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3b5fc65f3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3b5fc65f3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3b5fc65f3_1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3b5fc65f3_1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3b5fc65f3_1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3b5fc65f3_1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aXItOY0sLRY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hyperlink" Target="https://brenebrown.com/podcast/brene-on-fft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psychologytoday.com/us/blog/pulling-through/202004/the-pandemic-toolkit-parents-need?eml" TargetMode="External"/><Relationship Id="rId4" Type="http://schemas.openxmlformats.org/officeDocument/2006/relationships/hyperlink" Target="https://www.psychologytoday.com/us/blog/pulling-through/202004/the-pandemic-toolkit-parents-need?eml" TargetMode="External"/><Relationship Id="rId5" Type="http://schemas.openxmlformats.org/officeDocument/2006/relationships/hyperlink" Target="http://www.mindfulteachers.org/2020/04/physical-toll-working-from-home.html" TargetMode="External"/><Relationship Id="rId6" Type="http://schemas.openxmlformats.org/officeDocument/2006/relationships/hyperlink" Target="http://www.helpstartsher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90854" y="744575"/>
            <a:ext cx="4841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Self-care:  </a:t>
            </a:r>
            <a:endParaRPr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A brief conversation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921076" y="3238450"/>
            <a:ext cx="68007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Angie Muhs, LCSW, MSW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Assistant Professor, Department of Social Work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Owner, ANew </a:t>
            </a:r>
            <a:endParaRPr sz="2400"/>
          </a:p>
        </p:txBody>
      </p:sp>
      <p:pic>
        <p:nvPicPr>
          <p:cNvPr descr="Transforming Self-Care into a Passionate Movement - Mindful"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50" y="185900"/>
            <a:ext cx="4238750" cy="29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Selling your idea</a:t>
            </a:r>
            <a:endParaRPr sz="2400"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47025" y="1195075"/>
            <a:ext cx="4312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ook titled, &quot;Made To Stick,&quot; standing on its side"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 10 minutes, do nothing but breathe. Clear your head, meditate, be free of worries for ten whole minutes" id="66" name="Google Shape;66;p14" title="RELAX AND BREATHE: Do Nothing for 10 Minute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75" y="187975"/>
            <a:ext cx="41960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0275" y="3795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acticing Self-Care, Especially When You Love Your Job - Kentucky ..."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9375" y="3707425"/>
            <a:ext cx="2477450" cy="12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80CCBC"/>
            </a:gs>
            <a:gs pos="100000">
              <a:srgbClr val="41897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74" name="Google Shape;74;p1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855550" y="699800"/>
            <a:ext cx="34329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27BA0"/>
                </a:solidFill>
                <a:latin typeface="Raleway"/>
                <a:ea typeface="Raleway"/>
                <a:cs typeface="Raleway"/>
                <a:sym typeface="Raleway"/>
              </a:rPr>
              <a:t>What is self-care</a:t>
            </a:r>
            <a:r>
              <a:rPr b="1" lang="en" sz="2400">
                <a:solidFill>
                  <a:srgbClr val="C27BA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b="1" sz="2400">
              <a:solidFill>
                <a:srgbClr val="C27BA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" name="Google Shape;76;p15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C458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Break out time!!!</a:t>
            </a:r>
            <a:endParaRPr sz="1400">
              <a:solidFill>
                <a:srgbClr val="1C4587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comes to mind with the phrase “self-care”?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Emotional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are barriers to engaging in self-care </a:t>
            </a: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activities</a:t>
            </a: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?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Simple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5440975" y="755875"/>
            <a:ext cx="316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you tell when your </a:t>
            </a:r>
            <a:r>
              <a:rPr lang="en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battery is</a:t>
            </a:r>
            <a:r>
              <a:rPr lang="en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low?</a:t>
            </a:r>
            <a:r>
              <a:rPr lang="en"/>
              <a:t> </a:t>
            </a:r>
            <a:endParaRPr/>
          </a:p>
        </p:txBody>
      </p:sp>
      <p:pic>
        <p:nvPicPr>
          <p:cNvPr descr="Self-Care Battery: Recharge Yours! - Blessing Manifesting"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25" y="133300"/>
            <a:ext cx="5186674" cy="487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acticing Self-Care while &quot;Safer at Home&quot; - SCV Youth Project"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5063" y="2441600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256200" y="3317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❏"/>
            </a:pPr>
            <a:r>
              <a:rPr lang="en">
                <a:solidFill>
                  <a:srgbClr val="000000"/>
                </a:solidFill>
              </a:rPr>
              <a:t>We’re in a crazy time….</a:t>
            </a:r>
            <a:endParaRPr>
              <a:solidFill>
                <a:srgbClr val="000000"/>
              </a:solidFill>
            </a:endParaRPr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n"/>
              <a:t>Uncertainty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n"/>
              <a:t>Isolation/distance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n"/>
              <a:t>Grief and loss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n"/>
              <a:t>Change/Firsts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n"/>
              <a:t>New roles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17"/>
          <p:cNvGrpSpPr/>
          <p:nvPr/>
        </p:nvGrpSpPr>
        <p:grpSpPr>
          <a:xfrm>
            <a:off x="6036170" y="1478285"/>
            <a:ext cx="2957511" cy="3505731"/>
            <a:chOff x="6803275" y="395363"/>
            <a:chExt cx="2212050" cy="2537076"/>
          </a:xfrm>
        </p:grpSpPr>
        <p:pic>
          <p:nvPicPr>
            <p:cNvPr id="92" name="Google Shape;9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93" name="Google Shape;93;p17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7"/>
            <p:cNvSpPr txBox="1"/>
            <p:nvPr/>
          </p:nvSpPr>
          <p:spPr>
            <a:xfrm>
              <a:off x="6944808" y="826168"/>
              <a:ext cx="1929000" cy="18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.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800" u="sng">
                  <a:solidFill>
                    <a:schemeClr val="hlink"/>
                  </a:solidFill>
                  <a:latin typeface="Raleway"/>
                  <a:ea typeface="Raleway"/>
                  <a:cs typeface="Raleway"/>
                  <a:sym typeface="Raleway"/>
                  <a:hlinkClick r:id="rId5"/>
                </a:rPr>
                <a:t>Unlocking Us Podcast by Brene’ Brown, PhD</a:t>
              </a:r>
              <a:endPara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(Warning….some cuss words)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60850" y="284125"/>
            <a:ext cx="86223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Expect an Emotional Rainbow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grpSp>
        <p:nvGrpSpPr>
          <p:cNvPr id="100" name="Google Shape;100;p18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01" name="Google Shape;101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02" name="Google Shape;102;p18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850" y="1456425"/>
            <a:ext cx="8732600" cy="35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A few suggestions…</a:t>
            </a:r>
            <a:r>
              <a:rPr lang="en"/>
              <a:t>	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8626200" y="4035025"/>
            <a:ext cx="206100" cy="9297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470975" y="1134825"/>
            <a:ext cx="82914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1800"/>
              <a:buAutoNum type="arabicPeriod"/>
            </a:pPr>
            <a:r>
              <a:rPr lang="en" sz="1800">
                <a:solidFill>
                  <a:srgbClr val="F4CCCC"/>
                </a:solidFill>
              </a:rPr>
              <a:t>Breathe</a:t>
            </a:r>
            <a:endParaRPr sz="1800">
              <a:solidFill>
                <a:srgbClr val="F4CCCC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AutoNum type="arabicPeriod"/>
            </a:pPr>
            <a:r>
              <a:rPr lang="en" sz="2400">
                <a:solidFill>
                  <a:srgbClr val="FFFF00"/>
                </a:solidFill>
              </a:rPr>
              <a:t>Stay connected to family, friends, co-workers</a:t>
            </a:r>
            <a:endParaRPr sz="2400">
              <a:solidFill>
                <a:srgbClr val="FFFF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3000"/>
              <a:buAutoNum type="arabicPeriod"/>
            </a:pPr>
            <a:r>
              <a:rPr lang="en" sz="3000">
                <a:solidFill>
                  <a:srgbClr val="6FA8DC"/>
                </a:solidFill>
              </a:rPr>
              <a:t>Accept that there may be a new normal and try to embrace it</a:t>
            </a:r>
            <a:endParaRPr sz="3000">
              <a:solidFill>
                <a:srgbClr val="6FA8DC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3600"/>
              <a:buAutoNum type="arabicPeriod"/>
            </a:pPr>
            <a:r>
              <a:rPr lang="en" sz="3600">
                <a:solidFill>
                  <a:srgbClr val="C27BA0"/>
                </a:solidFill>
              </a:rPr>
              <a:t>Feel the feels</a:t>
            </a:r>
            <a:endParaRPr sz="3600">
              <a:solidFill>
                <a:srgbClr val="C27BA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FF9900"/>
                </a:solidFill>
              </a:rPr>
              <a:t>5</a:t>
            </a:r>
            <a:r>
              <a:rPr lang="en" sz="4800">
                <a:solidFill>
                  <a:srgbClr val="FF9900"/>
                </a:solidFill>
              </a:rPr>
              <a:t>. Give yourself GRACE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00"/>
                </a:solidFill>
              </a:rPr>
              <a:t>Resources</a:t>
            </a:r>
            <a:endParaRPr b="1" i="1">
              <a:solidFill>
                <a:srgbClr val="000000"/>
              </a:solidFill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2497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1</a:t>
            </a:r>
            <a:r>
              <a:rPr lang="en"/>
              <a:t>. </a:t>
            </a:r>
            <a:r>
              <a:rPr lang="en" sz="1400" u="sng">
                <a:solidFill>
                  <a:schemeClr val="accent5"/>
                </a:solidFill>
                <a:highlight>
                  <a:srgbClr val="FFFFFF"/>
                </a:highlight>
                <a:hlinkClick r:id="rId3"/>
              </a:rPr>
              <a:t>The Pandemic Toolkit Parents Need</a:t>
            </a:r>
            <a:endParaRPr sz="1400">
              <a:solidFill>
                <a:srgbClr val="2C2D3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5"/>
                </a:solidFill>
                <a:highlight>
                  <a:srgbClr val="FFFFFF"/>
                </a:highlight>
                <a:hlinkClick r:id="rId4"/>
              </a:rPr>
              <a:t>8 expert tips to help families stay regulated</a:t>
            </a:r>
            <a:endParaRPr/>
          </a:p>
          <a:p>
            <a:pPr indent="0" lvl="0" marL="45720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2. </a:t>
            </a:r>
            <a:r>
              <a:rPr lang="en" sz="1400" u="sng">
                <a:solidFill>
                  <a:srgbClr val="739D76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  <a:hlinkClick r:id="rId5"/>
              </a:rPr>
              <a:t>6 Tips for Dealing with the Physical Toll of Working from Home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>
                <a:solidFill>
                  <a:srgbClr val="000000"/>
                </a:solidFill>
              </a:rPr>
              <a:t>3.</a:t>
            </a:r>
            <a:r>
              <a:rPr b="1" lang="en" sz="1400">
                <a:solidFill>
                  <a:srgbClr val="000000"/>
                </a:solidFill>
              </a:rPr>
              <a:t> </a:t>
            </a:r>
            <a:r>
              <a:rPr b="1" lang="en" sz="1400" u="sng">
                <a:solidFill>
                  <a:srgbClr val="000000"/>
                </a:solidFill>
                <a:hlinkClick r:id="rId6"/>
              </a:rPr>
              <a:t>http://www.helpstartshere.org/</a:t>
            </a:r>
            <a:endParaRPr b="1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