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6" r:id="rId2"/>
    <p:sldId id="257" r:id="rId3"/>
    <p:sldId id="258" r:id="rId4"/>
    <p:sldId id="282" r:id="rId5"/>
    <p:sldId id="276" r:id="rId6"/>
    <p:sldId id="277" r:id="rId7"/>
    <p:sldId id="279" r:id="rId8"/>
    <p:sldId id="280" r:id="rId9"/>
    <p:sldId id="283" r:id="rId10"/>
    <p:sldId id="284" r:id="rId11"/>
    <p:sldId id="264" r:id="rId12"/>
    <p:sldId id="259" r:id="rId13"/>
    <p:sldId id="260" r:id="rId14"/>
    <p:sldId id="261" r:id="rId15"/>
    <p:sldId id="262" r:id="rId16"/>
    <p:sldId id="263" r:id="rId17"/>
    <p:sldId id="265" r:id="rId18"/>
    <p:sldId id="266" r:id="rId19"/>
    <p:sldId id="267" r:id="rId20"/>
    <p:sldId id="268" r:id="rId21"/>
    <p:sldId id="271" r:id="rId22"/>
    <p:sldId id="274" r:id="rId23"/>
    <p:sldId id="2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47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CB626D-F813-40C3-90FB-238A7B3FFBB7}" type="datetimeFigureOut">
              <a:rPr lang="en-US" smtClean="0"/>
              <a:t>10/22/2019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B21A4A-35A6-49FE-8674-D892CA6F0498}" type="slidenum">
              <a:rPr lang="en-US" smtClean="0"/>
              <a:t>‹#›</a:t>
            </a:fld>
            <a:endParaRPr lang="en-US"/>
          </a:p>
        </p:txBody>
      </p:sp>
    </p:spTree>
    <p:extLst>
      <p:ext uri="{BB962C8B-B14F-4D97-AF65-F5344CB8AC3E}">
        <p14:creationId xmlns:p14="http://schemas.microsoft.com/office/powerpoint/2010/main" val="1729947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B21A4A-35A6-49FE-8674-D892CA6F0498}" type="slidenum">
              <a:rPr lang="en-US" smtClean="0"/>
              <a:t>2</a:t>
            </a:fld>
            <a:endParaRPr lang="en-US"/>
          </a:p>
        </p:txBody>
      </p:sp>
    </p:spTree>
    <p:extLst>
      <p:ext uri="{BB962C8B-B14F-4D97-AF65-F5344CB8AC3E}">
        <p14:creationId xmlns:p14="http://schemas.microsoft.com/office/powerpoint/2010/main" val="24914705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9144000" cy="5257800"/>
          </a:xfrm>
          <a:prstGeom prst="rect">
            <a:avLst/>
          </a:prstGeom>
          <a:solidFill>
            <a:srgbClr val="009A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rotWithShape="1">
          <a:blip r:embed="rId2">
            <a:alphaModFix amt="10000"/>
            <a:extLst>
              <a:ext uri="{28A0092B-C50C-407E-A947-70E740481C1C}">
                <a14:useLocalDpi xmlns:a14="http://schemas.microsoft.com/office/drawing/2010/main" val="0"/>
              </a:ext>
            </a:extLst>
          </a:blip>
          <a:srcRect t="29926" b="39180"/>
          <a:stretch/>
        </p:blipFill>
        <p:spPr>
          <a:xfrm>
            <a:off x="-428780" y="0"/>
            <a:ext cx="8686800" cy="5270257"/>
          </a:xfrm>
          <a:prstGeom prst="rect">
            <a:avLst/>
          </a:prstGeom>
        </p:spPr>
      </p:pic>
      <p:pic>
        <p:nvPicPr>
          <p:cNvPr id="6" name="Picture 5"/>
          <p:cNvPicPr>
            <a:picLocks noChangeAspect="1"/>
          </p:cNvPicPr>
          <p:nvPr/>
        </p:nvPicPr>
        <p:blipFill rotWithShape="1">
          <a:blip r:embed="rId2" cstate="print">
            <a:alphaModFix amt="10000"/>
            <a:extLst>
              <a:ext uri="{28A0092B-C50C-407E-A947-70E740481C1C}">
                <a14:useLocalDpi xmlns:a14="http://schemas.microsoft.com/office/drawing/2010/main" val="0"/>
              </a:ext>
            </a:extLst>
          </a:blip>
          <a:srcRect l="52413" t="10197" r="3356" b="61321"/>
          <a:stretch/>
        </p:blipFill>
        <p:spPr>
          <a:xfrm rot="10800000">
            <a:off x="7391398" y="-2"/>
            <a:ext cx="1752601" cy="2216283"/>
          </a:xfrm>
          <a:prstGeom prst="rect">
            <a:avLst/>
          </a:prstGeom>
        </p:spPr>
      </p:pic>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l="21223" t="29602" b="38008"/>
          <a:stretch/>
        </p:blipFill>
        <p:spPr>
          <a:xfrm>
            <a:off x="0" y="0"/>
            <a:ext cx="6505419" cy="5252820"/>
          </a:xfrm>
          <a:prstGeom prst="rect">
            <a:avLst/>
          </a:prstGeom>
        </p:spPr>
      </p:pic>
      <p:sp>
        <p:nvSpPr>
          <p:cNvPr id="3" name="Subtitle 2"/>
          <p:cNvSpPr>
            <a:spLocks noGrp="1"/>
          </p:cNvSpPr>
          <p:nvPr>
            <p:ph type="subTitle" idx="1"/>
          </p:nvPr>
        </p:nvSpPr>
        <p:spPr>
          <a:xfrm>
            <a:off x="304800" y="4346575"/>
            <a:ext cx="8534400" cy="838200"/>
          </a:xfr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52600" y="5500249"/>
            <a:ext cx="5638800" cy="1127760"/>
          </a:xfrm>
          <a:prstGeom prst="rect">
            <a:avLst/>
          </a:prstGeom>
        </p:spPr>
      </p:pic>
      <p:sp>
        <p:nvSpPr>
          <p:cNvPr id="2" name="Title 1"/>
          <p:cNvSpPr>
            <a:spLocks noGrp="1"/>
          </p:cNvSpPr>
          <p:nvPr>
            <p:ph type="ctrTitle" hasCustomPrompt="1"/>
          </p:nvPr>
        </p:nvSpPr>
        <p:spPr>
          <a:xfrm>
            <a:off x="304800" y="2895600"/>
            <a:ext cx="8534400" cy="1565275"/>
          </a:xfrm>
        </p:spPr>
        <p:txBody>
          <a:bodyPr anchor="b">
            <a:normAutofit/>
          </a:bodyPr>
          <a:lstStyle>
            <a:lvl1pPr algn="l">
              <a:defRPr sz="4400">
                <a:solidFill>
                  <a:schemeClr val="bg1"/>
                </a:solidFill>
              </a:defRPr>
            </a:lvl1pPr>
          </a:lstStyle>
          <a:p>
            <a:r>
              <a:rPr lang="en-US" dirty="0" smtClean="0"/>
              <a:t>CLICK TO EDIT </a:t>
            </a:r>
            <a:br>
              <a:rPr lang="en-US" dirty="0" smtClean="0"/>
            </a:br>
            <a:r>
              <a:rPr lang="en-US" dirty="0" smtClean="0"/>
              <a:t>MASTER TITLE</a:t>
            </a:r>
            <a:endParaRPr lang="en-US" dirty="0"/>
          </a:p>
        </p:txBody>
      </p:sp>
      <p:pic>
        <p:nvPicPr>
          <p:cNvPr id="14" name="Picture 13"/>
          <p:cNvPicPr>
            <a:picLocks noChangeAspect="1"/>
          </p:cNvPicPr>
          <p:nvPr/>
        </p:nvPicPr>
        <p:blipFill rotWithShape="1">
          <a:blip r:embed="rId5">
            <a:extLst>
              <a:ext uri="{28A0092B-C50C-407E-A947-70E740481C1C}">
                <a14:useLocalDpi xmlns:a14="http://schemas.microsoft.com/office/drawing/2010/main" val="0"/>
              </a:ext>
            </a:extLst>
          </a:blip>
          <a:srcRect l="42706"/>
          <a:stretch/>
        </p:blipFill>
        <p:spPr>
          <a:xfrm>
            <a:off x="-3" y="802505"/>
            <a:ext cx="3914623" cy="571500"/>
          </a:xfrm>
          <a:prstGeom prst="rect">
            <a:avLst/>
          </a:prstGeom>
        </p:spPr>
      </p:pic>
    </p:spTree>
    <p:extLst>
      <p:ext uri="{BB962C8B-B14F-4D97-AF65-F5344CB8AC3E}">
        <p14:creationId xmlns:p14="http://schemas.microsoft.com/office/powerpoint/2010/main" val="3543366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cstate="print">
            <a:alphaModFix amt="10000"/>
            <a:extLst>
              <a:ext uri="{28A0092B-C50C-407E-A947-70E740481C1C}">
                <a14:useLocalDpi xmlns:a14="http://schemas.microsoft.com/office/drawing/2010/main" val="0"/>
              </a:ext>
            </a:extLst>
          </a:blip>
          <a:srcRect l="38903" t="64444"/>
          <a:stretch/>
        </p:blipFill>
        <p:spPr>
          <a:xfrm rot="10800000">
            <a:off x="7010400" y="4419600"/>
            <a:ext cx="2133600" cy="2438400"/>
          </a:xfrm>
          <a:prstGeom prst="rect">
            <a:avLst/>
          </a:prstGeom>
        </p:spPr>
      </p:pic>
      <p:sp>
        <p:nvSpPr>
          <p:cNvPr id="8" name="Rectangle 7"/>
          <p:cNvSpPr/>
          <p:nvPr/>
        </p:nvSpPr>
        <p:spPr>
          <a:xfrm>
            <a:off x="0" y="0"/>
            <a:ext cx="9144000" cy="1524000"/>
          </a:xfrm>
          <a:prstGeom prst="rect">
            <a:avLst/>
          </a:prstGeom>
          <a:solidFill>
            <a:srgbClr val="009A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lgn="l">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800"/>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AB89D2-3DFE-4736-A97B-4D5A9D3A6D1D}" type="datetimeFigureOut">
              <a:rPr lang="en-US" smtClean="0"/>
              <a:pPr/>
              <a:t>10/22/2019</a:t>
            </a:fld>
            <a:endParaRPr lang="en-US" dirty="0"/>
          </a:p>
        </p:txBody>
      </p:sp>
      <p:sp>
        <p:nvSpPr>
          <p:cNvPr id="5" name="Footer Placeholder 4"/>
          <p:cNvSpPr>
            <a:spLocks noGrp="1"/>
          </p:cNvSpPr>
          <p:nvPr>
            <p:ph type="ftr" sz="quarter" idx="11"/>
          </p:nvPr>
        </p:nvSpPr>
        <p:spPr>
          <a:xfrm>
            <a:off x="3276601" y="6356350"/>
            <a:ext cx="2514600" cy="365125"/>
          </a:xfrm>
        </p:spPr>
        <p:txBody>
          <a:bodyPr/>
          <a:lstStyle/>
          <a:p>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68770" y="6386716"/>
            <a:ext cx="2926080" cy="372678"/>
          </a:xfrm>
          <a:prstGeom prst="rect">
            <a:avLst/>
          </a:prstGeom>
        </p:spPr>
      </p:pic>
      <p:pic>
        <p:nvPicPr>
          <p:cNvPr id="10" name="Picture 9"/>
          <p:cNvPicPr>
            <a:picLocks noChangeAspect="1"/>
          </p:cNvPicPr>
          <p:nvPr/>
        </p:nvPicPr>
        <p:blipFill rotWithShape="1">
          <a:blip r:embed="rId2" cstate="print">
            <a:alphaModFix amt="10000"/>
            <a:extLst>
              <a:ext uri="{28A0092B-C50C-407E-A947-70E740481C1C}">
                <a14:useLocalDpi xmlns:a14="http://schemas.microsoft.com/office/drawing/2010/main" val="0"/>
              </a:ext>
            </a:extLst>
          </a:blip>
          <a:srcRect l="73317" t="28669" b="29108"/>
          <a:stretch/>
        </p:blipFill>
        <p:spPr>
          <a:xfrm>
            <a:off x="0" y="1523999"/>
            <a:ext cx="931804" cy="2895601"/>
          </a:xfrm>
          <a:prstGeom prst="rect">
            <a:avLst/>
          </a:prstGeom>
        </p:spPr>
      </p:pic>
      <p:pic>
        <p:nvPicPr>
          <p:cNvPr id="12" name="Picture 11"/>
          <p:cNvPicPr>
            <a:picLocks noChangeAspect="1"/>
          </p:cNvPicPr>
          <p:nvPr/>
        </p:nvPicPr>
        <p:blipFill rotWithShape="1">
          <a:blip r:embed="rId2" cstate="print">
            <a:alphaModFix amt="10000"/>
            <a:extLst>
              <a:ext uri="{28A0092B-C50C-407E-A947-70E740481C1C}">
                <a14:useLocalDpi xmlns:a14="http://schemas.microsoft.com/office/drawing/2010/main" val="0"/>
              </a:ext>
            </a:extLst>
          </a:blip>
          <a:srcRect l="37260" t="3660" r="8187" b="60000"/>
          <a:stretch/>
        </p:blipFill>
        <p:spPr>
          <a:xfrm rot="10800000">
            <a:off x="7239001" y="1524000"/>
            <a:ext cx="1904999" cy="2492190"/>
          </a:xfrm>
          <a:prstGeom prst="rect">
            <a:avLst/>
          </a:prstGeom>
        </p:spPr>
      </p:pic>
      <p:pic>
        <p:nvPicPr>
          <p:cNvPr id="13" name="Picture 12"/>
          <p:cNvPicPr>
            <a:picLocks noChangeAspect="1"/>
          </p:cNvPicPr>
          <p:nvPr/>
        </p:nvPicPr>
        <p:blipFill rotWithShape="1">
          <a:blip r:embed="rId4">
            <a:extLst>
              <a:ext uri="{28A0092B-C50C-407E-A947-70E740481C1C}">
                <a14:useLocalDpi xmlns:a14="http://schemas.microsoft.com/office/drawing/2010/main" val="0"/>
              </a:ext>
            </a:extLst>
          </a:blip>
          <a:srcRect l="-364" t="35334" r="53529"/>
          <a:stretch/>
        </p:blipFill>
        <p:spPr>
          <a:xfrm>
            <a:off x="5943967" y="0"/>
            <a:ext cx="3200034" cy="369570"/>
          </a:xfrm>
          <a:prstGeom prst="rect">
            <a:avLst/>
          </a:prstGeom>
        </p:spPr>
      </p:pic>
    </p:spTree>
    <p:extLst>
      <p:ext uri="{BB962C8B-B14F-4D97-AF65-F5344CB8AC3E}">
        <p14:creationId xmlns:p14="http://schemas.microsoft.com/office/powerpoint/2010/main" val="2469945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AB89D2-3DFE-4736-A97B-4D5A9D3A6D1D}" type="datetimeFigureOut">
              <a:rPr lang="en-US" smtClean="0"/>
              <a:pPr/>
              <a:t>10/22/2019</a:t>
            </a:fld>
            <a:endParaRPr lang="en-US" dirty="0"/>
          </a:p>
        </p:txBody>
      </p:sp>
      <p:sp>
        <p:nvSpPr>
          <p:cNvPr id="5" name="Footer Placeholder 4"/>
          <p:cNvSpPr>
            <a:spLocks noGrp="1"/>
          </p:cNvSpPr>
          <p:nvPr>
            <p:ph type="ftr" sz="quarter" idx="11"/>
          </p:nvPr>
        </p:nvSpPr>
        <p:spPr/>
        <p:txBody>
          <a:bodyPr/>
          <a:lstStyle/>
          <a:p>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68770" y="6386716"/>
            <a:ext cx="2926080" cy="372678"/>
          </a:xfrm>
          <a:prstGeom prst="rect">
            <a:avLst/>
          </a:prstGeom>
        </p:spPr>
      </p:pic>
      <p:pic>
        <p:nvPicPr>
          <p:cNvPr id="8" name="Picture 7"/>
          <p:cNvPicPr>
            <a:picLocks noChangeAspect="1"/>
          </p:cNvPicPr>
          <p:nvPr/>
        </p:nvPicPr>
        <p:blipFill rotWithShape="1">
          <a:blip r:embed="rId3" cstate="print">
            <a:alphaModFix amt="10000"/>
            <a:extLst>
              <a:ext uri="{28A0092B-C50C-407E-A947-70E740481C1C}">
                <a14:useLocalDpi xmlns:a14="http://schemas.microsoft.com/office/drawing/2010/main" val="0"/>
              </a:ext>
            </a:extLst>
          </a:blip>
          <a:srcRect l="39216" t="25165" b="423"/>
          <a:stretch/>
        </p:blipFill>
        <p:spPr>
          <a:xfrm>
            <a:off x="0" y="-15875"/>
            <a:ext cx="2303404" cy="5537608"/>
          </a:xfrm>
          <a:prstGeom prst="rect">
            <a:avLst/>
          </a:prstGeom>
        </p:spPr>
      </p:pic>
      <p:pic>
        <p:nvPicPr>
          <p:cNvPr id="10" name="Picture 9"/>
          <p:cNvPicPr>
            <a:picLocks noChangeAspect="1"/>
          </p:cNvPicPr>
          <p:nvPr/>
        </p:nvPicPr>
        <p:blipFill rotWithShape="1">
          <a:blip r:embed="rId3" cstate="print">
            <a:alphaModFix amt="10000"/>
            <a:extLst>
              <a:ext uri="{28A0092B-C50C-407E-A947-70E740481C1C}">
                <a14:useLocalDpi xmlns:a14="http://schemas.microsoft.com/office/drawing/2010/main" val="0"/>
              </a:ext>
            </a:extLst>
          </a:blip>
          <a:srcRect l="38903" t="64444"/>
          <a:stretch/>
        </p:blipFill>
        <p:spPr>
          <a:xfrm rot="10800000">
            <a:off x="7010400" y="4419600"/>
            <a:ext cx="2133600" cy="2438400"/>
          </a:xfrm>
          <a:prstGeom prst="rect">
            <a:avLst/>
          </a:prstGeom>
        </p:spPr>
      </p:pic>
      <p:pic>
        <p:nvPicPr>
          <p:cNvPr id="11" name="Picture 10"/>
          <p:cNvPicPr>
            <a:picLocks noChangeAspect="1"/>
          </p:cNvPicPr>
          <p:nvPr/>
        </p:nvPicPr>
        <p:blipFill rotWithShape="1">
          <a:blip r:embed="rId3" cstate="print">
            <a:alphaModFix amt="10000"/>
            <a:extLst>
              <a:ext uri="{28A0092B-C50C-407E-A947-70E740481C1C}">
                <a14:useLocalDpi xmlns:a14="http://schemas.microsoft.com/office/drawing/2010/main" val="0"/>
              </a:ext>
            </a:extLst>
          </a:blip>
          <a:srcRect l="36260" t="3660" r="8187" b="60000"/>
          <a:stretch/>
        </p:blipFill>
        <p:spPr>
          <a:xfrm rot="10800000">
            <a:off x="7204075" y="-15875"/>
            <a:ext cx="1939925" cy="2492190"/>
          </a:xfrm>
          <a:prstGeom prst="rect">
            <a:avLst/>
          </a:prstGeom>
        </p:spPr>
      </p:pic>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r="39266"/>
          <a:stretch/>
        </p:blipFill>
        <p:spPr>
          <a:xfrm>
            <a:off x="4994275" y="365125"/>
            <a:ext cx="4149725" cy="571500"/>
          </a:xfrm>
          <a:prstGeom prst="rect">
            <a:avLst/>
          </a:prstGeom>
        </p:spPr>
      </p:pic>
    </p:spTree>
    <p:extLst>
      <p:ext uri="{BB962C8B-B14F-4D97-AF65-F5344CB8AC3E}">
        <p14:creationId xmlns:p14="http://schemas.microsoft.com/office/powerpoint/2010/main" val="946797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Rectangle 8"/>
          <p:cNvSpPr/>
          <p:nvPr/>
        </p:nvSpPr>
        <p:spPr>
          <a:xfrm>
            <a:off x="0" y="0"/>
            <a:ext cx="9144000" cy="1524000"/>
          </a:xfrm>
          <a:prstGeom prst="rect">
            <a:avLst/>
          </a:prstGeom>
          <a:solidFill>
            <a:srgbClr val="009A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lgn="l">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AB89D2-3DFE-4736-A97B-4D5A9D3A6D1D}" type="datetimeFigureOut">
              <a:rPr lang="en-US" smtClean="0"/>
              <a:pPr/>
              <a:t>10/22/2019</a:t>
            </a:fld>
            <a:endParaRPr lang="en-US" dirty="0"/>
          </a:p>
        </p:txBody>
      </p:sp>
      <p:sp>
        <p:nvSpPr>
          <p:cNvPr id="6" name="Footer Placeholder 5"/>
          <p:cNvSpPr>
            <a:spLocks noGrp="1"/>
          </p:cNvSpPr>
          <p:nvPr>
            <p:ph type="ftr" sz="quarter" idx="11"/>
          </p:nvPr>
        </p:nvSpPr>
        <p:spPr/>
        <p:txBody>
          <a:bodyPr/>
          <a:lstStyle/>
          <a:p>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68770" y="6386716"/>
            <a:ext cx="2926080" cy="372678"/>
          </a:xfrm>
          <a:prstGeom prst="rect">
            <a:avLst/>
          </a:prstGeom>
        </p:spPr>
      </p:pic>
      <p:pic>
        <p:nvPicPr>
          <p:cNvPr id="11" name="Picture 10"/>
          <p:cNvPicPr>
            <a:picLocks noChangeAspect="1"/>
          </p:cNvPicPr>
          <p:nvPr/>
        </p:nvPicPr>
        <p:blipFill rotWithShape="1">
          <a:blip r:embed="rId3" cstate="print">
            <a:alphaModFix amt="10000"/>
            <a:extLst>
              <a:ext uri="{28A0092B-C50C-407E-A947-70E740481C1C}">
                <a14:useLocalDpi xmlns:a14="http://schemas.microsoft.com/office/drawing/2010/main" val="0"/>
              </a:ext>
            </a:extLst>
          </a:blip>
          <a:srcRect l="38903" t="64444"/>
          <a:stretch/>
        </p:blipFill>
        <p:spPr>
          <a:xfrm rot="10800000">
            <a:off x="7010400" y="4419600"/>
            <a:ext cx="2133600" cy="2438400"/>
          </a:xfrm>
          <a:prstGeom prst="rect">
            <a:avLst/>
          </a:prstGeom>
        </p:spPr>
      </p:pic>
      <p:pic>
        <p:nvPicPr>
          <p:cNvPr id="12" name="Picture 11"/>
          <p:cNvPicPr>
            <a:picLocks noChangeAspect="1"/>
          </p:cNvPicPr>
          <p:nvPr/>
        </p:nvPicPr>
        <p:blipFill rotWithShape="1">
          <a:blip r:embed="rId3" cstate="print">
            <a:alphaModFix amt="10000"/>
            <a:extLst>
              <a:ext uri="{28A0092B-C50C-407E-A947-70E740481C1C}">
                <a14:useLocalDpi xmlns:a14="http://schemas.microsoft.com/office/drawing/2010/main" val="0"/>
              </a:ext>
            </a:extLst>
          </a:blip>
          <a:srcRect l="73317" t="28669" b="29108"/>
          <a:stretch/>
        </p:blipFill>
        <p:spPr>
          <a:xfrm>
            <a:off x="0" y="1523999"/>
            <a:ext cx="931804" cy="2895601"/>
          </a:xfrm>
          <a:prstGeom prst="rect">
            <a:avLst/>
          </a:prstGeom>
        </p:spPr>
      </p:pic>
      <p:pic>
        <p:nvPicPr>
          <p:cNvPr id="13" name="Picture 12"/>
          <p:cNvPicPr>
            <a:picLocks noChangeAspect="1"/>
          </p:cNvPicPr>
          <p:nvPr/>
        </p:nvPicPr>
        <p:blipFill rotWithShape="1">
          <a:blip r:embed="rId3" cstate="print">
            <a:alphaModFix amt="10000"/>
            <a:extLst>
              <a:ext uri="{28A0092B-C50C-407E-A947-70E740481C1C}">
                <a14:useLocalDpi xmlns:a14="http://schemas.microsoft.com/office/drawing/2010/main" val="0"/>
              </a:ext>
            </a:extLst>
          </a:blip>
          <a:srcRect l="37260" t="3660" r="8187" b="60000"/>
          <a:stretch/>
        </p:blipFill>
        <p:spPr>
          <a:xfrm rot="10800000">
            <a:off x="7239001" y="1524000"/>
            <a:ext cx="1904999" cy="2492190"/>
          </a:xfrm>
          <a:prstGeom prst="rect">
            <a:avLst/>
          </a:prstGeom>
        </p:spPr>
      </p:pic>
      <p:pic>
        <p:nvPicPr>
          <p:cNvPr id="14" name="Picture 13"/>
          <p:cNvPicPr>
            <a:picLocks noChangeAspect="1"/>
          </p:cNvPicPr>
          <p:nvPr/>
        </p:nvPicPr>
        <p:blipFill rotWithShape="1">
          <a:blip r:embed="rId4">
            <a:extLst>
              <a:ext uri="{28A0092B-C50C-407E-A947-70E740481C1C}">
                <a14:useLocalDpi xmlns:a14="http://schemas.microsoft.com/office/drawing/2010/main" val="0"/>
              </a:ext>
            </a:extLst>
          </a:blip>
          <a:srcRect l="-364" t="35334" r="53529"/>
          <a:stretch/>
        </p:blipFill>
        <p:spPr>
          <a:xfrm>
            <a:off x="5943967" y="0"/>
            <a:ext cx="3200034" cy="369570"/>
          </a:xfrm>
          <a:prstGeom prst="rect">
            <a:avLst/>
          </a:prstGeom>
        </p:spPr>
      </p:pic>
    </p:spTree>
    <p:extLst>
      <p:ext uri="{BB962C8B-B14F-4D97-AF65-F5344CB8AC3E}">
        <p14:creationId xmlns:p14="http://schemas.microsoft.com/office/powerpoint/2010/main" val="1461314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1" name="Rectangle 10"/>
          <p:cNvSpPr/>
          <p:nvPr/>
        </p:nvSpPr>
        <p:spPr>
          <a:xfrm>
            <a:off x="0" y="0"/>
            <a:ext cx="9144000" cy="1524000"/>
          </a:xfrm>
          <a:prstGeom prst="rect">
            <a:avLst/>
          </a:prstGeom>
          <a:solidFill>
            <a:srgbClr val="009A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lgn="l">
              <a:defRPr>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08138"/>
            <a:ext cx="4040188" cy="601662"/>
          </a:xfrm>
        </p:spPr>
        <p:txBody>
          <a:bodyPr anchor="t">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20980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08138"/>
            <a:ext cx="4041775" cy="601662"/>
          </a:xfrm>
        </p:spPr>
        <p:txBody>
          <a:bodyPr anchor="t">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20980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AB89D2-3DFE-4736-A97B-4D5A9D3A6D1D}" type="datetimeFigureOut">
              <a:rPr lang="en-US" smtClean="0"/>
              <a:pPr/>
              <a:t>10/22/2019</a:t>
            </a:fld>
            <a:endParaRPr lang="en-US" dirty="0"/>
          </a:p>
        </p:txBody>
      </p:sp>
      <p:sp>
        <p:nvSpPr>
          <p:cNvPr id="8" name="Footer Placeholder 7"/>
          <p:cNvSpPr>
            <a:spLocks noGrp="1"/>
          </p:cNvSpPr>
          <p:nvPr>
            <p:ph type="ftr" sz="quarter" idx="11"/>
          </p:nvPr>
        </p:nvSpPr>
        <p:spPr/>
        <p:txBody>
          <a:bodyPr/>
          <a:lstStyle/>
          <a:p>
            <a:endParaRPr lang="en-US"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68770" y="6386716"/>
            <a:ext cx="2926080" cy="372678"/>
          </a:xfrm>
          <a:prstGeom prst="rect">
            <a:avLst/>
          </a:prstGeom>
        </p:spPr>
      </p:pic>
      <p:pic>
        <p:nvPicPr>
          <p:cNvPr id="13" name="Picture 12"/>
          <p:cNvPicPr>
            <a:picLocks noChangeAspect="1"/>
          </p:cNvPicPr>
          <p:nvPr/>
        </p:nvPicPr>
        <p:blipFill rotWithShape="1">
          <a:blip r:embed="rId3" cstate="print">
            <a:alphaModFix amt="10000"/>
            <a:extLst>
              <a:ext uri="{28A0092B-C50C-407E-A947-70E740481C1C}">
                <a14:useLocalDpi xmlns:a14="http://schemas.microsoft.com/office/drawing/2010/main" val="0"/>
              </a:ext>
            </a:extLst>
          </a:blip>
          <a:srcRect l="38903" t="64444"/>
          <a:stretch/>
        </p:blipFill>
        <p:spPr>
          <a:xfrm rot="10800000">
            <a:off x="7010400" y="4419600"/>
            <a:ext cx="2133600" cy="2438400"/>
          </a:xfrm>
          <a:prstGeom prst="rect">
            <a:avLst/>
          </a:prstGeom>
        </p:spPr>
      </p:pic>
      <p:pic>
        <p:nvPicPr>
          <p:cNvPr id="14" name="Picture 13"/>
          <p:cNvPicPr>
            <a:picLocks noChangeAspect="1"/>
          </p:cNvPicPr>
          <p:nvPr/>
        </p:nvPicPr>
        <p:blipFill rotWithShape="1">
          <a:blip r:embed="rId3" cstate="print">
            <a:alphaModFix amt="10000"/>
            <a:extLst>
              <a:ext uri="{28A0092B-C50C-407E-A947-70E740481C1C}">
                <a14:useLocalDpi xmlns:a14="http://schemas.microsoft.com/office/drawing/2010/main" val="0"/>
              </a:ext>
            </a:extLst>
          </a:blip>
          <a:srcRect l="73317" t="28669" b="29108"/>
          <a:stretch/>
        </p:blipFill>
        <p:spPr>
          <a:xfrm>
            <a:off x="0" y="1523999"/>
            <a:ext cx="931804" cy="2895601"/>
          </a:xfrm>
          <a:prstGeom prst="rect">
            <a:avLst/>
          </a:prstGeom>
        </p:spPr>
      </p:pic>
      <p:pic>
        <p:nvPicPr>
          <p:cNvPr id="15" name="Picture 14"/>
          <p:cNvPicPr>
            <a:picLocks noChangeAspect="1"/>
          </p:cNvPicPr>
          <p:nvPr/>
        </p:nvPicPr>
        <p:blipFill rotWithShape="1">
          <a:blip r:embed="rId3" cstate="print">
            <a:alphaModFix amt="10000"/>
            <a:extLst>
              <a:ext uri="{28A0092B-C50C-407E-A947-70E740481C1C}">
                <a14:useLocalDpi xmlns:a14="http://schemas.microsoft.com/office/drawing/2010/main" val="0"/>
              </a:ext>
            </a:extLst>
          </a:blip>
          <a:srcRect l="37260" t="3660" r="8187" b="60000"/>
          <a:stretch/>
        </p:blipFill>
        <p:spPr>
          <a:xfrm rot="10800000">
            <a:off x="7239001" y="1524000"/>
            <a:ext cx="1904999" cy="2492190"/>
          </a:xfrm>
          <a:prstGeom prst="rect">
            <a:avLst/>
          </a:prstGeom>
        </p:spPr>
      </p:pic>
      <p:pic>
        <p:nvPicPr>
          <p:cNvPr id="16" name="Picture 15"/>
          <p:cNvPicPr>
            <a:picLocks noChangeAspect="1"/>
          </p:cNvPicPr>
          <p:nvPr/>
        </p:nvPicPr>
        <p:blipFill rotWithShape="1">
          <a:blip r:embed="rId4">
            <a:extLst>
              <a:ext uri="{28A0092B-C50C-407E-A947-70E740481C1C}">
                <a14:useLocalDpi xmlns:a14="http://schemas.microsoft.com/office/drawing/2010/main" val="0"/>
              </a:ext>
            </a:extLst>
          </a:blip>
          <a:srcRect l="-364" t="35334" r="53529"/>
          <a:stretch/>
        </p:blipFill>
        <p:spPr>
          <a:xfrm>
            <a:off x="5943967" y="0"/>
            <a:ext cx="3200034" cy="369570"/>
          </a:xfrm>
          <a:prstGeom prst="rect">
            <a:avLst/>
          </a:prstGeom>
        </p:spPr>
      </p:pic>
    </p:spTree>
    <p:extLst>
      <p:ext uri="{BB962C8B-B14F-4D97-AF65-F5344CB8AC3E}">
        <p14:creationId xmlns:p14="http://schemas.microsoft.com/office/powerpoint/2010/main" val="1978414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p:nvPr/>
        </p:nvSpPr>
        <p:spPr>
          <a:xfrm>
            <a:off x="0" y="0"/>
            <a:ext cx="9144000" cy="1524000"/>
          </a:xfrm>
          <a:prstGeom prst="rect">
            <a:avLst/>
          </a:prstGeom>
          <a:solidFill>
            <a:srgbClr val="009A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lgn="l">
              <a:defRPr>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CAB89D2-3DFE-4736-A97B-4D5A9D3A6D1D}" type="datetimeFigureOut">
              <a:rPr lang="en-US" smtClean="0"/>
              <a:pPr/>
              <a:t>10/22/2019</a:t>
            </a:fld>
            <a:endParaRPr lang="en-US" dirty="0"/>
          </a:p>
        </p:txBody>
      </p:sp>
      <p:sp>
        <p:nvSpPr>
          <p:cNvPr id="4" name="Footer Placeholder 3"/>
          <p:cNvSpPr>
            <a:spLocks noGrp="1"/>
          </p:cNvSpPr>
          <p:nvPr>
            <p:ph type="ftr" sz="quarter" idx="11"/>
          </p:nvPr>
        </p:nvSpPr>
        <p:spPr/>
        <p:txBody>
          <a:bodyPr/>
          <a:lstStyle/>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68770" y="6386716"/>
            <a:ext cx="2926080" cy="372678"/>
          </a:xfrm>
          <a:prstGeom prst="rect">
            <a:avLst/>
          </a:prstGeom>
        </p:spPr>
      </p:pic>
      <p:pic>
        <p:nvPicPr>
          <p:cNvPr id="9" name="Picture 8"/>
          <p:cNvPicPr>
            <a:picLocks noChangeAspect="1"/>
          </p:cNvPicPr>
          <p:nvPr/>
        </p:nvPicPr>
        <p:blipFill rotWithShape="1">
          <a:blip r:embed="rId3" cstate="print">
            <a:alphaModFix amt="10000"/>
            <a:extLst>
              <a:ext uri="{28A0092B-C50C-407E-A947-70E740481C1C}">
                <a14:useLocalDpi xmlns:a14="http://schemas.microsoft.com/office/drawing/2010/main" val="0"/>
              </a:ext>
            </a:extLst>
          </a:blip>
          <a:srcRect l="38903" t="64444"/>
          <a:stretch/>
        </p:blipFill>
        <p:spPr>
          <a:xfrm rot="10800000">
            <a:off x="7010400" y="4419600"/>
            <a:ext cx="2133600" cy="2438400"/>
          </a:xfrm>
          <a:prstGeom prst="rect">
            <a:avLst/>
          </a:prstGeom>
        </p:spPr>
      </p:pic>
      <p:pic>
        <p:nvPicPr>
          <p:cNvPr id="10" name="Picture 9"/>
          <p:cNvPicPr>
            <a:picLocks noChangeAspect="1"/>
          </p:cNvPicPr>
          <p:nvPr/>
        </p:nvPicPr>
        <p:blipFill rotWithShape="1">
          <a:blip r:embed="rId3" cstate="print">
            <a:alphaModFix amt="10000"/>
            <a:extLst>
              <a:ext uri="{28A0092B-C50C-407E-A947-70E740481C1C}">
                <a14:useLocalDpi xmlns:a14="http://schemas.microsoft.com/office/drawing/2010/main" val="0"/>
              </a:ext>
            </a:extLst>
          </a:blip>
          <a:srcRect l="73317" t="28669" b="29108"/>
          <a:stretch/>
        </p:blipFill>
        <p:spPr>
          <a:xfrm>
            <a:off x="0" y="1523999"/>
            <a:ext cx="931804" cy="2895601"/>
          </a:xfrm>
          <a:prstGeom prst="rect">
            <a:avLst/>
          </a:prstGeom>
        </p:spPr>
      </p:pic>
      <p:pic>
        <p:nvPicPr>
          <p:cNvPr id="11" name="Picture 10"/>
          <p:cNvPicPr>
            <a:picLocks noChangeAspect="1"/>
          </p:cNvPicPr>
          <p:nvPr/>
        </p:nvPicPr>
        <p:blipFill rotWithShape="1">
          <a:blip r:embed="rId3" cstate="print">
            <a:alphaModFix amt="10000"/>
            <a:extLst>
              <a:ext uri="{28A0092B-C50C-407E-A947-70E740481C1C}">
                <a14:useLocalDpi xmlns:a14="http://schemas.microsoft.com/office/drawing/2010/main" val="0"/>
              </a:ext>
            </a:extLst>
          </a:blip>
          <a:srcRect l="37260" t="3660" r="8187" b="60000"/>
          <a:stretch/>
        </p:blipFill>
        <p:spPr>
          <a:xfrm rot="10800000">
            <a:off x="7239001" y="1524000"/>
            <a:ext cx="1904999" cy="2492190"/>
          </a:xfrm>
          <a:prstGeom prst="rect">
            <a:avLst/>
          </a:prstGeom>
        </p:spPr>
      </p:pic>
      <p:pic>
        <p:nvPicPr>
          <p:cNvPr id="12" name="Picture 11"/>
          <p:cNvPicPr>
            <a:picLocks noChangeAspect="1"/>
          </p:cNvPicPr>
          <p:nvPr/>
        </p:nvPicPr>
        <p:blipFill rotWithShape="1">
          <a:blip r:embed="rId4">
            <a:extLst>
              <a:ext uri="{28A0092B-C50C-407E-A947-70E740481C1C}">
                <a14:useLocalDpi xmlns:a14="http://schemas.microsoft.com/office/drawing/2010/main" val="0"/>
              </a:ext>
            </a:extLst>
          </a:blip>
          <a:srcRect l="-364" t="35334" r="53529"/>
          <a:stretch/>
        </p:blipFill>
        <p:spPr>
          <a:xfrm>
            <a:off x="5943967" y="0"/>
            <a:ext cx="3200034" cy="369570"/>
          </a:xfrm>
          <a:prstGeom prst="rect">
            <a:avLst/>
          </a:prstGeom>
        </p:spPr>
      </p:pic>
    </p:spTree>
    <p:extLst>
      <p:ext uri="{BB962C8B-B14F-4D97-AF65-F5344CB8AC3E}">
        <p14:creationId xmlns:p14="http://schemas.microsoft.com/office/powerpoint/2010/main" val="3665976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B89D2-3DFE-4736-A97B-4D5A9D3A6D1D}" type="datetimeFigureOut">
              <a:rPr lang="en-US" smtClean="0"/>
              <a:pPr/>
              <a:t>10/22/2019</a:t>
            </a:fld>
            <a:endParaRPr lang="en-US" dirty="0"/>
          </a:p>
        </p:txBody>
      </p:sp>
      <p:sp>
        <p:nvSpPr>
          <p:cNvPr id="3" name="Footer Placeholder 2"/>
          <p:cNvSpPr>
            <a:spLocks noGrp="1"/>
          </p:cNvSpPr>
          <p:nvPr>
            <p:ph type="ftr" sz="quarter" idx="11"/>
          </p:nvPr>
        </p:nvSpPr>
        <p:spPr/>
        <p:txBody>
          <a:bodyPr/>
          <a:lstStyle/>
          <a:p>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68770" y="6386716"/>
            <a:ext cx="2926080" cy="372678"/>
          </a:xfrm>
          <a:prstGeom prst="rect">
            <a:avLst/>
          </a:prstGeom>
        </p:spPr>
      </p:pic>
    </p:spTree>
    <p:extLst>
      <p:ext uri="{BB962C8B-B14F-4D97-AF65-F5344CB8AC3E}">
        <p14:creationId xmlns:p14="http://schemas.microsoft.com/office/powerpoint/2010/main" val="2399452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p:nvPr/>
        </p:nvSpPr>
        <p:spPr>
          <a:xfrm>
            <a:off x="0" y="0"/>
            <a:ext cx="3505200" cy="6858000"/>
          </a:xfrm>
          <a:prstGeom prst="rect">
            <a:avLst/>
          </a:prstGeom>
          <a:solidFill>
            <a:srgbClr val="009A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rotWithShape="1">
          <a:blip r:embed="rId2">
            <a:alphaModFix amt="10000"/>
            <a:extLst>
              <a:ext uri="{28A0092B-C50C-407E-A947-70E740481C1C}">
                <a14:useLocalDpi xmlns:a14="http://schemas.microsoft.com/office/drawing/2010/main" val="0"/>
              </a:ext>
            </a:extLst>
          </a:blip>
          <a:srcRect l="37959" t="20299" r="-540" b="9443"/>
          <a:stretch/>
        </p:blipFill>
        <p:spPr>
          <a:xfrm>
            <a:off x="-10886" y="0"/>
            <a:ext cx="3110601" cy="6858000"/>
          </a:xfrm>
          <a:prstGeom prst="rect">
            <a:avLst/>
          </a:prstGeom>
        </p:spPr>
      </p:pic>
      <p:pic>
        <p:nvPicPr>
          <p:cNvPr id="12" name="Picture 11"/>
          <p:cNvPicPr>
            <a:picLocks noChangeAspect="1"/>
          </p:cNvPicPr>
          <p:nvPr/>
        </p:nvPicPr>
        <p:blipFill rotWithShape="1">
          <a:blip r:embed="rId3" cstate="print">
            <a:extLst>
              <a:ext uri="{28A0092B-C50C-407E-A947-70E740481C1C}">
                <a14:useLocalDpi xmlns:a14="http://schemas.microsoft.com/office/drawing/2010/main" val="0"/>
              </a:ext>
            </a:extLst>
          </a:blip>
          <a:srcRect l="40329" t="10358" b="-74"/>
          <a:stretch/>
        </p:blipFill>
        <p:spPr>
          <a:xfrm>
            <a:off x="0" y="0"/>
            <a:ext cx="1961356" cy="5791200"/>
          </a:xfrm>
          <a:prstGeom prst="rect">
            <a:avLst/>
          </a:prstGeom>
        </p:spPr>
      </p:pic>
      <p:sp>
        <p:nvSpPr>
          <p:cNvPr id="2" name="Title 1"/>
          <p:cNvSpPr>
            <a:spLocks noGrp="1"/>
          </p:cNvSpPr>
          <p:nvPr>
            <p:ph type="title"/>
          </p:nvPr>
        </p:nvSpPr>
        <p:spPr>
          <a:xfrm>
            <a:off x="457200" y="273050"/>
            <a:ext cx="3008313" cy="1162050"/>
          </a:xfrm>
        </p:spPr>
        <p:txBody>
          <a:bodyPr anchor="b"/>
          <a:lstStyle>
            <a:lvl1pPr algn="l">
              <a:defRPr sz="2000" b="1">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28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68770" y="6386716"/>
            <a:ext cx="2926080" cy="372678"/>
          </a:xfrm>
          <a:prstGeom prst="rect">
            <a:avLst/>
          </a:prstGeom>
        </p:spPr>
      </p:pic>
      <p:pic>
        <p:nvPicPr>
          <p:cNvPr id="13" name="Picture 12"/>
          <p:cNvPicPr>
            <a:picLocks noChangeAspect="1"/>
          </p:cNvPicPr>
          <p:nvPr/>
        </p:nvPicPr>
        <p:blipFill rotWithShape="1">
          <a:blip r:embed="rId5" cstate="print">
            <a:alphaModFix amt="10000"/>
            <a:extLst>
              <a:ext uri="{28A0092B-C50C-407E-A947-70E740481C1C}">
                <a14:useLocalDpi xmlns:a14="http://schemas.microsoft.com/office/drawing/2010/main" val="0"/>
              </a:ext>
            </a:extLst>
          </a:blip>
          <a:srcRect l="38903" t="64444"/>
          <a:stretch/>
        </p:blipFill>
        <p:spPr>
          <a:xfrm rot="10800000">
            <a:off x="7010400" y="4419600"/>
            <a:ext cx="2133600" cy="2438400"/>
          </a:xfrm>
          <a:prstGeom prst="rect">
            <a:avLst/>
          </a:prstGeom>
        </p:spPr>
      </p:pic>
      <p:pic>
        <p:nvPicPr>
          <p:cNvPr id="14" name="Picture 13"/>
          <p:cNvPicPr>
            <a:picLocks noChangeAspect="1"/>
          </p:cNvPicPr>
          <p:nvPr/>
        </p:nvPicPr>
        <p:blipFill rotWithShape="1">
          <a:blip r:embed="rId5" cstate="print">
            <a:alphaModFix amt="10000"/>
            <a:extLst>
              <a:ext uri="{28A0092B-C50C-407E-A947-70E740481C1C}">
                <a14:useLocalDpi xmlns:a14="http://schemas.microsoft.com/office/drawing/2010/main" val="0"/>
              </a:ext>
            </a:extLst>
          </a:blip>
          <a:srcRect l="37260" t="3660" r="8187" b="60000"/>
          <a:stretch/>
        </p:blipFill>
        <p:spPr>
          <a:xfrm rot="10800000">
            <a:off x="7249887" y="0"/>
            <a:ext cx="1904999" cy="2492190"/>
          </a:xfrm>
          <a:prstGeom prst="rect">
            <a:avLst/>
          </a:prstGeom>
        </p:spPr>
      </p:pic>
    </p:spTree>
    <p:extLst>
      <p:ext uri="{BB962C8B-B14F-4D97-AF65-F5344CB8AC3E}">
        <p14:creationId xmlns:p14="http://schemas.microsoft.com/office/powerpoint/2010/main" val="582487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68770" y="6386716"/>
            <a:ext cx="2926080" cy="372678"/>
          </a:xfrm>
          <a:prstGeom prst="rect">
            <a:avLst/>
          </a:prstGeom>
        </p:spPr>
      </p:pic>
    </p:spTree>
    <p:extLst>
      <p:ext uri="{BB962C8B-B14F-4D97-AF65-F5344CB8AC3E}">
        <p14:creationId xmlns:p14="http://schemas.microsoft.com/office/powerpoint/2010/main" val="3389322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Arial" charset="0"/>
                <a:cs typeface="Arial" charset="0"/>
              </a:defRPr>
            </a:lvl1pPr>
          </a:lstStyle>
          <a:p>
            <a:fld id="{DCAB89D2-3DFE-4736-A97B-4D5A9D3A6D1D}" type="datetimeFigureOut">
              <a:rPr lang="en-US" smtClean="0"/>
              <a:pPr/>
              <a:t>10/22/2019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Arial" charset="0"/>
                <a:cs typeface="Arial"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91E3E7FD-C798-4315-9A8C-86248DBF1DA3}" type="slidenum">
              <a:rPr lang="en-US" smtClean="0"/>
              <a:pPr/>
              <a:t>‹#›</a:t>
            </a:fld>
            <a:endParaRPr lang="en-US" dirty="0"/>
          </a:p>
        </p:txBody>
      </p:sp>
    </p:spTree>
    <p:extLst>
      <p:ext uri="{BB962C8B-B14F-4D97-AF65-F5344CB8AC3E}">
        <p14:creationId xmlns:p14="http://schemas.microsoft.com/office/powerpoint/2010/main" val="34777042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xStyles>
    <p:titleStyle>
      <a:lvl1pPr algn="l" defTabSz="914400" rtl="0" eaLnBrk="1" latinLnBrk="0" hangingPunct="1">
        <a:spcBef>
          <a:spcPct val="0"/>
        </a:spcBef>
        <a:buNone/>
        <a:defRPr sz="4400" kern="1200">
          <a:solidFill>
            <a:schemeClr val="tx1"/>
          </a:solidFill>
          <a:latin typeface="Arial" charset="0"/>
          <a:ea typeface="Arial" charset="0"/>
          <a:cs typeface="Arial" charset="0"/>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Arial" charset="0"/>
          <a:ea typeface="Arial" charset="0"/>
          <a:cs typeface="Arial"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charset="0"/>
          <a:ea typeface="Arial" charset="0"/>
          <a:cs typeface="Arial"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charset="0"/>
          <a:ea typeface="Arial" charset="0"/>
          <a:cs typeface="Arial"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charset="0"/>
          <a:ea typeface="Arial" charset="0"/>
          <a:cs typeface="Arial"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charset="0"/>
          <a:ea typeface="Arial" charset="0"/>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www1.und.edu/research/institutional-research/assessment/" TargetMode="External"/><Relationship Id="rId2" Type="http://schemas.openxmlformats.org/officeDocument/2006/relationships/hyperlink" Target="mailto:timothy.burrows@und.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hlcommission.org/Policies/glossary-new-criteria-for-accreditation.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533400"/>
            <a:ext cx="1981200" cy="1985640"/>
          </a:xfrm>
        </p:spPr>
        <p:txBody>
          <a:bodyPr>
            <a:normAutofit fontScale="85000" lnSpcReduction="20000"/>
          </a:bodyPr>
          <a:lstStyle/>
          <a:p>
            <a:r>
              <a:rPr lang="en-US" dirty="0" smtClean="0"/>
              <a:t>Tim Burrows, Ph.D.</a:t>
            </a:r>
          </a:p>
          <a:p>
            <a:endParaRPr lang="en-US" dirty="0" smtClean="0"/>
          </a:p>
          <a:p>
            <a:r>
              <a:rPr lang="en-US" dirty="0" smtClean="0"/>
              <a:t>Director of Assessment and Accreditation</a:t>
            </a:r>
          </a:p>
          <a:p>
            <a:endParaRPr lang="en-US" dirty="0" smtClean="0"/>
          </a:p>
        </p:txBody>
      </p:sp>
      <p:sp>
        <p:nvSpPr>
          <p:cNvPr id="2" name="Title 1"/>
          <p:cNvSpPr>
            <a:spLocks noGrp="1"/>
          </p:cNvSpPr>
          <p:nvPr>
            <p:ph type="ctrTitle"/>
          </p:nvPr>
        </p:nvSpPr>
        <p:spPr/>
        <p:txBody>
          <a:bodyPr/>
          <a:lstStyle/>
          <a:p>
            <a:r>
              <a:rPr lang="en-US" dirty="0" smtClean="0"/>
              <a:t>What are Program Outcomes &amp; what is their purpose?</a:t>
            </a:r>
            <a:endParaRPr lang="en-US" dirty="0"/>
          </a:p>
        </p:txBody>
      </p:sp>
      <p:sp>
        <p:nvSpPr>
          <p:cNvPr id="5" name="TextBox 4"/>
          <p:cNvSpPr txBox="1"/>
          <p:nvPr/>
        </p:nvSpPr>
        <p:spPr>
          <a:xfrm>
            <a:off x="4595949" y="4514269"/>
            <a:ext cx="4343400" cy="646331"/>
          </a:xfrm>
          <a:prstGeom prst="rect">
            <a:avLst/>
          </a:prstGeom>
          <a:noFill/>
        </p:spPr>
        <p:txBody>
          <a:bodyPr wrap="square" rtlCol="0">
            <a:spAutoFit/>
          </a:bodyPr>
          <a:lstStyle/>
          <a:p>
            <a:r>
              <a:rPr lang="en-US" sz="1200" dirty="0" smtClean="0">
                <a:solidFill>
                  <a:schemeClr val="bg1"/>
                </a:solidFill>
              </a:rPr>
              <a:t>Presentation includes information from workshops originally presented by DePaul University, Loyola University, &amp; Virginia Tech</a:t>
            </a:r>
            <a:endParaRPr lang="en-US" sz="1200" dirty="0">
              <a:solidFill>
                <a:schemeClr val="bg1"/>
              </a:solidFill>
            </a:endParaRPr>
          </a:p>
        </p:txBody>
      </p:sp>
    </p:spTree>
    <p:extLst>
      <p:ext uri="{BB962C8B-B14F-4D97-AF65-F5344CB8AC3E}">
        <p14:creationId xmlns:p14="http://schemas.microsoft.com/office/powerpoint/2010/main" val="161135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What are some things </a:t>
            </a:r>
            <a:r>
              <a:rPr lang="en-US" sz="2800" dirty="0" smtClean="0"/>
              <a:t>HLC</a:t>
            </a:r>
            <a:r>
              <a:rPr lang="en-US" sz="2800" dirty="0"/>
              <a:t/>
            </a:r>
            <a:br>
              <a:rPr lang="en-US" sz="2800" dirty="0"/>
            </a:br>
            <a:r>
              <a:rPr lang="en-US" sz="2800" dirty="0"/>
              <a:t>considers when examining this standard?</a:t>
            </a:r>
          </a:p>
        </p:txBody>
      </p:sp>
      <p:sp>
        <p:nvSpPr>
          <p:cNvPr id="2" name="Content Placeholder 1"/>
          <p:cNvSpPr>
            <a:spLocks noGrp="1"/>
          </p:cNvSpPr>
          <p:nvPr>
            <p:ph idx="1"/>
          </p:nvPr>
        </p:nvSpPr>
        <p:spPr>
          <a:xfrm>
            <a:off x="381000" y="1708534"/>
            <a:ext cx="8407893" cy="4407408"/>
          </a:xfrm>
        </p:spPr>
        <p:txBody>
          <a:bodyPr>
            <a:normAutofit fontScale="92500" lnSpcReduction="20000"/>
          </a:bodyPr>
          <a:lstStyle/>
          <a:p>
            <a:r>
              <a:rPr lang="en-US" dirty="0"/>
              <a:t>“How are expected outcomes clearly defined in measureable terms for each </a:t>
            </a:r>
            <a:r>
              <a:rPr lang="en-US" dirty="0" smtClean="0"/>
              <a:t>administrative unit?</a:t>
            </a:r>
          </a:p>
          <a:p>
            <a:pPr marL="45720" indent="0">
              <a:buNone/>
            </a:pPr>
            <a:endParaRPr lang="en-US" dirty="0"/>
          </a:p>
          <a:p>
            <a:r>
              <a:rPr lang="en-US" dirty="0" smtClean="0"/>
              <a:t>What </a:t>
            </a:r>
            <a:r>
              <a:rPr lang="en-US" dirty="0"/>
              <a:t>assessment instruments are used and why were they selected</a:t>
            </a:r>
            <a:r>
              <a:rPr lang="en-US" dirty="0" smtClean="0"/>
              <a:t>?</a:t>
            </a:r>
          </a:p>
          <a:p>
            <a:pPr marL="45720" indent="0">
              <a:buNone/>
            </a:pPr>
            <a:endParaRPr lang="en-US" dirty="0"/>
          </a:p>
          <a:p>
            <a:r>
              <a:rPr lang="en-US" dirty="0" smtClean="0"/>
              <a:t>Have </a:t>
            </a:r>
            <a:r>
              <a:rPr lang="en-US" dirty="0"/>
              <a:t>the </a:t>
            </a:r>
            <a:r>
              <a:rPr lang="en-US" dirty="0" smtClean="0"/>
              <a:t>programs </a:t>
            </a:r>
            <a:r>
              <a:rPr lang="en-US" dirty="0"/>
              <a:t>assessed the extent to which they have been successful in achieving their </a:t>
            </a:r>
            <a:r>
              <a:rPr lang="en-US" dirty="0" smtClean="0"/>
              <a:t>outcomes?</a:t>
            </a:r>
          </a:p>
          <a:p>
            <a:pPr marL="45720" indent="0">
              <a:buNone/>
            </a:pPr>
            <a:endParaRPr lang="en-US" dirty="0"/>
          </a:p>
          <a:p>
            <a:r>
              <a:rPr lang="en-US" dirty="0" smtClean="0"/>
              <a:t>If </a:t>
            </a:r>
            <a:r>
              <a:rPr lang="en-US" dirty="0"/>
              <a:t>called for, have </a:t>
            </a:r>
            <a:r>
              <a:rPr lang="en-US" dirty="0" smtClean="0"/>
              <a:t>program </a:t>
            </a:r>
            <a:r>
              <a:rPr lang="en-US" dirty="0"/>
              <a:t>improvements been made as a result of assessment findings?”</a:t>
            </a:r>
          </a:p>
        </p:txBody>
      </p:sp>
    </p:spTree>
    <p:extLst>
      <p:ext uri="{BB962C8B-B14F-4D97-AF65-F5344CB8AC3E}">
        <p14:creationId xmlns:p14="http://schemas.microsoft.com/office/powerpoint/2010/main" val="4000741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Definition and</a:t>
            </a:r>
            <a:r>
              <a:rPr lang="en-US" dirty="0"/>
              <a:t/>
            </a:r>
            <a:br>
              <a:rPr lang="en-US" dirty="0"/>
            </a:br>
            <a:r>
              <a:rPr lang="en-US" b="1" dirty="0"/>
              <a:t>Purpose	of</a:t>
            </a:r>
            <a:r>
              <a:rPr lang="en-US" dirty="0"/>
              <a:t/>
            </a:r>
            <a:br>
              <a:rPr lang="en-US" dirty="0"/>
            </a:br>
            <a:r>
              <a:rPr lang="en-US" sz="4400" dirty="0"/>
              <a:t>program</a:t>
            </a:r>
            <a:r>
              <a:rPr lang="en-US" dirty="0"/>
              <a:t/>
            </a:r>
            <a:br>
              <a:rPr lang="en-US" dirty="0"/>
            </a:br>
            <a:r>
              <a:rPr lang="en-US" b="1" dirty="0"/>
              <a:t>Outcomes</a:t>
            </a:r>
            <a:endParaRPr lang="en-US" dirty="0"/>
          </a:p>
        </p:txBody>
      </p:sp>
      <p:sp>
        <p:nvSpPr>
          <p:cNvPr id="5" name="Text Placeholder 4"/>
          <p:cNvSpPr>
            <a:spLocks noGrp="1"/>
          </p:cNvSpPr>
          <p:nvPr>
            <p:ph type="body" idx="1"/>
          </p:nvPr>
        </p:nvSpPr>
        <p:spPr/>
        <p:txBody>
          <a:bodyPr/>
          <a:lstStyle/>
          <a:p>
            <a:r>
              <a:rPr lang="en-US" dirty="0" smtClean="0"/>
              <a:t>Part II</a:t>
            </a:r>
            <a:endParaRPr lang="en-US" dirty="0"/>
          </a:p>
        </p:txBody>
      </p:sp>
    </p:spTree>
    <p:extLst>
      <p:ext uri="{BB962C8B-B14F-4D97-AF65-F5344CB8AC3E}">
        <p14:creationId xmlns:p14="http://schemas.microsoft.com/office/powerpoint/2010/main" val="2125838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What is </a:t>
            </a:r>
            <a:r>
              <a:rPr lang="en-US" b="1" dirty="0" smtClean="0"/>
              <a:t>an outcome</a:t>
            </a:r>
            <a:r>
              <a:rPr lang="en-US" b="1" dirty="0"/>
              <a:t>?</a:t>
            </a:r>
            <a:endParaRPr lang="en-US" dirty="0"/>
          </a:p>
        </p:txBody>
      </p:sp>
      <p:sp>
        <p:nvSpPr>
          <p:cNvPr id="2" name="Content Placeholder 1"/>
          <p:cNvSpPr>
            <a:spLocks noGrp="1"/>
          </p:cNvSpPr>
          <p:nvPr>
            <p:ph idx="1"/>
          </p:nvPr>
        </p:nvSpPr>
        <p:spPr/>
        <p:txBody>
          <a:bodyPr anchor="ctr">
            <a:normAutofit/>
          </a:bodyPr>
          <a:lstStyle/>
          <a:p>
            <a:pPr marL="45720" indent="0" algn="ctr">
              <a:buNone/>
            </a:pPr>
            <a:r>
              <a:rPr lang="en-US" sz="3200" dirty="0"/>
              <a:t>A statement in specific and measurable terms of what a </a:t>
            </a:r>
            <a:r>
              <a:rPr lang="en-US" sz="3200" dirty="0" smtClean="0"/>
              <a:t>program or department </a:t>
            </a:r>
            <a:r>
              <a:rPr lang="en-US" sz="3200" dirty="0"/>
              <a:t>will </a:t>
            </a:r>
            <a:r>
              <a:rPr lang="en-US" sz="3200" dirty="0" smtClean="0"/>
              <a:t>be </a:t>
            </a:r>
            <a:r>
              <a:rPr lang="en-US" sz="3200" dirty="0"/>
              <a:t>able to do as the result of having successfully </a:t>
            </a:r>
            <a:r>
              <a:rPr lang="en-US" sz="3200" dirty="0" smtClean="0"/>
              <a:t>following a developed plan (based on prior data).</a:t>
            </a:r>
            <a:endParaRPr lang="en-US" sz="3200" dirty="0"/>
          </a:p>
        </p:txBody>
      </p:sp>
    </p:spTree>
    <p:extLst>
      <p:ext uri="{BB962C8B-B14F-4D97-AF65-F5344CB8AC3E}">
        <p14:creationId xmlns:p14="http://schemas.microsoft.com/office/powerpoint/2010/main" val="21564878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Characteristics of </a:t>
            </a:r>
            <a:r>
              <a:rPr lang="en-US" b="1" dirty="0" smtClean="0"/>
              <a:t>Outcomes </a:t>
            </a:r>
            <a:r>
              <a:rPr lang="en-US" sz="2000" dirty="0"/>
              <a:t>(Maki, 2010)</a:t>
            </a:r>
          </a:p>
        </p:txBody>
      </p:sp>
      <p:sp>
        <p:nvSpPr>
          <p:cNvPr id="2" name="Content Placeholder 1"/>
          <p:cNvSpPr>
            <a:spLocks noGrp="1"/>
          </p:cNvSpPr>
          <p:nvPr>
            <p:ph idx="1"/>
          </p:nvPr>
        </p:nvSpPr>
        <p:spPr/>
        <p:txBody>
          <a:bodyPr/>
          <a:lstStyle/>
          <a:p>
            <a:r>
              <a:rPr lang="en-US" sz="2400" dirty="0"/>
              <a:t>Describes what a student </a:t>
            </a:r>
            <a:r>
              <a:rPr lang="en-US" sz="2400" dirty="0" smtClean="0"/>
              <a:t>(or </a:t>
            </a:r>
            <a:r>
              <a:rPr lang="en-US" sz="2400" dirty="0"/>
              <a:t>program) </a:t>
            </a:r>
            <a:r>
              <a:rPr lang="en-US" sz="2400" dirty="0" smtClean="0"/>
              <a:t>should </a:t>
            </a:r>
            <a:r>
              <a:rPr lang="en-US" sz="2400" dirty="0"/>
              <a:t>be able to demonstrate, represent, or </a:t>
            </a:r>
            <a:r>
              <a:rPr lang="en-US" sz="2400" dirty="0" smtClean="0"/>
              <a:t>produce</a:t>
            </a:r>
          </a:p>
          <a:p>
            <a:r>
              <a:rPr lang="en-US" sz="2400" dirty="0"/>
              <a:t>Relies on active </a:t>
            </a:r>
            <a:r>
              <a:rPr lang="en-US" sz="2400" dirty="0" smtClean="0"/>
              <a:t>verbs</a:t>
            </a:r>
          </a:p>
          <a:p>
            <a:r>
              <a:rPr lang="en-US" sz="2400" dirty="0"/>
              <a:t>Aligns with collective program and institutional level educational </a:t>
            </a:r>
            <a:r>
              <a:rPr lang="en-US" sz="2400" dirty="0" smtClean="0"/>
              <a:t>(or strategic) intentions</a:t>
            </a:r>
          </a:p>
        </p:txBody>
      </p:sp>
    </p:spTree>
    <p:extLst>
      <p:ext uri="{BB962C8B-B14F-4D97-AF65-F5344CB8AC3E}">
        <p14:creationId xmlns:p14="http://schemas.microsoft.com/office/powerpoint/2010/main" val="23968410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Purpose of </a:t>
            </a:r>
            <a:r>
              <a:rPr lang="en-US" dirty="0"/>
              <a:t>program</a:t>
            </a:r>
            <a:r>
              <a:rPr lang="en-US" b="1" dirty="0" smtClean="0"/>
              <a:t> </a:t>
            </a:r>
            <a:r>
              <a:rPr lang="en-US" b="1" dirty="0"/>
              <a:t>outcomes</a:t>
            </a:r>
            <a:endParaRPr lang="en-US" dirty="0"/>
          </a:p>
        </p:txBody>
      </p:sp>
      <p:sp>
        <p:nvSpPr>
          <p:cNvPr id="2" name="Content Placeholder 1"/>
          <p:cNvSpPr>
            <a:spLocks noGrp="1"/>
          </p:cNvSpPr>
          <p:nvPr>
            <p:ph idx="1"/>
          </p:nvPr>
        </p:nvSpPr>
        <p:spPr/>
        <p:txBody>
          <a:bodyPr/>
          <a:lstStyle/>
          <a:p>
            <a:r>
              <a:rPr lang="en-US" dirty="0" smtClean="0"/>
              <a:t>Program </a:t>
            </a:r>
            <a:r>
              <a:rPr lang="en-US" dirty="0"/>
              <a:t>outcomes inform </a:t>
            </a:r>
            <a:r>
              <a:rPr lang="en-US" dirty="0" smtClean="0"/>
              <a:t>stakeholders </a:t>
            </a:r>
            <a:r>
              <a:rPr lang="en-US" dirty="0"/>
              <a:t>of what </a:t>
            </a:r>
            <a:r>
              <a:rPr lang="en-US" dirty="0" smtClean="0"/>
              <a:t>services </a:t>
            </a:r>
            <a:r>
              <a:rPr lang="en-US" dirty="0"/>
              <a:t>they will gain through </a:t>
            </a:r>
            <a:r>
              <a:rPr lang="en-US" dirty="0" smtClean="0"/>
              <a:t>an interaction with the unit.</a:t>
            </a:r>
          </a:p>
          <a:p>
            <a:pPr marL="45720" indent="0">
              <a:buNone/>
            </a:pPr>
            <a:endParaRPr lang="en-US" dirty="0" smtClean="0"/>
          </a:p>
          <a:p>
            <a:r>
              <a:rPr lang="en-US" dirty="0" smtClean="0"/>
              <a:t>They </a:t>
            </a:r>
            <a:r>
              <a:rPr lang="en-US" dirty="0"/>
              <a:t>communicate expected standards of performance</a:t>
            </a:r>
            <a:r>
              <a:rPr lang="en-US" dirty="0" smtClean="0"/>
              <a:t>.</a:t>
            </a:r>
          </a:p>
          <a:p>
            <a:pPr marL="45720" indent="0">
              <a:buNone/>
            </a:pPr>
            <a:endParaRPr lang="en-US" dirty="0" smtClean="0"/>
          </a:p>
          <a:p>
            <a:r>
              <a:rPr lang="en-US" dirty="0"/>
              <a:t>They provide a structure for evaluating </a:t>
            </a:r>
            <a:r>
              <a:rPr lang="en-US" dirty="0" smtClean="0"/>
              <a:t>the goals of the unit.</a:t>
            </a:r>
            <a:endParaRPr lang="en-US" dirty="0"/>
          </a:p>
        </p:txBody>
      </p:sp>
    </p:spTree>
    <p:extLst>
      <p:ext uri="{BB962C8B-B14F-4D97-AF65-F5344CB8AC3E}">
        <p14:creationId xmlns:p14="http://schemas.microsoft.com/office/powerpoint/2010/main" val="38856315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program</a:t>
            </a:r>
            <a:r>
              <a:rPr lang="en-US" b="1" dirty="0" smtClean="0"/>
              <a:t> </a:t>
            </a:r>
            <a:r>
              <a:rPr lang="en-US" b="1" dirty="0"/>
              <a:t>Outcomes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68159555"/>
              </p:ext>
            </p:extLst>
          </p:nvPr>
        </p:nvGraphicFramePr>
        <p:xfrm>
          <a:off x="1219200" y="1676400"/>
          <a:ext cx="6934200" cy="3848088"/>
        </p:xfrm>
        <a:graphic>
          <a:graphicData uri="http://schemas.openxmlformats.org/drawingml/2006/table">
            <a:tbl>
              <a:tblPr firstRow="1" bandRow="1">
                <a:tableStyleId>{5C22544A-7EE6-4342-B048-85BDC9FD1C3A}</a:tableStyleId>
              </a:tblPr>
              <a:tblGrid>
                <a:gridCol w="6934200">
                  <a:extLst>
                    <a:ext uri="{9D8B030D-6E8A-4147-A177-3AD203B41FA5}">
                      <a16:colId xmlns:a16="http://schemas.microsoft.com/office/drawing/2014/main" val="20000"/>
                    </a:ext>
                  </a:extLst>
                </a:gridCol>
              </a:tblGrid>
              <a:tr h="540177">
                <a:tc>
                  <a:txBody>
                    <a:bodyPr/>
                    <a:lstStyle/>
                    <a:p>
                      <a:pPr algn="ctr"/>
                      <a:r>
                        <a:rPr lang="en-US" sz="2400" dirty="0" smtClean="0"/>
                        <a:t>Program</a:t>
                      </a:r>
                      <a:r>
                        <a:rPr lang="en-US" sz="2400" b="1" kern="1200" dirty="0" smtClean="0">
                          <a:solidFill>
                            <a:schemeClr val="lt1"/>
                          </a:solidFill>
                          <a:effectLst/>
                          <a:latin typeface="+mn-lt"/>
                          <a:ea typeface="+mn-ea"/>
                          <a:cs typeface="+mn-cs"/>
                        </a:rPr>
                        <a:t> Outcomes</a:t>
                      </a:r>
                      <a:endParaRPr lang="en-US" sz="2400" dirty="0"/>
                    </a:p>
                  </a:txBody>
                  <a:tcPr/>
                </a:tc>
                <a:extLst>
                  <a:ext uri="{0D108BD9-81ED-4DB2-BD59-A6C34878D82A}">
                    <a16:rowId xmlns:a16="http://schemas.microsoft.com/office/drawing/2014/main" val="10000"/>
                  </a:ext>
                </a:extLst>
              </a:tr>
              <a:tr h="438144">
                <a:tc>
                  <a:txBody>
                    <a:bodyPr/>
                    <a:lstStyle/>
                    <a:p>
                      <a:pPr algn="ctr"/>
                      <a:r>
                        <a:rPr lang="en-US" sz="1800" kern="1200" dirty="0" smtClean="0">
                          <a:solidFill>
                            <a:schemeClr val="dk1"/>
                          </a:solidFill>
                          <a:effectLst/>
                          <a:latin typeface="+mn-lt"/>
                          <a:ea typeface="+mn-ea"/>
                          <a:cs typeface="+mn-cs"/>
                        </a:rPr>
                        <a:t>Derived from mission and purpose</a:t>
                      </a:r>
                      <a:endParaRPr lang="en-US" dirty="0"/>
                    </a:p>
                  </a:txBody>
                  <a:tcPr/>
                </a:tc>
                <a:extLst>
                  <a:ext uri="{0D108BD9-81ED-4DB2-BD59-A6C34878D82A}">
                    <a16:rowId xmlns:a16="http://schemas.microsoft.com/office/drawing/2014/main" val="10001"/>
                  </a:ext>
                </a:extLst>
              </a:tr>
              <a:tr h="469479">
                <a:tc>
                  <a:txBody>
                    <a:bodyPr/>
                    <a:lstStyle/>
                    <a:p>
                      <a:pPr algn="ctr"/>
                      <a:r>
                        <a:rPr lang="en-US" sz="1800" kern="1200" dirty="0" smtClean="0">
                          <a:solidFill>
                            <a:schemeClr val="dk1"/>
                          </a:solidFill>
                          <a:effectLst/>
                          <a:latin typeface="+mn-lt"/>
                          <a:ea typeface="+mn-ea"/>
                          <a:cs typeface="+mn-cs"/>
                        </a:rPr>
                        <a:t>Achievement = Effectiveness</a:t>
                      </a:r>
                      <a:endParaRPr lang="en-US" dirty="0"/>
                    </a:p>
                  </a:txBody>
                  <a:tcPr/>
                </a:tc>
                <a:extLst>
                  <a:ext uri="{0D108BD9-81ED-4DB2-BD59-A6C34878D82A}">
                    <a16:rowId xmlns:a16="http://schemas.microsoft.com/office/drawing/2014/main" val="10002"/>
                  </a:ext>
                </a:extLst>
              </a:tr>
              <a:tr h="4381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Require criteria to define levels of effectiveness</a:t>
                      </a:r>
                      <a:endParaRPr lang="en-US" dirty="0" smtClean="0"/>
                    </a:p>
                  </a:txBody>
                  <a:tcPr/>
                </a:tc>
                <a:extLst>
                  <a:ext uri="{0D108BD9-81ED-4DB2-BD59-A6C34878D82A}">
                    <a16:rowId xmlns:a16="http://schemas.microsoft.com/office/drawing/2014/main" val="10003"/>
                  </a:ext>
                </a:extLst>
              </a:tr>
              <a:tr h="4381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Individual and collective feedback to shape department programs and services</a:t>
                      </a:r>
                      <a:endParaRPr lang="en-US" dirty="0" smtClean="0"/>
                    </a:p>
                  </a:txBody>
                  <a:tcPr/>
                </a:tc>
                <a:extLst>
                  <a:ext uri="{0D108BD9-81ED-4DB2-BD59-A6C34878D82A}">
                    <a16:rowId xmlns:a16="http://schemas.microsoft.com/office/drawing/2014/main" val="10004"/>
                  </a:ext>
                </a:extLst>
              </a:tr>
              <a:tr h="44577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Assessment: how effective were we?</a:t>
                      </a:r>
                      <a:endParaRPr lang="en-US" dirty="0" smtClean="0"/>
                    </a:p>
                  </a:txBody>
                  <a:tcPr/>
                </a:tc>
                <a:extLst>
                  <a:ext uri="{0D108BD9-81ED-4DB2-BD59-A6C34878D82A}">
                    <a16:rowId xmlns:a16="http://schemas.microsoft.com/office/drawing/2014/main" val="10005"/>
                  </a:ext>
                </a:extLst>
              </a:tr>
              <a:tr h="4381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Is the train headed in the right direction?</a:t>
                      </a:r>
                      <a:endParaRPr lang="en-US" dirty="0" smtClean="0"/>
                    </a:p>
                  </a:txBody>
                  <a:tcPr/>
                </a:tc>
                <a:extLst>
                  <a:ext uri="{0D108BD9-81ED-4DB2-BD59-A6C34878D82A}">
                    <a16:rowId xmlns:a16="http://schemas.microsoft.com/office/drawing/2014/main" val="10006"/>
                  </a:ext>
                </a:extLst>
              </a:tr>
              <a:tr h="438144">
                <a:tc>
                  <a:txBody>
                    <a:bodyPr/>
                    <a:lstStyle/>
                    <a:p>
                      <a:pPr algn="ctr"/>
                      <a:r>
                        <a:rPr lang="en-US" sz="1800" kern="1200" dirty="0" smtClean="0">
                          <a:solidFill>
                            <a:schemeClr val="dk1"/>
                          </a:solidFill>
                          <a:effectLst/>
                          <a:latin typeface="+mn-lt"/>
                          <a:ea typeface="+mn-ea"/>
                          <a:cs typeface="+mn-cs"/>
                        </a:rPr>
                        <a:t>Is the unit benefiting the</a:t>
                      </a:r>
                      <a:r>
                        <a:rPr lang="en-US" sz="1800" kern="1200" baseline="0" dirty="0" smtClean="0">
                          <a:solidFill>
                            <a:schemeClr val="dk1"/>
                          </a:solidFill>
                          <a:effectLst/>
                          <a:latin typeface="+mn-lt"/>
                          <a:ea typeface="+mn-ea"/>
                          <a:cs typeface="+mn-cs"/>
                        </a:rPr>
                        <a:t> overall mission of VMI</a:t>
                      </a:r>
                      <a:r>
                        <a:rPr lang="en-US" sz="1800" kern="1200" dirty="0" smtClean="0">
                          <a:solidFill>
                            <a:schemeClr val="dk1"/>
                          </a:solidFill>
                          <a:effectLst/>
                          <a:latin typeface="+mn-lt"/>
                          <a:ea typeface="+mn-ea"/>
                          <a:cs typeface="+mn-cs"/>
                        </a:rPr>
                        <a:t>?</a:t>
                      </a:r>
                      <a:endParaRPr lang="en-US"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1065653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b="1" dirty="0" smtClean="0"/>
              <a:t>What to write when you’re creating </a:t>
            </a:r>
            <a:r>
              <a:rPr lang="en-US" sz="4400" dirty="0"/>
              <a:t>program</a:t>
            </a:r>
            <a:r>
              <a:rPr lang="en-US" dirty="0"/>
              <a:t/>
            </a:r>
            <a:br>
              <a:rPr lang="en-US" dirty="0"/>
            </a:br>
            <a:r>
              <a:rPr lang="en-US" b="1" dirty="0"/>
              <a:t>Outcomes</a:t>
            </a:r>
            <a:r>
              <a:rPr lang="en-US" dirty="0"/>
              <a:t/>
            </a:r>
            <a:br>
              <a:rPr lang="en-US" dirty="0"/>
            </a:br>
            <a:endParaRPr lang="en-US" dirty="0"/>
          </a:p>
        </p:txBody>
      </p:sp>
      <p:sp>
        <p:nvSpPr>
          <p:cNvPr id="5" name="Text Placeholder 4"/>
          <p:cNvSpPr>
            <a:spLocks noGrp="1"/>
          </p:cNvSpPr>
          <p:nvPr>
            <p:ph type="body" idx="1"/>
          </p:nvPr>
        </p:nvSpPr>
        <p:spPr/>
        <p:txBody>
          <a:bodyPr/>
          <a:lstStyle/>
          <a:p>
            <a:r>
              <a:rPr lang="en-US" dirty="0" smtClean="0"/>
              <a:t>Part III</a:t>
            </a:r>
            <a:endParaRPr lang="en-US" dirty="0"/>
          </a:p>
        </p:txBody>
      </p:sp>
    </p:spTree>
    <p:extLst>
      <p:ext uri="{BB962C8B-B14F-4D97-AF65-F5344CB8AC3E}">
        <p14:creationId xmlns:p14="http://schemas.microsoft.com/office/powerpoint/2010/main" val="14911086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Layers of </a:t>
            </a:r>
            <a:r>
              <a:rPr lang="en-US" dirty="0"/>
              <a:t>program</a:t>
            </a:r>
            <a:r>
              <a:rPr lang="en-US" b="1" dirty="0" smtClean="0"/>
              <a:t> </a:t>
            </a:r>
            <a:r>
              <a:rPr lang="en-US" b="1" dirty="0"/>
              <a:t>Outcomes</a:t>
            </a:r>
            <a:endParaRPr lang="en-US" dirty="0"/>
          </a:p>
        </p:txBody>
      </p:sp>
      <p:sp>
        <p:nvSpPr>
          <p:cNvPr id="5" name="Content Placeholder 4"/>
          <p:cNvSpPr>
            <a:spLocks noGrp="1"/>
          </p:cNvSpPr>
          <p:nvPr>
            <p:ph idx="1"/>
          </p:nvPr>
        </p:nvSpPr>
        <p:spPr/>
        <p:txBody>
          <a:bodyPr/>
          <a:lstStyle/>
          <a:p>
            <a:pPr marL="45720" indent="0" algn="ctr">
              <a:buNone/>
            </a:pPr>
            <a:r>
              <a:rPr lang="en-US" dirty="0" smtClean="0"/>
              <a:t>Institute Goals/Objectives</a:t>
            </a:r>
          </a:p>
          <a:p>
            <a:pPr marL="45720" indent="0" algn="ctr">
              <a:buNone/>
            </a:pPr>
            <a:endParaRPr lang="en-US" dirty="0" smtClean="0"/>
          </a:p>
          <a:p>
            <a:pPr marL="45720" indent="0" algn="ctr">
              <a:buNone/>
            </a:pPr>
            <a:endParaRPr lang="en-US" dirty="0"/>
          </a:p>
          <a:p>
            <a:pPr marL="45720" indent="0" algn="ctr">
              <a:buNone/>
            </a:pPr>
            <a:r>
              <a:rPr lang="en-US" dirty="0" smtClean="0"/>
              <a:t>Operational Unit Level Outcomes</a:t>
            </a:r>
          </a:p>
          <a:p>
            <a:pPr marL="45720" indent="0" algn="ctr">
              <a:buNone/>
            </a:pPr>
            <a:endParaRPr lang="en-US" dirty="0" smtClean="0"/>
          </a:p>
          <a:p>
            <a:pPr marL="45720" indent="0" algn="ctr">
              <a:buNone/>
            </a:pPr>
            <a:endParaRPr lang="en-US" dirty="0"/>
          </a:p>
          <a:p>
            <a:pPr marL="45720" indent="0" algn="ctr">
              <a:buNone/>
            </a:pPr>
            <a:endParaRPr lang="en-US" dirty="0" smtClean="0"/>
          </a:p>
          <a:p>
            <a:pPr marL="45720" indent="0" algn="ctr">
              <a:buNone/>
            </a:pPr>
            <a:r>
              <a:rPr lang="en-US" dirty="0" smtClean="0"/>
              <a:t>Program Level Outcomes</a:t>
            </a:r>
          </a:p>
          <a:p>
            <a:pPr marL="45720" indent="0" algn="ctr">
              <a:buNone/>
            </a:pPr>
            <a:endParaRPr lang="en-US" dirty="0" smtClean="0"/>
          </a:p>
          <a:p>
            <a:pPr marL="45720" indent="0" algn="ctr">
              <a:buNone/>
            </a:pPr>
            <a:endParaRPr lang="en-US" dirty="0"/>
          </a:p>
        </p:txBody>
      </p:sp>
      <p:sp>
        <p:nvSpPr>
          <p:cNvPr id="6" name="Up-Down Arrow 5"/>
          <p:cNvSpPr/>
          <p:nvPr/>
        </p:nvSpPr>
        <p:spPr>
          <a:xfrm>
            <a:off x="4465534" y="2209800"/>
            <a:ext cx="381000" cy="8382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Up-Down Arrow 6"/>
          <p:cNvSpPr/>
          <p:nvPr/>
        </p:nvSpPr>
        <p:spPr>
          <a:xfrm>
            <a:off x="4465534" y="3861004"/>
            <a:ext cx="381000" cy="8382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10327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Levels of </a:t>
            </a:r>
            <a:r>
              <a:rPr lang="en-US" dirty="0"/>
              <a:t>program</a:t>
            </a:r>
            <a:r>
              <a:rPr lang="en-US" b="1" dirty="0" smtClean="0"/>
              <a:t> </a:t>
            </a:r>
            <a:r>
              <a:rPr lang="en-US" b="1" dirty="0"/>
              <a:t>Outcomes</a:t>
            </a:r>
            <a:endParaRPr lang="en-US" dirty="0"/>
          </a:p>
        </p:txBody>
      </p:sp>
      <p:sp>
        <p:nvSpPr>
          <p:cNvPr id="2" name="Content Placeholder 1"/>
          <p:cNvSpPr>
            <a:spLocks noGrp="1"/>
          </p:cNvSpPr>
          <p:nvPr>
            <p:ph idx="1"/>
          </p:nvPr>
        </p:nvSpPr>
        <p:spPr/>
        <p:txBody>
          <a:bodyPr>
            <a:normAutofit fontScale="92500" lnSpcReduction="10000"/>
          </a:bodyPr>
          <a:lstStyle/>
          <a:p>
            <a:r>
              <a:rPr lang="en-US" dirty="0" smtClean="0"/>
              <a:t>Institute Goals/Objectives</a:t>
            </a:r>
          </a:p>
          <a:p>
            <a:pPr lvl="1"/>
            <a:r>
              <a:rPr lang="en-US" i="1" dirty="0">
                <a:solidFill>
                  <a:schemeClr val="accent1">
                    <a:lumMod val="75000"/>
                  </a:schemeClr>
                </a:solidFill>
              </a:rPr>
              <a:t>allows for integration, shared responsibility for </a:t>
            </a:r>
            <a:r>
              <a:rPr lang="en-US" i="1" dirty="0" smtClean="0">
                <a:solidFill>
                  <a:schemeClr val="accent1">
                    <a:lumMod val="75000"/>
                  </a:schemeClr>
                </a:solidFill>
              </a:rPr>
              <a:t>outcomes </a:t>
            </a:r>
            <a:r>
              <a:rPr lang="en-US" i="1" dirty="0">
                <a:solidFill>
                  <a:schemeClr val="accent1">
                    <a:lumMod val="75000"/>
                  </a:schemeClr>
                </a:solidFill>
              </a:rPr>
              <a:t>across </a:t>
            </a:r>
            <a:r>
              <a:rPr lang="en-US" i="1" dirty="0" smtClean="0">
                <a:solidFill>
                  <a:schemeClr val="accent1">
                    <a:lumMod val="75000"/>
                  </a:schemeClr>
                </a:solidFill>
              </a:rPr>
              <a:t>units</a:t>
            </a:r>
            <a:endParaRPr lang="en-US" dirty="0" smtClean="0">
              <a:solidFill>
                <a:schemeClr val="accent1">
                  <a:lumMod val="75000"/>
                </a:schemeClr>
              </a:solidFill>
            </a:endParaRPr>
          </a:p>
          <a:p>
            <a:r>
              <a:rPr lang="en-US" dirty="0" smtClean="0"/>
              <a:t>Operational Unit </a:t>
            </a:r>
            <a:r>
              <a:rPr lang="en-US" dirty="0"/>
              <a:t>Level </a:t>
            </a:r>
            <a:r>
              <a:rPr lang="en-US" dirty="0" smtClean="0"/>
              <a:t>Unit Outcomes</a:t>
            </a:r>
          </a:p>
          <a:p>
            <a:pPr lvl="1"/>
            <a:r>
              <a:rPr lang="en-US" i="1" dirty="0" smtClean="0">
                <a:solidFill>
                  <a:schemeClr val="accent1">
                    <a:lumMod val="75000"/>
                  </a:schemeClr>
                </a:solidFill>
              </a:rPr>
              <a:t>Outcomes </a:t>
            </a:r>
            <a:r>
              <a:rPr lang="en-US" i="1" dirty="0">
                <a:solidFill>
                  <a:schemeClr val="accent1">
                    <a:lumMod val="75000"/>
                  </a:schemeClr>
                </a:solidFill>
              </a:rPr>
              <a:t>can </a:t>
            </a:r>
            <a:r>
              <a:rPr lang="en-US" i="1" dirty="0" smtClean="0">
                <a:solidFill>
                  <a:schemeClr val="accent1">
                    <a:lumMod val="75000"/>
                  </a:schemeClr>
                </a:solidFill>
              </a:rPr>
              <a:t>be achieved </a:t>
            </a:r>
            <a:r>
              <a:rPr lang="en-US" i="1" dirty="0">
                <a:solidFill>
                  <a:schemeClr val="accent1">
                    <a:lumMod val="75000"/>
                  </a:schemeClr>
                </a:solidFill>
              </a:rPr>
              <a:t>through multiple programs and services offered within </a:t>
            </a:r>
            <a:r>
              <a:rPr lang="en-US" i="1" dirty="0" smtClean="0">
                <a:solidFill>
                  <a:schemeClr val="accent1">
                    <a:lumMod val="75000"/>
                  </a:schemeClr>
                </a:solidFill>
              </a:rPr>
              <a:t>a department, such as Finance, Administration, and Support</a:t>
            </a:r>
            <a:endParaRPr lang="en-US" dirty="0" smtClean="0">
              <a:solidFill>
                <a:schemeClr val="accent1">
                  <a:lumMod val="75000"/>
                </a:schemeClr>
              </a:solidFill>
            </a:endParaRPr>
          </a:p>
          <a:p>
            <a:r>
              <a:rPr lang="en-US" dirty="0" smtClean="0"/>
              <a:t>Program &amp; Student Level Outcomes</a:t>
            </a:r>
          </a:p>
          <a:p>
            <a:pPr lvl="1"/>
            <a:r>
              <a:rPr lang="en-US" i="1" dirty="0" smtClean="0">
                <a:solidFill>
                  <a:schemeClr val="accent1">
                    <a:lumMod val="75000"/>
                  </a:schemeClr>
                </a:solidFill>
              </a:rPr>
              <a:t>Outcomes </a:t>
            </a:r>
            <a:r>
              <a:rPr lang="en-US" i="1" dirty="0">
                <a:solidFill>
                  <a:schemeClr val="accent1">
                    <a:lumMod val="75000"/>
                  </a:schemeClr>
                </a:solidFill>
              </a:rPr>
              <a:t>can </a:t>
            </a:r>
            <a:r>
              <a:rPr lang="en-US" i="1" dirty="0" smtClean="0">
                <a:solidFill>
                  <a:schemeClr val="accent1">
                    <a:lumMod val="75000"/>
                  </a:schemeClr>
                </a:solidFill>
              </a:rPr>
              <a:t>be achieved within </a:t>
            </a:r>
            <a:r>
              <a:rPr lang="en-US" i="1" dirty="0">
                <a:solidFill>
                  <a:schemeClr val="accent1">
                    <a:lumMod val="75000"/>
                  </a:schemeClr>
                </a:solidFill>
              </a:rPr>
              <a:t>one program </a:t>
            </a:r>
            <a:r>
              <a:rPr lang="en-US" i="1" dirty="0" smtClean="0">
                <a:solidFill>
                  <a:schemeClr val="accent1">
                    <a:lumMod val="75000"/>
                  </a:schemeClr>
                </a:solidFill>
              </a:rPr>
              <a:t>area</a:t>
            </a:r>
            <a:endParaRPr lang="en-US" dirty="0" smtClean="0">
              <a:solidFill>
                <a:schemeClr val="accent1">
                  <a:lumMod val="75000"/>
                </a:schemeClr>
              </a:solidFill>
            </a:endParaRPr>
          </a:p>
          <a:p>
            <a:pPr marL="4572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27334141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Institutional Level </a:t>
            </a:r>
            <a:r>
              <a:rPr lang="en-US" b="1" dirty="0"/>
              <a:t>of </a:t>
            </a:r>
            <a:r>
              <a:rPr lang="en-US" b="1" dirty="0" smtClean="0"/>
              <a:t>Specificity</a:t>
            </a:r>
            <a:endParaRPr lang="en-US" dirty="0"/>
          </a:p>
        </p:txBody>
      </p:sp>
      <p:pic>
        <p:nvPicPr>
          <p:cNvPr id="1026" name="Picture 2" descr="C:\Users\burrowstj\AppData\Local\Microsoft\Windows\Temporary Internet Files\Content.IE5\HD22IKCD\PngMedium-FITA-Official-Face-archery-target-2069[1].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400" y="2895600"/>
            <a:ext cx="3124200" cy="31242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4204348329"/>
              </p:ext>
            </p:extLst>
          </p:nvPr>
        </p:nvGraphicFramePr>
        <p:xfrm>
          <a:off x="5029200" y="1905000"/>
          <a:ext cx="2133600" cy="2270760"/>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val="20000"/>
                    </a:ext>
                  </a:extLst>
                </a:gridCol>
              </a:tblGrid>
              <a:tr h="756920">
                <a:tc>
                  <a:txBody>
                    <a:bodyPr/>
                    <a:lstStyle/>
                    <a:p>
                      <a:r>
                        <a:rPr lang="en-US" b="0" dirty="0" smtClean="0">
                          <a:solidFill>
                            <a:schemeClr val="tx1"/>
                          </a:solidFill>
                        </a:rPr>
                        <a:t> Program</a:t>
                      </a:r>
                      <a:r>
                        <a:rPr lang="en-US" b="0" baseline="0" dirty="0" smtClean="0">
                          <a:solidFill>
                            <a:schemeClr val="tx1"/>
                          </a:solidFill>
                        </a:rPr>
                        <a:t> </a:t>
                      </a:r>
                      <a:r>
                        <a:rPr lang="en-US" b="0" dirty="0" smtClean="0">
                          <a:solidFill>
                            <a:schemeClr val="tx1"/>
                          </a:solidFill>
                        </a:rPr>
                        <a:t>outcomes</a:t>
                      </a:r>
                      <a:endParaRPr lang="en-US" b="0"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10000"/>
                  </a:ext>
                </a:extLst>
              </a:tr>
              <a:tr h="756920">
                <a:tc>
                  <a:txBody>
                    <a:bodyPr/>
                    <a:lstStyle/>
                    <a:p>
                      <a:r>
                        <a:rPr lang="en-US" dirty="0" smtClean="0"/>
                        <a:t>Operational Unit outcomes</a:t>
                      </a:r>
                      <a:endParaRPr lang="en-US" dirty="0"/>
                    </a:p>
                  </a:txBody>
                  <a:tcPr/>
                </a:tc>
                <a:extLst>
                  <a:ext uri="{0D108BD9-81ED-4DB2-BD59-A6C34878D82A}">
                    <a16:rowId xmlns:a16="http://schemas.microsoft.com/office/drawing/2014/main" val="10001"/>
                  </a:ext>
                </a:extLst>
              </a:tr>
              <a:tr h="756920">
                <a:tc>
                  <a:txBody>
                    <a:bodyPr/>
                    <a:lstStyle/>
                    <a:p>
                      <a:r>
                        <a:rPr lang="en-US" dirty="0" smtClean="0"/>
                        <a:t>University outcomes</a:t>
                      </a:r>
                      <a:endParaRPr lang="en-US" dirty="0"/>
                    </a:p>
                  </a:txBody>
                  <a:tcPr>
                    <a:solidFill>
                      <a:schemeClr val="accent1">
                        <a:lumMod val="20000"/>
                        <a:lumOff val="80000"/>
                      </a:schemeClr>
                    </a:solidFill>
                  </a:tcPr>
                </a:tc>
                <a:extLst>
                  <a:ext uri="{0D108BD9-81ED-4DB2-BD59-A6C34878D82A}">
                    <a16:rowId xmlns:a16="http://schemas.microsoft.com/office/drawing/2014/main" val="10002"/>
                  </a:ext>
                </a:extLst>
              </a:tr>
            </a:tbl>
          </a:graphicData>
        </a:graphic>
      </p:graphicFrame>
      <p:cxnSp>
        <p:nvCxnSpPr>
          <p:cNvPr id="1024" name="Straight Arrow Connector 1023"/>
          <p:cNvCxnSpPr/>
          <p:nvPr/>
        </p:nvCxnSpPr>
        <p:spPr>
          <a:xfrm flipH="1">
            <a:off x="2895600" y="2286000"/>
            <a:ext cx="2133600" cy="2133600"/>
          </a:xfrm>
          <a:prstGeom prst="straightConnector1">
            <a:avLst/>
          </a:prstGeom>
          <a:ln w="38100">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28" name="Straight Arrow Connector 1027"/>
          <p:cNvCxnSpPr/>
          <p:nvPr/>
        </p:nvCxnSpPr>
        <p:spPr>
          <a:xfrm flipH="1">
            <a:off x="3505200" y="3048000"/>
            <a:ext cx="1524000" cy="1828800"/>
          </a:xfrm>
          <a:prstGeom prst="straightConnector1">
            <a:avLst/>
          </a:prstGeom>
          <a:ln w="38100">
            <a:solidFill>
              <a:schemeClr val="bg2">
                <a:lumMod val="75000"/>
              </a:schemeClr>
            </a:solidFill>
            <a:tailEnd type="arrow"/>
          </a:ln>
          <a:effectLst>
            <a:innerShdw blurRad="63500" dist="50800" dir="18900000">
              <a:prstClr val="black">
                <a:alpha val="50000"/>
              </a:prstClr>
            </a:innerShdw>
          </a:effectLst>
        </p:spPr>
        <p:style>
          <a:lnRef idx="1">
            <a:schemeClr val="accent1"/>
          </a:lnRef>
          <a:fillRef idx="0">
            <a:schemeClr val="accent1"/>
          </a:fillRef>
          <a:effectRef idx="0">
            <a:schemeClr val="accent1"/>
          </a:effectRef>
          <a:fontRef idx="minor">
            <a:schemeClr val="tx1"/>
          </a:fontRef>
        </p:style>
      </p:cxnSp>
      <p:cxnSp>
        <p:nvCxnSpPr>
          <p:cNvPr id="1030" name="Straight Arrow Connector 1029"/>
          <p:cNvCxnSpPr/>
          <p:nvPr/>
        </p:nvCxnSpPr>
        <p:spPr>
          <a:xfrm flipH="1">
            <a:off x="4038600" y="3733800"/>
            <a:ext cx="990600" cy="1535394"/>
          </a:xfrm>
          <a:prstGeom prst="straightConnector1">
            <a:avLst/>
          </a:prstGeom>
          <a:ln w="38100">
            <a:solidFill>
              <a:schemeClr val="bg2">
                <a:lumMod val="75000"/>
              </a:schemeClr>
            </a:solidFill>
            <a:tailEnd type="arrow"/>
          </a:ln>
          <a:effectLst>
            <a:outerShdw blurRad="76200" dist="12700" dir="2700000" sy="-23000" kx="-800400" algn="b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35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Agenda</a:t>
            </a:r>
            <a:endParaRPr lang="en-US" dirty="0"/>
          </a:p>
        </p:txBody>
      </p:sp>
      <p:sp>
        <p:nvSpPr>
          <p:cNvPr id="4" name="Content Placeholder 3"/>
          <p:cNvSpPr>
            <a:spLocks noGrp="1"/>
          </p:cNvSpPr>
          <p:nvPr>
            <p:ph idx="1"/>
          </p:nvPr>
        </p:nvSpPr>
        <p:spPr/>
        <p:txBody>
          <a:bodyPr>
            <a:normAutofit fontScale="92500" lnSpcReduction="10000"/>
          </a:bodyPr>
          <a:lstStyle/>
          <a:p>
            <a:pPr marL="502920" indent="-457200">
              <a:spcBef>
                <a:spcPts val="1800"/>
              </a:spcBef>
              <a:spcAft>
                <a:spcPts val="1800"/>
              </a:spcAft>
              <a:buFont typeface="+mj-lt"/>
              <a:buAutoNum type="arabicPeriod"/>
            </a:pPr>
            <a:r>
              <a:rPr lang="en-US" sz="3200" dirty="0" smtClean="0"/>
              <a:t>Overview of assessment and what it means for you and HLC</a:t>
            </a:r>
          </a:p>
          <a:p>
            <a:pPr marL="502920" indent="-457200">
              <a:spcBef>
                <a:spcPts val="1800"/>
              </a:spcBef>
              <a:spcAft>
                <a:spcPts val="1800"/>
              </a:spcAft>
              <a:buFont typeface="+mj-lt"/>
              <a:buAutoNum type="arabicPeriod"/>
            </a:pPr>
            <a:r>
              <a:rPr lang="en-US" sz="3200" dirty="0" smtClean="0"/>
              <a:t>Definition </a:t>
            </a:r>
            <a:r>
              <a:rPr lang="en-US" sz="3200" dirty="0"/>
              <a:t>and Purpose of </a:t>
            </a:r>
            <a:r>
              <a:rPr lang="en-US" sz="3200" dirty="0" smtClean="0"/>
              <a:t>Program Outcomes</a:t>
            </a:r>
          </a:p>
          <a:p>
            <a:pPr marL="502920" indent="-457200">
              <a:spcBef>
                <a:spcPts val="1800"/>
              </a:spcBef>
              <a:spcAft>
                <a:spcPts val="1800"/>
              </a:spcAft>
              <a:buFont typeface="+mj-lt"/>
              <a:buAutoNum type="arabicPeriod"/>
            </a:pPr>
            <a:r>
              <a:rPr lang="en-US" sz="3200" dirty="0"/>
              <a:t>What to write when you’re creating </a:t>
            </a:r>
            <a:r>
              <a:rPr lang="en-US" sz="3200" dirty="0" smtClean="0"/>
              <a:t>Program Outcomes</a:t>
            </a:r>
          </a:p>
          <a:p>
            <a:pPr marL="502920" indent="-457200">
              <a:spcBef>
                <a:spcPts val="1800"/>
              </a:spcBef>
              <a:spcAft>
                <a:spcPts val="1800"/>
              </a:spcAft>
              <a:buFont typeface="+mj-lt"/>
              <a:buAutoNum type="arabicPeriod"/>
            </a:pPr>
            <a:r>
              <a:rPr lang="en-US" sz="3200" dirty="0" smtClean="0"/>
              <a:t>Questions</a:t>
            </a:r>
          </a:p>
        </p:txBody>
      </p:sp>
    </p:spTree>
    <p:extLst>
      <p:ext uri="{BB962C8B-B14F-4D97-AF65-F5344CB8AC3E}">
        <p14:creationId xmlns:p14="http://schemas.microsoft.com/office/powerpoint/2010/main" val="10784496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Outcome Alignment</a:t>
            </a:r>
            <a:endParaRPr lang="en-US" dirty="0"/>
          </a:p>
        </p:txBody>
      </p:sp>
      <p:sp>
        <p:nvSpPr>
          <p:cNvPr id="2" name="Content Placeholder 1"/>
          <p:cNvSpPr>
            <a:spLocks noGrp="1"/>
          </p:cNvSpPr>
          <p:nvPr>
            <p:ph idx="1"/>
          </p:nvPr>
        </p:nvSpPr>
        <p:spPr/>
        <p:txBody>
          <a:bodyPr>
            <a:normAutofit fontScale="92500" lnSpcReduction="20000"/>
          </a:bodyPr>
          <a:lstStyle/>
          <a:p>
            <a:r>
              <a:rPr lang="en-US" sz="3200" dirty="0" smtClean="0"/>
              <a:t>Make sure your outcomes align with the appropriate institutional level of outcome</a:t>
            </a:r>
          </a:p>
          <a:p>
            <a:endParaRPr lang="en-US" dirty="0"/>
          </a:p>
          <a:p>
            <a:pPr marL="45720" indent="0">
              <a:buNone/>
            </a:pPr>
            <a:endParaRPr lang="en-US" dirty="0" smtClean="0"/>
          </a:p>
          <a:p>
            <a:r>
              <a:rPr lang="en-US" sz="3200" dirty="0" smtClean="0"/>
              <a:t>The broader the audience, the broader the outcome</a:t>
            </a:r>
          </a:p>
          <a:p>
            <a:endParaRPr lang="en-US" sz="3200" dirty="0"/>
          </a:p>
          <a:p>
            <a:r>
              <a:rPr lang="en-US" sz="3200" dirty="0">
                <a:solidFill>
                  <a:schemeClr val="accent1"/>
                </a:solidFill>
              </a:rPr>
              <a:t>As </a:t>
            </a:r>
            <a:r>
              <a:rPr lang="en-US" sz="3200" dirty="0" smtClean="0">
                <a:solidFill>
                  <a:schemeClr val="accent1"/>
                </a:solidFill>
              </a:rPr>
              <a:t>program </a:t>
            </a:r>
            <a:r>
              <a:rPr lang="en-US" sz="3200" dirty="0">
                <a:solidFill>
                  <a:schemeClr val="accent1"/>
                </a:solidFill>
              </a:rPr>
              <a:t>outcomes become more specific, </a:t>
            </a:r>
            <a:r>
              <a:rPr lang="en-US" sz="3200" dirty="0" smtClean="0">
                <a:solidFill>
                  <a:schemeClr val="accent1"/>
                </a:solidFill>
              </a:rPr>
              <a:t>they are </a:t>
            </a:r>
            <a:r>
              <a:rPr lang="en-US" sz="3200" dirty="0">
                <a:solidFill>
                  <a:schemeClr val="accent1"/>
                </a:solidFill>
              </a:rPr>
              <a:t>less </a:t>
            </a:r>
            <a:r>
              <a:rPr lang="en-US" sz="3200" dirty="0" smtClean="0">
                <a:solidFill>
                  <a:schemeClr val="accent1"/>
                </a:solidFill>
              </a:rPr>
              <a:t>likely </a:t>
            </a:r>
            <a:r>
              <a:rPr lang="en-US" sz="3200" dirty="0">
                <a:solidFill>
                  <a:schemeClr val="accent1"/>
                </a:solidFill>
              </a:rPr>
              <a:t>to </a:t>
            </a:r>
            <a:r>
              <a:rPr lang="en-US" sz="3200" dirty="0" smtClean="0">
                <a:solidFill>
                  <a:schemeClr val="accent1"/>
                </a:solidFill>
              </a:rPr>
              <a:t>apply to higher </a:t>
            </a:r>
            <a:r>
              <a:rPr lang="en-US" sz="3200" dirty="0">
                <a:solidFill>
                  <a:schemeClr val="accent1"/>
                </a:solidFill>
              </a:rPr>
              <a:t>level </a:t>
            </a:r>
            <a:r>
              <a:rPr lang="en-US" sz="3200" dirty="0" smtClean="0">
                <a:solidFill>
                  <a:schemeClr val="accent1"/>
                </a:solidFill>
              </a:rPr>
              <a:t>goals, but are easier to assess.</a:t>
            </a:r>
            <a:endParaRPr lang="en-US" sz="3200" dirty="0">
              <a:solidFill>
                <a:schemeClr val="accent1"/>
              </a:solidFill>
            </a:endParaRPr>
          </a:p>
          <a:p>
            <a:pPr marL="45720" indent="0">
              <a:buNone/>
            </a:pPr>
            <a:endParaRPr lang="en-US" sz="3200" dirty="0"/>
          </a:p>
        </p:txBody>
      </p:sp>
    </p:spTree>
    <p:extLst>
      <p:ext uri="{BB962C8B-B14F-4D97-AF65-F5344CB8AC3E}">
        <p14:creationId xmlns:p14="http://schemas.microsoft.com/office/powerpoint/2010/main" val="6211543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big questions</a:t>
            </a:r>
            <a:endParaRPr lang="en-US" dirty="0"/>
          </a:p>
        </p:txBody>
      </p:sp>
      <p:sp>
        <p:nvSpPr>
          <p:cNvPr id="2" name="Content Placeholder 1"/>
          <p:cNvSpPr>
            <a:spLocks noGrp="1"/>
          </p:cNvSpPr>
          <p:nvPr>
            <p:ph idx="1"/>
          </p:nvPr>
        </p:nvSpPr>
        <p:spPr/>
        <p:txBody>
          <a:bodyPr>
            <a:normAutofit/>
          </a:bodyPr>
          <a:lstStyle/>
          <a:p>
            <a:r>
              <a:rPr lang="en-US" sz="2800" dirty="0"/>
              <a:t>What are the most important things for </a:t>
            </a:r>
            <a:r>
              <a:rPr lang="en-US" sz="2800" dirty="0" smtClean="0"/>
              <a:t>your program to achieve? </a:t>
            </a:r>
          </a:p>
          <a:p>
            <a:pPr marL="45720" indent="0">
              <a:buNone/>
            </a:pPr>
            <a:endParaRPr lang="en-US" sz="2800" dirty="0"/>
          </a:p>
          <a:p>
            <a:pPr marL="45720" indent="0">
              <a:buNone/>
            </a:pPr>
            <a:endParaRPr lang="en-US" sz="2800" dirty="0"/>
          </a:p>
          <a:p>
            <a:r>
              <a:rPr lang="en-US" sz="2800" dirty="0"/>
              <a:t>What </a:t>
            </a:r>
            <a:r>
              <a:rPr lang="en-US" sz="2800" dirty="0" smtClean="0"/>
              <a:t>are the necessary tasks that your program must complete in order for VMI to achieve its mission and goals?</a:t>
            </a:r>
            <a:endParaRPr lang="en-US" sz="2800" dirty="0"/>
          </a:p>
        </p:txBody>
      </p:sp>
    </p:spTree>
    <p:extLst>
      <p:ext uri="{BB962C8B-B14F-4D97-AF65-F5344CB8AC3E}">
        <p14:creationId xmlns:p14="http://schemas.microsoft.com/office/powerpoint/2010/main" val="22214543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4600" y="3276600"/>
            <a:ext cx="6096000" cy="1569660"/>
          </a:xfrm>
          <a:prstGeom prst="rect">
            <a:avLst/>
          </a:prstGeom>
          <a:noFill/>
          <a:effectLst>
            <a:outerShdw blurRad="50800" dist="38100" dir="5400000" algn="t" rotWithShape="0">
              <a:prstClr val="black">
                <a:alpha val="40000"/>
              </a:prstClr>
            </a:outerShdw>
          </a:effectLst>
        </p:spPr>
        <p:txBody>
          <a:bodyPr wrap="square" rtlCol="0">
            <a:spAutoFit/>
          </a:bodyPr>
          <a:lstStyle/>
          <a:p>
            <a:r>
              <a:rPr lang="en-US" sz="4800" b="1" dirty="0"/>
              <a:t>Questions about</a:t>
            </a:r>
            <a:endParaRPr lang="en-US" sz="4800" dirty="0"/>
          </a:p>
          <a:p>
            <a:r>
              <a:rPr lang="en-US" sz="4800" dirty="0" smtClean="0"/>
              <a:t>Program </a:t>
            </a:r>
            <a:r>
              <a:rPr lang="en-US" sz="4800" b="1" dirty="0" smtClean="0"/>
              <a:t>Outcomes?</a:t>
            </a:r>
            <a:endParaRPr lang="en-US" sz="4800" dirty="0"/>
          </a:p>
        </p:txBody>
      </p:sp>
      <p:pic>
        <p:nvPicPr>
          <p:cNvPr id="2050" name="Picture 2" descr="C:\Users\burrowstj\AppData\Local\Microsoft\Windows\Temporary Internet Files\Content.IE5\LG50DUXD\Questionmark[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52400"/>
            <a:ext cx="21336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69836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Resources </a:t>
            </a:r>
            <a:r>
              <a:rPr lang="en-US" dirty="0"/>
              <a:t>for writing program outcomes</a:t>
            </a:r>
            <a:br>
              <a:rPr lang="en-US" dirty="0"/>
            </a:br>
            <a:endParaRPr lang="en-US" dirty="0"/>
          </a:p>
        </p:txBody>
      </p:sp>
      <p:sp>
        <p:nvSpPr>
          <p:cNvPr id="3" name="Content Placeholder 2"/>
          <p:cNvSpPr>
            <a:spLocks noGrp="1"/>
          </p:cNvSpPr>
          <p:nvPr>
            <p:ph idx="1"/>
          </p:nvPr>
        </p:nvSpPr>
        <p:spPr/>
        <p:txBody>
          <a:bodyPr>
            <a:normAutofit/>
          </a:bodyPr>
          <a:lstStyle/>
          <a:p>
            <a:pPr lvl="1"/>
            <a:r>
              <a:rPr lang="en-US" b="1" dirty="0" smtClean="0"/>
              <a:t>Director of Assessment and Accreditation</a:t>
            </a:r>
            <a:endParaRPr lang="en-US" dirty="0"/>
          </a:p>
          <a:p>
            <a:pPr lvl="2"/>
            <a:r>
              <a:rPr lang="en-US" dirty="0" smtClean="0"/>
              <a:t>Dr. </a:t>
            </a:r>
            <a:r>
              <a:rPr lang="en-US" dirty="0"/>
              <a:t>Tim </a:t>
            </a:r>
            <a:r>
              <a:rPr lang="en-US" dirty="0" smtClean="0"/>
              <a:t>Burrows</a:t>
            </a:r>
          </a:p>
          <a:p>
            <a:pPr lvl="2"/>
            <a:r>
              <a:rPr lang="en-US" dirty="0" smtClean="0"/>
              <a:t>Email: </a:t>
            </a:r>
            <a:r>
              <a:rPr lang="en-US" dirty="0" smtClean="0">
                <a:hlinkClick r:id="rId2"/>
              </a:rPr>
              <a:t>timothy.burrows@und.edu</a:t>
            </a:r>
            <a:r>
              <a:rPr lang="en-US" dirty="0" smtClean="0"/>
              <a:t> </a:t>
            </a:r>
            <a:endParaRPr lang="en-US" dirty="0"/>
          </a:p>
          <a:p>
            <a:pPr lvl="2"/>
            <a:r>
              <a:rPr lang="en-US" dirty="0" smtClean="0"/>
              <a:t>Assessment </a:t>
            </a:r>
            <a:r>
              <a:rPr lang="en-US" dirty="0"/>
              <a:t>website: </a:t>
            </a:r>
            <a:r>
              <a:rPr lang="en-US" dirty="0">
                <a:hlinkClick r:id="rId3"/>
              </a:rPr>
              <a:t>https://www1.und.edu/research/institutional-research/assessment</a:t>
            </a:r>
            <a:r>
              <a:rPr lang="en-US" dirty="0" smtClean="0">
                <a:hlinkClick r:id="rId3"/>
              </a:rPr>
              <a:t>/</a:t>
            </a:r>
            <a:r>
              <a:rPr lang="en-US" dirty="0" smtClean="0"/>
              <a:t> </a:t>
            </a:r>
            <a:endParaRPr lang="en-US" dirty="0"/>
          </a:p>
        </p:txBody>
      </p:sp>
    </p:spTree>
    <p:extLst>
      <p:ext uri="{BB962C8B-B14F-4D97-AF65-F5344CB8AC3E}">
        <p14:creationId xmlns:p14="http://schemas.microsoft.com/office/powerpoint/2010/main" val="119479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Workshop </a:t>
            </a:r>
            <a:r>
              <a:rPr lang="en-US" b="1" dirty="0" smtClean="0"/>
              <a:t>objectives</a:t>
            </a:r>
            <a:endParaRPr lang="en-US" dirty="0"/>
          </a:p>
        </p:txBody>
      </p:sp>
      <p:sp>
        <p:nvSpPr>
          <p:cNvPr id="2" name="Content Placeholder 1"/>
          <p:cNvSpPr>
            <a:spLocks noGrp="1"/>
          </p:cNvSpPr>
          <p:nvPr>
            <p:ph idx="1"/>
          </p:nvPr>
        </p:nvSpPr>
        <p:spPr/>
        <p:txBody>
          <a:bodyPr>
            <a:normAutofit/>
          </a:bodyPr>
          <a:lstStyle/>
          <a:p>
            <a:r>
              <a:rPr lang="en-US" sz="2400" dirty="0" smtClean="0"/>
              <a:t>Define and identify program </a:t>
            </a:r>
            <a:r>
              <a:rPr lang="en-US" sz="2400" dirty="0"/>
              <a:t>outcomes and related </a:t>
            </a:r>
            <a:r>
              <a:rPr lang="en-US" sz="2400" dirty="0" smtClean="0"/>
              <a:t>concepts</a:t>
            </a:r>
          </a:p>
          <a:p>
            <a:pPr marL="45720" indent="0">
              <a:buNone/>
            </a:pPr>
            <a:endParaRPr lang="en-US" sz="2400" dirty="0" smtClean="0"/>
          </a:p>
          <a:p>
            <a:r>
              <a:rPr lang="en-US" sz="2400" dirty="0"/>
              <a:t>Identify relevant considerations when writing </a:t>
            </a:r>
            <a:r>
              <a:rPr lang="en-US" sz="2400" dirty="0" smtClean="0"/>
              <a:t>program outcomes</a:t>
            </a:r>
          </a:p>
          <a:p>
            <a:pPr marL="45720" indent="0">
              <a:buNone/>
            </a:pPr>
            <a:endParaRPr lang="en-US" sz="2400" dirty="0" smtClean="0"/>
          </a:p>
          <a:p>
            <a:r>
              <a:rPr lang="en-US" sz="2400" dirty="0"/>
              <a:t>Write effective </a:t>
            </a:r>
            <a:r>
              <a:rPr lang="en-US" sz="2400" dirty="0" smtClean="0"/>
              <a:t>program </a:t>
            </a:r>
            <a:r>
              <a:rPr lang="en-US" sz="2400" dirty="0"/>
              <a:t>outcomes</a:t>
            </a:r>
          </a:p>
        </p:txBody>
      </p:sp>
    </p:spTree>
    <p:extLst>
      <p:ext uri="{BB962C8B-B14F-4D97-AF65-F5344CB8AC3E}">
        <p14:creationId xmlns:p14="http://schemas.microsoft.com/office/powerpoint/2010/main" val="1629703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Assessment Overview</a:t>
            </a:r>
            <a:endParaRPr lang="en-US" dirty="0"/>
          </a:p>
        </p:txBody>
      </p:sp>
      <p:sp>
        <p:nvSpPr>
          <p:cNvPr id="5" name="Text Placeholder 4"/>
          <p:cNvSpPr>
            <a:spLocks noGrp="1"/>
          </p:cNvSpPr>
          <p:nvPr>
            <p:ph type="body" idx="1"/>
          </p:nvPr>
        </p:nvSpPr>
        <p:spPr/>
        <p:txBody>
          <a:bodyPr/>
          <a:lstStyle/>
          <a:p>
            <a:r>
              <a:rPr lang="en-US" dirty="0" smtClean="0"/>
              <a:t>Part I</a:t>
            </a:r>
            <a:endParaRPr lang="en-US" dirty="0"/>
          </a:p>
        </p:txBody>
      </p:sp>
    </p:spTree>
    <p:extLst>
      <p:ext uri="{BB962C8B-B14F-4D97-AF65-F5344CB8AC3E}">
        <p14:creationId xmlns:p14="http://schemas.microsoft.com/office/powerpoint/2010/main" val="3620265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Assessment Overview</a:t>
            </a:r>
            <a:endParaRPr lang="en-US" b="1" dirty="0"/>
          </a:p>
        </p:txBody>
      </p:sp>
      <p:sp>
        <p:nvSpPr>
          <p:cNvPr id="2" name="Content Placeholder 1"/>
          <p:cNvSpPr>
            <a:spLocks noGrp="1"/>
          </p:cNvSpPr>
          <p:nvPr>
            <p:ph idx="1"/>
          </p:nvPr>
        </p:nvSpPr>
        <p:spPr/>
        <p:txBody>
          <a:bodyPr>
            <a:normAutofit fontScale="77500" lnSpcReduction="20000"/>
          </a:bodyPr>
          <a:lstStyle/>
          <a:p>
            <a:r>
              <a:rPr lang="en-US" dirty="0"/>
              <a:t>Assessment </a:t>
            </a:r>
            <a:r>
              <a:rPr lang="en-US" dirty="0" smtClean="0"/>
              <a:t>overview</a:t>
            </a:r>
          </a:p>
          <a:p>
            <a:pPr lvl="1"/>
            <a:r>
              <a:rPr lang="en-US" dirty="0" smtClean="0"/>
              <a:t> What </a:t>
            </a:r>
            <a:r>
              <a:rPr lang="en-US" dirty="0"/>
              <a:t>is assessment</a:t>
            </a:r>
            <a:r>
              <a:rPr lang="en-US" dirty="0" smtClean="0"/>
              <a:t>?</a:t>
            </a:r>
          </a:p>
          <a:p>
            <a:pPr marL="365760" lvl="1" indent="0">
              <a:buNone/>
            </a:pPr>
            <a:endParaRPr lang="en-US" dirty="0"/>
          </a:p>
          <a:p>
            <a:pPr lvl="1"/>
            <a:r>
              <a:rPr lang="en-US" dirty="0"/>
              <a:t> Why do we do assessment</a:t>
            </a:r>
            <a:r>
              <a:rPr lang="en-US" dirty="0" smtClean="0"/>
              <a:t>?</a:t>
            </a:r>
          </a:p>
          <a:p>
            <a:pPr marL="365760" lvl="1" indent="0">
              <a:buNone/>
            </a:pPr>
            <a:endParaRPr lang="en-US" dirty="0"/>
          </a:p>
          <a:p>
            <a:pPr lvl="1"/>
            <a:r>
              <a:rPr lang="en-US" dirty="0"/>
              <a:t> Are we required to do assessment?</a:t>
            </a:r>
          </a:p>
          <a:p>
            <a:pPr marL="45720" indent="0">
              <a:buNone/>
            </a:pPr>
            <a:endParaRPr lang="en-US" dirty="0" smtClean="0"/>
          </a:p>
          <a:p>
            <a:r>
              <a:rPr lang="en-US" dirty="0"/>
              <a:t>Developing a Program Assessment Plan: What is included in the three part series</a:t>
            </a:r>
            <a:r>
              <a:rPr lang="en-US" dirty="0" smtClean="0"/>
              <a:t>?</a:t>
            </a:r>
          </a:p>
          <a:p>
            <a:pPr marL="45720" indent="0">
              <a:buNone/>
            </a:pPr>
            <a:endParaRPr lang="en-US" dirty="0"/>
          </a:p>
          <a:p>
            <a:pPr lvl="1"/>
            <a:r>
              <a:rPr lang="en-US" sz="1600" dirty="0" smtClean="0"/>
              <a:t>Part </a:t>
            </a:r>
            <a:r>
              <a:rPr lang="en-US" sz="1600" dirty="0"/>
              <a:t>I: Developing a mission </a:t>
            </a:r>
            <a:r>
              <a:rPr lang="en-US" sz="1600" dirty="0" smtClean="0"/>
              <a:t>statement and </a:t>
            </a:r>
            <a:r>
              <a:rPr lang="en-US" sz="1600" dirty="0"/>
              <a:t>writing good </a:t>
            </a:r>
            <a:r>
              <a:rPr lang="en-US" sz="1600" dirty="0" smtClean="0"/>
              <a:t>program outcomes.</a:t>
            </a:r>
          </a:p>
          <a:p>
            <a:pPr marL="365760" lvl="1" indent="0">
              <a:buNone/>
            </a:pPr>
            <a:endParaRPr lang="en-US" sz="1600" dirty="0"/>
          </a:p>
          <a:p>
            <a:pPr lvl="1"/>
            <a:r>
              <a:rPr lang="en-US" sz="1600" dirty="0" smtClean="0"/>
              <a:t>Part </a:t>
            </a:r>
            <a:r>
              <a:rPr lang="en-US" sz="1600" dirty="0"/>
              <a:t>II: Implementing appropriate measures, creating additional assessment maps, developing targets, and analyzing </a:t>
            </a:r>
            <a:r>
              <a:rPr lang="en-US" sz="1600" dirty="0" smtClean="0"/>
              <a:t>data</a:t>
            </a:r>
          </a:p>
          <a:p>
            <a:pPr marL="365760" lvl="1" indent="0">
              <a:buNone/>
            </a:pPr>
            <a:endParaRPr lang="en-US" sz="1600" dirty="0"/>
          </a:p>
          <a:p>
            <a:pPr lvl="1"/>
            <a:r>
              <a:rPr lang="en-US" sz="1600" dirty="0" smtClean="0"/>
              <a:t>Part </a:t>
            </a:r>
            <a:r>
              <a:rPr lang="en-US" sz="1600" dirty="0"/>
              <a:t>III: Designing an action plan, closing the loop, and reporting results</a:t>
            </a:r>
          </a:p>
          <a:p>
            <a:endParaRPr lang="en-US" dirty="0"/>
          </a:p>
          <a:p>
            <a:pPr marL="365760" lvl="1" indent="0">
              <a:buNone/>
            </a:pPr>
            <a:endParaRPr lang="en-US" dirty="0"/>
          </a:p>
        </p:txBody>
      </p:sp>
    </p:spTree>
    <p:extLst>
      <p:ext uri="{BB962C8B-B14F-4D97-AF65-F5344CB8AC3E}">
        <p14:creationId xmlns:p14="http://schemas.microsoft.com/office/powerpoint/2010/main" val="3672291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is assessment?</a:t>
            </a:r>
          </a:p>
        </p:txBody>
      </p:sp>
      <p:sp>
        <p:nvSpPr>
          <p:cNvPr id="2" name="Content Placeholder 1"/>
          <p:cNvSpPr>
            <a:spLocks noGrp="1"/>
          </p:cNvSpPr>
          <p:nvPr>
            <p:ph idx="1"/>
          </p:nvPr>
        </p:nvSpPr>
        <p:spPr/>
        <p:txBody>
          <a:bodyPr>
            <a:normAutofit lnSpcReduction="10000"/>
          </a:bodyPr>
          <a:lstStyle/>
          <a:p>
            <a:pPr marL="45720" indent="0">
              <a:buNone/>
            </a:pPr>
            <a:r>
              <a:rPr lang="en-US" sz="2200" dirty="0" err="1"/>
              <a:t>Suskie</a:t>
            </a:r>
            <a:r>
              <a:rPr lang="en-US" sz="2200" dirty="0"/>
              <a:t> (2009, p.4) defined assessment as an ongoing </a:t>
            </a:r>
            <a:r>
              <a:rPr lang="en-US" sz="2200" dirty="0" smtClean="0"/>
              <a:t>four‐step </a:t>
            </a:r>
            <a:r>
              <a:rPr lang="en-US" sz="2200" dirty="0"/>
              <a:t>process</a:t>
            </a:r>
            <a:r>
              <a:rPr lang="en-US" sz="2200" dirty="0" smtClean="0"/>
              <a:t>:</a:t>
            </a:r>
          </a:p>
          <a:p>
            <a:pPr marL="45720" indent="0">
              <a:buNone/>
            </a:pPr>
            <a:endParaRPr lang="en-US" sz="2200" dirty="0"/>
          </a:p>
          <a:p>
            <a:pPr marL="502920" indent="-457200">
              <a:buFont typeface="+mj-lt"/>
              <a:buAutoNum type="arabicPeriod"/>
            </a:pPr>
            <a:r>
              <a:rPr lang="en-US" sz="1900" dirty="0" smtClean="0"/>
              <a:t>“establishing </a:t>
            </a:r>
            <a:r>
              <a:rPr lang="en-US" sz="1900" dirty="0"/>
              <a:t>clear, measureable expected outcomes of </a:t>
            </a:r>
            <a:r>
              <a:rPr lang="en-US" sz="1900" dirty="0" smtClean="0"/>
              <a:t>your unit;</a:t>
            </a:r>
            <a:endParaRPr lang="en-US" sz="1900" dirty="0"/>
          </a:p>
          <a:p>
            <a:pPr marL="45720" indent="0">
              <a:buNone/>
            </a:pPr>
            <a:endParaRPr lang="en-US" sz="1900" dirty="0"/>
          </a:p>
          <a:p>
            <a:pPr marL="502920" indent="-457200">
              <a:buFont typeface="+mj-lt"/>
              <a:buAutoNum type="arabicPeriod" startAt="2"/>
            </a:pPr>
            <a:r>
              <a:rPr lang="en-US" sz="1900" dirty="0" smtClean="0"/>
              <a:t>ensuring </a:t>
            </a:r>
            <a:r>
              <a:rPr lang="en-US" sz="1900" dirty="0"/>
              <a:t>that </a:t>
            </a:r>
            <a:r>
              <a:rPr lang="en-US" sz="1900" dirty="0" smtClean="0"/>
              <a:t>you </a:t>
            </a:r>
            <a:r>
              <a:rPr lang="en-US" sz="1900" dirty="0"/>
              <a:t>have sufficient opportunities to achieve those outcomes;</a:t>
            </a:r>
          </a:p>
          <a:p>
            <a:pPr marL="45720" indent="0">
              <a:buNone/>
            </a:pPr>
            <a:endParaRPr lang="en-US" sz="1900" dirty="0"/>
          </a:p>
          <a:p>
            <a:pPr marL="502920" indent="-457200">
              <a:buFont typeface="+mj-lt"/>
              <a:buAutoNum type="arabicPeriod" startAt="3"/>
            </a:pPr>
            <a:r>
              <a:rPr lang="en-US" sz="1900" dirty="0" smtClean="0"/>
              <a:t>systematically </a:t>
            </a:r>
            <a:r>
              <a:rPr lang="en-US" sz="1900" dirty="0"/>
              <a:t>gathering, analyzing, and interpreting evidence to determine how well </a:t>
            </a:r>
            <a:r>
              <a:rPr lang="en-US" sz="1900" dirty="0" smtClean="0"/>
              <a:t>your unit’s performance </a:t>
            </a:r>
            <a:r>
              <a:rPr lang="en-US" sz="1900" dirty="0"/>
              <a:t>matches </a:t>
            </a:r>
            <a:r>
              <a:rPr lang="en-US" sz="1900" dirty="0" smtClean="0"/>
              <a:t>your </a:t>
            </a:r>
            <a:r>
              <a:rPr lang="en-US" sz="1900" dirty="0"/>
              <a:t>expectations;</a:t>
            </a:r>
          </a:p>
          <a:p>
            <a:pPr marL="45720" indent="0">
              <a:buNone/>
            </a:pPr>
            <a:endParaRPr lang="en-US" sz="1900" dirty="0"/>
          </a:p>
          <a:p>
            <a:pPr marL="502920" indent="-457200">
              <a:buFont typeface="+mj-lt"/>
              <a:buAutoNum type="arabicPeriod" startAt="4"/>
            </a:pPr>
            <a:r>
              <a:rPr lang="en-US" sz="1900" dirty="0" smtClean="0"/>
              <a:t>using </a:t>
            </a:r>
            <a:r>
              <a:rPr lang="en-US" sz="1900" dirty="0"/>
              <a:t>the resulting information to understand and improve </a:t>
            </a:r>
            <a:r>
              <a:rPr lang="en-US" sz="1900" dirty="0" smtClean="0"/>
              <a:t>your performance.”</a:t>
            </a:r>
            <a:endParaRPr lang="en-US" sz="1900" dirty="0"/>
          </a:p>
        </p:txBody>
      </p:sp>
      <p:sp>
        <p:nvSpPr>
          <p:cNvPr id="4" name="TextBox 3"/>
          <p:cNvSpPr txBox="1"/>
          <p:nvPr/>
        </p:nvSpPr>
        <p:spPr>
          <a:xfrm>
            <a:off x="152400" y="6324601"/>
            <a:ext cx="4953000" cy="677108"/>
          </a:xfrm>
          <a:prstGeom prst="rect">
            <a:avLst/>
          </a:prstGeom>
          <a:noFill/>
        </p:spPr>
        <p:txBody>
          <a:bodyPr wrap="square" rtlCol="0">
            <a:spAutoFit/>
          </a:bodyPr>
          <a:lstStyle/>
          <a:p>
            <a:r>
              <a:rPr lang="en-US" sz="1000" dirty="0" err="1"/>
              <a:t>Suskie</a:t>
            </a:r>
            <a:r>
              <a:rPr lang="en-US" sz="1000" dirty="0"/>
              <a:t>, L. (2009). </a:t>
            </a:r>
            <a:r>
              <a:rPr lang="en-US" sz="1000" i="1" dirty="0"/>
              <a:t>Assessing student learning: A common sense guide</a:t>
            </a:r>
            <a:endParaRPr lang="en-US" sz="1000" dirty="0"/>
          </a:p>
          <a:p>
            <a:r>
              <a:rPr lang="en-US" sz="1000" dirty="0"/>
              <a:t>(2nd ed.). San Francisco: </a:t>
            </a:r>
            <a:r>
              <a:rPr lang="en-US" sz="1000" dirty="0" err="1"/>
              <a:t>Jossey</a:t>
            </a:r>
            <a:r>
              <a:rPr lang="en-US" sz="1000" dirty="0"/>
              <a:t>‐Bass.</a:t>
            </a:r>
          </a:p>
          <a:p>
            <a:endParaRPr lang="en-US" dirty="0"/>
          </a:p>
        </p:txBody>
      </p:sp>
    </p:spTree>
    <p:extLst>
      <p:ext uri="{BB962C8B-B14F-4D97-AF65-F5344CB8AC3E}">
        <p14:creationId xmlns:p14="http://schemas.microsoft.com/office/powerpoint/2010/main" val="3578350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Assessment Cycle</a:t>
            </a:r>
            <a:endParaRPr lang="en-US" dirty="0"/>
          </a:p>
        </p:txBody>
      </p:sp>
      <p:pic>
        <p:nvPicPr>
          <p:cNvPr id="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486025" y="1981994"/>
            <a:ext cx="4171950" cy="3762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22652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What does Assessment do for you?</a:t>
            </a:r>
            <a:endParaRPr lang="en-US" dirty="0"/>
          </a:p>
        </p:txBody>
      </p:sp>
      <p:sp>
        <p:nvSpPr>
          <p:cNvPr id="2" name="Content Placeholder 1"/>
          <p:cNvSpPr>
            <a:spLocks noGrp="1"/>
          </p:cNvSpPr>
          <p:nvPr>
            <p:ph idx="1"/>
          </p:nvPr>
        </p:nvSpPr>
        <p:spPr/>
        <p:txBody>
          <a:bodyPr anchor="ctr">
            <a:normAutofit fontScale="85000" lnSpcReduction="20000"/>
          </a:bodyPr>
          <a:lstStyle/>
          <a:p>
            <a:r>
              <a:rPr lang="en-US" dirty="0" smtClean="0"/>
              <a:t>Helps </a:t>
            </a:r>
            <a:r>
              <a:rPr lang="en-US" dirty="0"/>
              <a:t>identify a program’s strengths and areas for </a:t>
            </a:r>
            <a:r>
              <a:rPr lang="en-US" dirty="0" smtClean="0"/>
              <a:t>improvement </a:t>
            </a:r>
          </a:p>
          <a:p>
            <a:pPr lvl="1"/>
            <a:r>
              <a:rPr lang="en-US" dirty="0" smtClean="0"/>
              <a:t>Provides evidence </a:t>
            </a:r>
            <a:r>
              <a:rPr lang="en-US" dirty="0"/>
              <a:t>for stakeholders including discipline‐specific and regional </a:t>
            </a:r>
            <a:r>
              <a:rPr lang="en-US" dirty="0" smtClean="0"/>
              <a:t>accreditors</a:t>
            </a:r>
          </a:p>
          <a:p>
            <a:pPr lvl="1"/>
            <a:r>
              <a:rPr lang="en-US" dirty="0" smtClean="0"/>
              <a:t>Highlights </a:t>
            </a:r>
            <a:r>
              <a:rPr lang="en-US" dirty="0"/>
              <a:t>the positive contributions of the program to </a:t>
            </a:r>
            <a:r>
              <a:rPr lang="en-US" dirty="0" smtClean="0"/>
              <a:t>stakeholders</a:t>
            </a:r>
          </a:p>
          <a:p>
            <a:pPr lvl="1"/>
            <a:r>
              <a:rPr lang="en-US" dirty="0" smtClean="0"/>
              <a:t>Encourages </a:t>
            </a:r>
            <a:r>
              <a:rPr lang="en-US" dirty="0"/>
              <a:t>collaboration among faculty in the </a:t>
            </a:r>
            <a:r>
              <a:rPr lang="en-US" dirty="0" smtClean="0"/>
              <a:t>program</a:t>
            </a:r>
          </a:p>
          <a:p>
            <a:pPr lvl="1"/>
            <a:r>
              <a:rPr lang="en-US" dirty="0" smtClean="0"/>
              <a:t>Creates </a:t>
            </a:r>
            <a:r>
              <a:rPr lang="en-US" dirty="0"/>
              <a:t>a program vision and </a:t>
            </a:r>
            <a:r>
              <a:rPr lang="en-US" dirty="0" smtClean="0"/>
              <a:t>ideal</a:t>
            </a:r>
          </a:p>
          <a:p>
            <a:pPr lvl="1"/>
            <a:r>
              <a:rPr lang="en-US" dirty="0" smtClean="0"/>
              <a:t>Encourages </a:t>
            </a:r>
            <a:r>
              <a:rPr lang="en-US" dirty="0"/>
              <a:t>the review of the </a:t>
            </a:r>
            <a:r>
              <a:rPr lang="en-US" dirty="0" smtClean="0"/>
              <a:t>unit </a:t>
            </a:r>
            <a:r>
              <a:rPr lang="en-US" dirty="0"/>
              <a:t>as a </a:t>
            </a:r>
            <a:r>
              <a:rPr lang="en-US" dirty="0" smtClean="0"/>
              <a:t>whole</a:t>
            </a:r>
          </a:p>
          <a:p>
            <a:pPr lvl="1"/>
            <a:endParaRPr lang="en-US" dirty="0"/>
          </a:p>
          <a:p>
            <a:pPr marL="365760" lvl="1" indent="0" algn="ctr">
              <a:buNone/>
            </a:pPr>
            <a:r>
              <a:rPr lang="en-US" dirty="0" smtClean="0"/>
              <a:t>BUT THE PRIMARY BENEFIT OF ASSESSMENT is improved performance.</a:t>
            </a:r>
            <a:endParaRPr lang="en-US" dirty="0"/>
          </a:p>
          <a:p>
            <a:pPr marL="45720" indent="0">
              <a:buNone/>
            </a:pPr>
            <a:endParaRPr lang="en-US" dirty="0"/>
          </a:p>
        </p:txBody>
      </p:sp>
    </p:spTree>
    <p:extLst>
      <p:ext uri="{BB962C8B-B14F-4D97-AF65-F5344CB8AC3E}">
        <p14:creationId xmlns:p14="http://schemas.microsoft.com/office/powerpoint/2010/main" val="3072353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What are the </a:t>
            </a:r>
            <a:r>
              <a:rPr lang="en-US" sz="2800" dirty="0" smtClean="0"/>
              <a:t>HLC</a:t>
            </a:r>
            <a:r>
              <a:rPr lang="en-US" sz="2800" dirty="0"/>
              <a:t/>
            </a:r>
            <a:br>
              <a:rPr lang="en-US" sz="2800" dirty="0"/>
            </a:br>
            <a:r>
              <a:rPr lang="en-US" sz="2800" dirty="0"/>
              <a:t>requirements for program assessment?</a:t>
            </a:r>
          </a:p>
        </p:txBody>
      </p:sp>
      <p:sp>
        <p:nvSpPr>
          <p:cNvPr id="2" name="Content Placeholder 1"/>
          <p:cNvSpPr>
            <a:spLocks noGrp="1"/>
          </p:cNvSpPr>
          <p:nvPr>
            <p:ph idx="1"/>
          </p:nvPr>
        </p:nvSpPr>
        <p:spPr>
          <a:xfrm>
            <a:off x="381000" y="1708534"/>
            <a:ext cx="8407893" cy="4407408"/>
          </a:xfrm>
        </p:spPr>
        <p:txBody>
          <a:bodyPr>
            <a:normAutofit fontScale="55000" lnSpcReduction="20000"/>
          </a:bodyPr>
          <a:lstStyle/>
          <a:p>
            <a:r>
              <a:rPr lang="en-US" dirty="0"/>
              <a:t>The Higher Learning Commission (HLC) Comprehensive Standard</a:t>
            </a:r>
          </a:p>
          <a:p>
            <a:pPr marL="45720" indent="0">
              <a:buNone/>
            </a:pPr>
            <a:endParaRPr lang="en-US" dirty="0"/>
          </a:p>
          <a:p>
            <a:pPr fontAlgn="t"/>
            <a:r>
              <a:rPr lang="en-US" dirty="0"/>
              <a:t>Criterion 4. Teaching and Learning: </a:t>
            </a:r>
            <a:r>
              <a:rPr lang="en-US" dirty="0">
                <a:hlinkClick r:id="rId2"/>
              </a:rPr>
              <a:t>Evaluation</a:t>
            </a:r>
            <a:r>
              <a:rPr lang="en-US" dirty="0"/>
              <a:t> and Improvement. The institution demonstrates responsibility for the quality of its educational programs, learning environments, and support services, and it evaluates their effectiveness for student learning through processes designed to promote continuous improvement.</a:t>
            </a:r>
          </a:p>
          <a:p>
            <a:pPr marL="45720" indent="0">
              <a:buNone/>
            </a:pPr>
            <a:endParaRPr lang="en-US" dirty="0"/>
          </a:p>
          <a:p>
            <a:r>
              <a:rPr lang="en-US" dirty="0"/>
              <a:t>4.B. The institution demonstrates a commitment to educational achievement and improvement through ongoing </a:t>
            </a:r>
            <a:r>
              <a:rPr lang="en-US" dirty="0">
                <a:hlinkClick r:id="rId2"/>
              </a:rPr>
              <a:t>assessment</a:t>
            </a:r>
            <a:r>
              <a:rPr lang="en-US" dirty="0"/>
              <a:t> of student learning.</a:t>
            </a:r>
          </a:p>
          <a:p>
            <a:pPr lvl="1"/>
            <a:r>
              <a:rPr lang="en-US" dirty="0"/>
              <a:t>The institution has clearly stated </a:t>
            </a:r>
            <a:r>
              <a:rPr lang="en-US" dirty="0">
                <a:hlinkClick r:id="rId2"/>
              </a:rPr>
              <a:t>goals</a:t>
            </a:r>
            <a:r>
              <a:rPr lang="en-US" dirty="0"/>
              <a:t> for student learning and effective processes for </a:t>
            </a:r>
            <a:r>
              <a:rPr lang="en-US" dirty="0">
                <a:hlinkClick r:id="rId2"/>
              </a:rPr>
              <a:t>assessment</a:t>
            </a:r>
            <a:r>
              <a:rPr lang="en-US" dirty="0"/>
              <a:t> of student learning and achievement of learning </a:t>
            </a:r>
            <a:r>
              <a:rPr lang="en-US" dirty="0">
                <a:hlinkClick r:id="rId2"/>
              </a:rPr>
              <a:t>goals</a:t>
            </a:r>
            <a:r>
              <a:rPr lang="en-US" dirty="0"/>
              <a:t>.</a:t>
            </a:r>
          </a:p>
          <a:p>
            <a:pPr lvl="1"/>
            <a:r>
              <a:rPr lang="en-US" dirty="0"/>
              <a:t>The institution assesses achievement of the learning </a:t>
            </a:r>
            <a:r>
              <a:rPr lang="en-US" dirty="0">
                <a:hlinkClick r:id="rId2"/>
              </a:rPr>
              <a:t>outcomes</a:t>
            </a:r>
            <a:r>
              <a:rPr lang="en-US" dirty="0"/>
              <a:t> that it claims for its curricular and co-curricular programs.</a:t>
            </a:r>
          </a:p>
          <a:p>
            <a:pPr lvl="1"/>
            <a:r>
              <a:rPr lang="en-US" dirty="0"/>
              <a:t>The institution uses the information gained from </a:t>
            </a:r>
            <a:r>
              <a:rPr lang="en-US" dirty="0">
                <a:hlinkClick r:id="rId2"/>
              </a:rPr>
              <a:t>assessment</a:t>
            </a:r>
            <a:r>
              <a:rPr lang="en-US" dirty="0"/>
              <a:t> to improve student learning.</a:t>
            </a:r>
          </a:p>
          <a:p>
            <a:pPr lvl="1"/>
            <a:r>
              <a:rPr lang="en-US" dirty="0"/>
              <a:t>The institution’s processes and methodologies to assess student learning reflect good practice, including the substantial participation of </a:t>
            </a:r>
            <a:r>
              <a:rPr lang="en-US" dirty="0">
                <a:hlinkClick r:id="rId2"/>
              </a:rPr>
              <a:t>faculty</a:t>
            </a:r>
            <a:r>
              <a:rPr lang="en-US" dirty="0"/>
              <a:t> and other instructional staff members.</a:t>
            </a:r>
          </a:p>
        </p:txBody>
      </p:sp>
      <p:sp>
        <p:nvSpPr>
          <p:cNvPr id="4" name="TextBox 3"/>
          <p:cNvSpPr txBox="1"/>
          <p:nvPr/>
        </p:nvSpPr>
        <p:spPr>
          <a:xfrm>
            <a:off x="76200" y="6096004"/>
            <a:ext cx="6324600" cy="261610"/>
          </a:xfrm>
          <a:prstGeom prst="rect">
            <a:avLst/>
          </a:prstGeom>
          <a:noFill/>
        </p:spPr>
        <p:txBody>
          <a:bodyPr wrap="square" rtlCol="0">
            <a:spAutoFit/>
          </a:bodyPr>
          <a:lstStyle/>
          <a:p>
            <a:r>
              <a:rPr lang="en-US" sz="1100" dirty="0"/>
              <a:t>HLC (May 2019). https://www.hlcommission.org/Policies/criteria-and-core-components.html</a:t>
            </a:r>
          </a:p>
        </p:txBody>
      </p:sp>
    </p:spTree>
    <p:extLst>
      <p:ext uri="{BB962C8B-B14F-4D97-AF65-F5344CB8AC3E}">
        <p14:creationId xmlns:p14="http://schemas.microsoft.com/office/powerpoint/2010/main" val="3979429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und-green-template-standar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und-green-template-standard</Template>
  <TotalTime>257</TotalTime>
  <Words>951</Words>
  <Application>Microsoft Office PowerPoint</Application>
  <PresentationFormat>On-screen Show (4:3)</PresentationFormat>
  <Paragraphs>141</Paragraphs>
  <Slides>23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und-green-template-standard</vt:lpstr>
      <vt:lpstr>What are Program Outcomes &amp; what is their purpose?</vt:lpstr>
      <vt:lpstr>Workshop Agenda</vt:lpstr>
      <vt:lpstr>Workshop objectives</vt:lpstr>
      <vt:lpstr>Assessment Overview</vt:lpstr>
      <vt:lpstr>Assessment Overview</vt:lpstr>
      <vt:lpstr>What is assessment?</vt:lpstr>
      <vt:lpstr>The Assessment Cycle</vt:lpstr>
      <vt:lpstr>What does Assessment do for you?</vt:lpstr>
      <vt:lpstr>What are the HLC requirements for program assessment?</vt:lpstr>
      <vt:lpstr>What are some things HLC considers when examining this standard?</vt:lpstr>
      <vt:lpstr>Definition and Purpose of program Outcomes</vt:lpstr>
      <vt:lpstr>What is an outcome?</vt:lpstr>
      <vt:lpstr>Characteristics of Outcomes (Maki, 2010)</vt:lpstr>
      <vt:lpstr>Purpose of program outcomes</vt:lpstr>
      <vt:lpstr>program Outcomes</vt:lpstr>
      <vt:lpstr>What to write when you’re creating program Outcomes </vt:lpstr>
      <vt:lpstr>Layers of program Outcomes</vt:lpstr>
      <vt:lpstr>Levels of program Outcomes</vt:lpstr>
      <vt:lpstr>Institutional Level of Specificity</vt:lpstr>
      <vt:lpstr>Outcome Alignment</vt:lpstr>
      <vt:lpstr>The big questions</vt:lpstr>
      <vt:lpstr>PowerPoint Presentation</vt:lpstr>
      <vt:lpstr>Resources for writing program outcomes </vt:lpstr>
    </vt:vector>
  </TitlesOfParts>
  <Company>VMI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WEAVE Performance Cloud Software</dc:title>
  <dc:creator>Burrows, Timothy</dc:creator>
  <cp:lastModifiedBy>Burrows, Timothy</cp:lastModifiedBy>
  <cp:revision>48</cp:revision>
  <dcterms:created xsi:type="dcterms:W3CDTF">2014-08-27T12:45:38Z</dcterms:created>
  <dcterms:modified xsi:type="dcterms:W3CDTF">2019-10-22T18:07:39Z</dcterms:modified>
</cp:coreProperties>
</file>