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5"/>
  </p:notesMasterIdLst>
  <p:sldIdLst>
    <p:sldId id="256" r:id="rId2"/>
    <p:sldId id="289" r:id="rId3"/>
    <p:sldId id="288" r:id="rId4"/>
    <p:sldId id="278" r:id="rId5"/>
    <p:sldId id="257" r:id="rId6"/>
    <p:sldId id="258" r:id="rId7"/>
    <p:sldId id="259" r:id="rId8"/>
    <p:sldId id="260" r:id="rId9"/>
    <p:sldId id="261" r:id="rId10"/>
    <p:sldId id="262" r:id="rId11"/>
    <p:sldId id="263" r:id="rId12"/>
    <p:sldId id="264" r:id="rId13"/>
    <p:sldId id="276" r:id="rId14"/>
    <p:sldId id="265" r:id="rId15"/>
    <p:sldId id="279" r:id="rId16"/>
    <p:sldId id="277" r:id="rId17"/>
    <p:sldId id="280" r:id="rId18"/>
    <p:sldId id="281" r:id="rId19"/>
    <p:sldId id="283" r:id="rId20"/>
    <p:sldId id="282" r:id="rId21"/>
    <p:sldId id="284" r:id="rId22"/>
    <p:sldId id="285" r:id="rId23"/>
    <p:sldId id="27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47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CB626D-F813-40C3-90FB-238A7B3FFBB7}" type="datetimeFigureOut">
              <a:rPr lang="en-US" smtClean="0"/>
              <a:t>10/22/2019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B21A4A-35A6-49FE-8674-D892CA6F0498}" type="slidenum">
              <a:rPr lang="en-US" smtClean="0"/>
              <a:t>‹#›</a:t>
            </a:fld>
            <a:endParaRPr lang="en-US"/>
          </a:p>
        </p:txBody>
      </p:sp>
    </p:spTree>
    <p:extLst>
      <p:ext uri="{BB962C8B-B14F-4D97-AF65-F5344CB8AC3E}">
        <p14:creationId xmlns:p14="http://schemas.microsoft.com/office/powerpoint/2010/main" val="1729947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B21A4A-35A6-49FE-8674-D892CA6F0498}" type="slidenum">
              <a:rPr lang="en-US" smtClean="0"/>
              <a:t>5</a:t>
            </a:fld>
            <a:endParaRPr lang="en-US"/>
          </a:p>
        </p:txBody>
      </p:sp>
    </p:spTree>
    <p:extLst>
      <p:ext uri="{BB962C8B-B14F-4D97-AF65-F5344CB8AC3E}">
        <p14:creationId xmlns:p14="http://schemas.microsoft.com/office/powerpoint/2010/main" val="24914705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9144000" cy="5257800"/>
          </a:xfrm>
          <a:prstGeom prst="rect">
            <a:avLst/>
          </a:prstGeom>
          <a:solidFill>
            <a:srgbClr val="009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rotWithShape="1">
          <a:blip r:embed="rId2">
            <a:alphaModFix amt="10000"/>
            <a:extLst>
              <a:ext uri="{28A0092B-C50C-407E-A947-70E740481C1C}">
                <a14:useLocalDpi xmlns:a14="http://schemas.microsoft.com/office/drawing/2010/main" val="0"/>
              </a:ext>
            </a:extLst>
          </a:blip>
          <a:srcRect t="29926" b="39180"/>
          <a:stretch/>
        </p:blipFill>
        <p:spPr>
          <a:xfrm>
            <a:off x="-428780" y="0"/>
            <a:ext cx="8686800" cy="5270257"/>
          </a:xfrm>
          <a:prstGeom prst="rect">
            <a:avLst/>
          </a:prstGeom>
        </p:spPr>
      </p:pic>
      <p:pic>
        <p:nvPicPr>
          <p:cNvPr id="6" name="Picture 5"/>
          <p:cNvPicPr>
            <a:picLocks noChangeAspect="1"/>
          </p:cNvPicPr>
          <p:nvPr/>
        </p:nvPicPr>
        <p:blipFill rotWithShape="1">
          <a:blip r:embed="rId2" cstate="print">
            <a:alphaModFix amt="10000"/>
            <a:extLst>
              <a:ext uri="{28A0092B-C50C-407E-A947-70E740481C1C}">
                <a14:useLocalDpi xmlns:a14="http://schemas.microsoft.com/office/drawing/2010/main" val="0"/>
              </a:ext>
            </a:extLst>
          </a:blip>
          <a:srcRect l="52413" t="10197" r="3356" b="61321"/>
          <a:stretch/>
        </p:blipFill>
        <p:spPr>
          <a:xfrm rot="10800000">
            <a:off x="7391398" y="-2"/>
            <a:ext cx="1752601" cy="2216283"/>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1223" t="29602" b="38008"/>
          <a:stretch/>
        </p:blipFill>
        <p:spPr>
          <a:xfrm>
            <a:off x="0" y="0"/>
            <a:ext cx="6505419" cy="5252820"/>
          </a:xfrm>
          <a:prstGeom prst="rect">
            <a:avLst/>
          </a:prstGeom>
        </p:spPr>
      </p:pic>
      <p:sp>
        <p:nvSpPr>
          <p:cNvPr id="3" name="Subtitle 2"/>
          <p:cNvSpPr>
            <a:spLocks noGrp="1"/>
          </p:cNvSpPr>
          <p:nvPr>
            <p:ph type="subTitle" idx="1"/>
          </p:nvPr>
        </p:nvSpPr>
        <p:spPr>
          <a:xfrm>
            <a:off x="304800" y="4346575"/>
            <a:ext cx="8534400" cy="838200"/>
          </a:xfr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52600" y="5500249"/>
            <a:ext cx="5638800" cy="1127760"/>
          </a:xfrm>
          <a:prstGeom prst="rect">
            <a:avLst/>
          </a:prstGeom>
        </p:spPr>
      </p:pic>
      <p:sp>
        <p:nvSpPr>
          <p:cNvPr id="2" name="Title 1"/>
          <p:cNvSpPr>
            <a:spLocks noGrp="1"/>
          </p:cNvSpPr>
          <p:nvPr>
            <p:ph type="ctrTitle" hasCustomPrompt="1"/>
          </p:nvPr>
        </p:nvSpPr>
        <p:spPr>
          <a:xfrm>
            <a:off x="304800" y="2895600"/>
            <a:ext cx="8534400" cy="1565275"/>
          </a:xfrm>
        </p:spPr>
        <p:txBody>
          <a:bodyPr anchor="b">
            <a:normAutofit/>
          </a:bodyPr>
          <a:lstStyle>
            <a:lvl1pPr algn="l">
              <a:defRPr sz="4400">
                <a:solidFill>
                  <a:schemeClr val="bg1"/>
                </a:solidFill>
              </a:defRPr>
            </a:lvl1pPr>
          </a:lstStyle>
          <a:p>
            <a:r>
              <a:rPr lang="en-US" dirty="0" smtClean="0"/>
              <a:t>CLICK TO EDIT </a:t>
            </a:r>
            <a:br>
              <a:rPr lang="en-US" dirty="0" smtClean="0"/>
            </a:br>
            <a:r>
              <a:rPr lang="en-US" dirty="0" smtClean="0"/>
              <a:t>MASTER TITLE</a:t>
            </a:r>
            <a:endParaRPr lang="en-US" dirty="0"/>
          </a:p>
        </p:txBody>
      </p:sp>
      <p:pic>
        <p:nvPicPr>
          <p:cNvPr id="14" name="Picture 13"/>
          <p:cNvPicPr>
            <a:picLocks noChangeAspect="1"/>
          </p:cNvPicPr>
          <p:nvPr/>
        </p:nvPicPr>
        <p:blipFill rotWithShape="1">
          <a:blip r:embed="rId5">
            <a:extLst>
              <a:ext uri="{28A0092B-C50C-407E-A947-70E740481C1C}">
                <a14:useLocalDpi xmlns:a14="http://schemas.microsoft.com/office/drawing/2010/main" val="0"/>
              </a:ext>
            </a:extLst>
          </a:blip>
          <a:srcRect l="42706"/>
          <a:stretch/>
        </p:blipFill>
        <p:spPr>
          <a:xfrm>
            <a:off x="-3" y="802505"/>
            <a:ext cx="3914623" cy="571500"/>
          </a:xfrm>
          <a:prstGeom prst="rect">
            <a:avLst/>
          </a:prstGeom>
        </p:spPr>
      </p:pic>
    </p:spTree>
    <p:extLst>
      <p:ext uri="{BB962C8B-B14F-4D97-AF65-F5344CB8AC3E}">
        <p14:creationId xmlns:p14="http://schemas.microsoft.com/office/powerpoint/2010/main" val="1638533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alphaModFix amt="10000"/>
            <a:extLst>
              <a:ext uri="{28A0092B-C50C-407E-A947-70E740481C1C}">
                <a14:useLocalDpi xmlns:a14="http://schemas.microsoft.com/office/drawing/2010/main" val="0"/>
              </a:ext>
            </a:extLst>
          </a:blip>
          <a:srcRect l="38903" t="64444"/>
          <a:stretch/>
        </p:blipFill>
        <p:spPr>
          <a:xfrm rot="10800000">
            <a:off x="7010400" y="4419600"/>
            <a:ext cx="2133600" cy="2438400"/>
          </a:xfrm>
          <a:prstGeom prst="rect">
            <a:avLst/>
          </a:prstGeom>
        </p:spPr>
      </p:pic>
      <p:sp>
        <p:nvSpPr>
          <p:cNvPr id="8" name="Rectangle 7"/>
          <p:cNvSpPr/>
          <p:nvPr/>
        </p:nvSpPr>
        <p:spPr>
          <a:xfrm>
            <a:off x="0" y="0"/>
            <a:ext cx="9144000" cy="1524000"/>
          </a:xfrm>
          <a:prstGeom prst="rect">
            <a:avLst/>
          </a:prstGeom>
          <a:solidFill>
            <a:srgbClr val="009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lgn="l">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80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CAB89D2-3DFE-4736-A97B-4D5A9D3A6D1D}" type="datetimeFigureOut">
              <a:rPr lang="en-US" smtClean="0"/>
              <a:pPr/>
              <a:t>10/22/2019</a:t>
            </a:fld>
            <a:endParaRPr lang="en-US" dirty="0"/>
          </a:p>
        </p:txBody>
      </p:sp>
      <p:sp>
        <p:nvSpPr>
          <p:cNvPr id="5" name="Footer Placeholder 4"/>
          <p:cNvSpPr>
            <a:spLocks noGrp="1"/>
          </p:cNvSpPr>
          <p:nvPr>
            <p:ph type="ftr" sz="quarter" idx="11"/>
          </p:nvPr>
        </p:nvSpPr>
        <p:spPr>
          <a:xfrm>
            <a:off x="3276601" y="6356350"/>
            <a:ext cx="2514600" cy="365125"/>
          </a:xfrm>
        </p:spPr>
        <p:txBody>
          <a:bodyPr/>
          <a:lstStyle/>
          <a:p>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8770" y="6386716"/>
            <a:ext cx="2926080" cy="372678"/>
          </a:xfrm>
          <a:prstGeom prst="rect">
            <a:avLst/>
          </a:prstGeom>
        </p:spPr>
      </p:pic>
      <p:pic>
        <p:nvPicPr>
          <p:cNvPr id="10" name="Picture 9"/>
          <p:cNvPicPr>
            <a:picLocks noChangeAspect="1"/>
          </p:cNvPicPr>
          <p:nvPr/>
        </p:nvPicPr>
        <p:blipFill rotWithShape="1">
          <a:blip r:embed="rId2" cstate="print">
            <a:alphaModFix amt="10000"/>
            <a:extLst>
              <a:ext uri="{28A0092B-C50C-407E-A947-70E740481C1C}">
                <a14:useLocalDpi xmlns:a14="http://schemas.microsoft.com/office/drawing/2010/main" val="0"/>
              </a:ext>
            </a:extLst>
          </a:blip>
          <a:srcRect l="73317" t="28669" b="29108"/>
          <a:stretch/>
        </p:blipFill>
        <p:spPr>
          <a:xfrm>
            <a:off x="0" y="1523999"/>
            <a:ext cx="931804" cy="2895601"/>
          </a:xfrm>
          <a:prstGeom prst="rect">
            <a:avLst/>
          </a:prstGeom>
        </p:spPr>
      </p:pic>
      <p:pic>
        <p:nvPicPr>
          <p:cNvPr id="12" name="Picture 11"/>
          <p:cNvPicPr>
            <a:picLocks noChangeAspect="1"/>
          </p:cNvPicPr>
          <p:nvPr/>
        </p:nvPicPr>
        <p:blipFill rotWithShape="1">
          <a:blip r:embed="rId2" cstate="print">
            <a:alphaModFix amt="10000"/>
            <a:extLst>
              <a:ext uri="{28A0092B-C50C-407E-A947-70E740481C1C}">
                <a14:useLocalDpi xmlns:a14="http://schemas.microsoft.com/office/drawing/2010/main" val="0"/>
              </a:ext>
            </a:extLst>
          </a:blip>
          <a:srcRect l="37260" t="3660" r="8187" b="60000"/>
          <a:stretch/>
        </p:blipFill>
        <p:spPr>
          <a:xfrm rot="10800000">
            <a:off x="7239001" y="1524000"/>
            <a:ext cx="1904999" cy="2492190"/>
          </a:xfrm>
          <a:prstGeom prst="rect">
            <a:avLst/>
          </a:prstGeom>
        </p:spPr>
      </p:pic>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364" t="35334" r="53529"/>
          <a:stretch/>
        </p:blipFill>
        <p:spPr>
          <a:xfrm>
            <a:off x="5943967" y="0"/>
            <a:ext cx="3200034" cy="369570"/>
          </a:xfrm>
          <a:prstGeom prst="rect">
            <a:avLst/>
          </a:prstGeom>
        </p:spPr>
      </p:pic>
    </p:spTree>
    <p:extLst>
      <p:ext uri="{BB962C8B-B14F-4D97-AF65-F5344CB8AC3E}">
        <p14:creationId xmlns:p14="http://schemas.microsoft.com/office/powerpoint/2010/main" val="2077221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CAB89D2-3DFE-4736-A97B-4D5A9D3A6D1D}" type="datetimeFigureOut">
              <a:rPr lang="en-US" smtClean="0"/>
              <a:pPr/>
              <a:t>10/22/2019</a:t>
            </a:fld>
            <a:endParaRPr lang="en-US" dirty="0"/>
          </a:p>
        </p:txBody>
      </p:sp>
      <p:sp>
        <p:nvSpPr>
          <p:cNvPr id="5" name="Footer Placeholder 4"/>
          <p:cNvSpPr>
            <a:spLocks noGrp="1"/>
          </p:cNvSpPr>
          <p:nvPr>
            <p:ph type="ftr" sz="quarter" idx="11"/>
          </p:nvPr>
        </p:nvSpPr>
        <p:spPr/>
        <p:txBody>
          <a:bodyPr/>
          <a:lstStyle/>
          <a:p>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8770" y="6386716"/>
            <a:ext cx="2926080" cy="372678"/>
          </a:xfrm>
          <a:prstGeom prst="rect">
            <a:avLst/>
          </a:prstGeom>
        </p:spPr>
      </p:pic>
      <p:pic>
        <p:nvPicPr>
          <p:cNvPr id="8" name="Picture 7"/>
          <p:cNvPicPr>
            <a:picLocks noChangeAspect="1"/>
          </p:cNvPicPr>
          <p:nvPr/>
        </p:nvPicPr>
        <p:blipFill rotWithShape="1">
          <a:blip r:embed="rId3" cstate="print">
            <a:alphaModFix amt="10000"/>
            <a:extLst>
              <a:ext uri="{28A0092B-C50C-407E-A947-70E740481C1C}">
                <a14:useLocalDpi xmlns:a14="http://schemas.microsoft.com/office/drawing/2010/main" val="0"/>
              </a:ext>
            </a:extLst>
          </a:blip>
          <a:srcRect l="39216" t="25165" b="423"/>
          <a:stretch/>
        </p:blipFill>
        <p:spPr>
          <a:xfrm>
            <a:off x="0" y="-15875"/>
            <a:ext cx="2303404" cy="5537608"/>
          </a:xfrm>
          <a:prstGeom prst="rect">
            <a:avLst/>
          </a:prstGeom>
        </p:spPr>
      </p:pic>
      <p:pic>
        <p:nvPicPr>
          <p:cNvPr id="10" name="Picture 9"/>
          <p:cNvPicPr>
            <a:picLocks noChangeAspect="1"/>
          </p:cNvPicPr>
          <p:nvPr/>
        </p:nvPicPr>
        <p:blipFill rotWithShape="1">
          <a:blip r:embed="rId3" cstate="print">
            <a:alphaModFix amt="10000"/>
            <a:extLst>
              <a:ext uri="{28A0092B-C50C-407E-A947-70E740481C1C}">
                <a14:useLocalDpi xmlns:a14="http://schemas.microsoft.com/office/drawing/2010/main" val="0"/>
              </a:ext>
            </a:extLst>
          </a:blip>
          <a:srcRect l="38903" t="64444"/>
          <a:stretch/>
        </p:blipFill>
        <p:spPr>
          <a:xfrm rot="10800000">
            <a:off x="7010400" y="4419600"/>
            <a:ext cx="2133600" cy="2438400"/>
          </a:xfrm>
          <a:prstGeom prst="rect">
            <a:avLst/>
          </a:prstGeom>
        </p:spPr>
      </p:pic>
      <p:pic>
        <p:nvPicPr>
          <p:cNvPr id="11" name="Picture 10"/>
          <p:cNvPicPr>
            <a:picLocks noChangeAspect="1"/>
          </p:cNvPicPr>
          <p:nvPr/>
        </p:nvPicPr>
        <p:blipFill rotWithShape="1">
          <a:blip r:embed="rId3" cstate="print">
            <a:alphaModFix amt="10000"/>
            <a:extLst>
              <a:ext uri="{28A0092B-C50C-407E-A947-70E740481C1C}">
                <a14:useLocalDpi xmlns:a14="http://schemas.microsoft.com/office/drawing/2010/main" val="0"/>
              </a:ext>
            </a:extLst>
          </a:blip>
          <a:srcRect l="36260" t="3660" r="8187" b="60000"/>
          <a:stretch/>
        </p:blipFill>
        <p:spPr>
          <a:xfrm rot="10800000">
            <a:off x="7204075" y="-15875"/>
            <a:ext cx="1939925" cy="2492190"/>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r="39266"/>
          <a:stretch/>
        </p:blipFill>
        <p:spPr>
          <a:xfrm>
            <a:off x="4994275" y="365125"/>
            <a:ext cx="4149725" cy="571500"/>
          </a:xfrm>
          <a:prstGeom prst="rect">
            <a:avLst/>
          </a:prstGeom>
        </p:spPr>
      </p:pic>
    </p:spTree>
    <p:extLst>
      <p:ext uri="{BB962C8B-B14F-4D97-AF65-F5344CB8AC3E}">
        <p14:creationId xmlns:p14="http://schemas.microsoft.com/office/powerpoint/2010/main" val="3774996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Rectangle 8"/>
          <p:cNvSpPr/>
          <p:nvPr/>
        </p:nvSpPr>
        <p:spPr>
          <a:xfrm>
            <a:off x="0" y="0"/>
            <a:ext cx="9144000" cy="1524000"/>
          </a:xfrm>
          <a:prstGeom prst="rect">
            <a:avLst/>
          </a:prstGeom>
          <a:solidFill>
            <a:srgbClr val="009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lgn="l">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AB89D2-3DFE-4736-A97B-4D5A9D3A6D1D}" type="datetimeFigureOut">
              <a:rPr lang="en-US" smtClean="0"/>
              <a:pPr/>
              <a:t>10/22/2019</a:t>
            </a:fld>
            <a:endParaRPr lang="en-US" dirty="0"/>
          </a:p>
        </p:txBody>
      </p:sp>
      <p:sp>
        <p:nvSpPr>
          <p:cNvPr id="6" name="Footer Placeholder 5"/>
          <p:cNvSpPr>
            <a:spLocks noGrp="1"/>
          </p:cNvSpPr>
          <p:nvPr>
            <p:ph type="ftr" sz="quarter" idx="11"/>
          </p:nvPr>
        </p:nvSpPr>
        <p:spPr/>
        <p:txBody>
          <a:bodyPr/>
          <a:lstStyle/>
          <a:p>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8770" y="6386716"/>
            <a:ext cx="2926080" cy="372678"/>
          </a:xfrm>
          <a:prstGeom prst="rect">
            <a:avLst/>
          </a:prstGeom>
        </p:spPr>
      </p:pic>
      <p:pic>
        <p:nvPicPr>
          <p:cNvPr id="11" name="Picture 10"/>
          <p:cNvPicPr>
            <a:picLocks noChangeAspect="1"/>
          </p:cNvPicPr>
          <p:nvPr/>
        </p:nvPicPr>
        <p:blipFill rotWithShape="1">
          <a:blip r:embed="rId3" cstate="print">
            <a:alphaModFix amt="10000"/>
            <a:extLst>
              <a:ext uri="{28A0092B-C50C-407E-A947-70E740481C1C}">
                <a14:useLocalDpi xmlns:a14="http://schemas.microsoft.com/office/drawing/2010/main" val="0"/>
              </a:ext>
            </a:extLst>
          </a:blip>
          <a:srcRect l="38903" t="64444"/>
          <a:stretch/>
        </p:blipFill>
        <p:spPr>
          <a:xfrm rot="10800000">
            <a:off x="7010400" y="4419600"/>
            <a:ext cx="2133600" cy="2438400"/>
          </a:xfrm>
          <a:prstGeom prst="rect">
            <a:avLst/>
          </a:prstGeom>
        </p:spPr>
      </p:pic>
      <p:pic>
        <p:nvPicPr>
          <p:cNvPr id="12" name="Picture 11"/>
          <p:cNvPicPr>
            <a:picLocks noChangeAspect="1"/>
          </p:cNvPicPr>
          <p:nvPr/>
        </p:nvPicPr>
        <p:blipFill rotWithShape="1">
          <a:blip r:embed="rId3" cstate="print">
            <a:alphaModFix amt="10000"/>
            <a:extLst>
              <a:ext uri="{28A0092B-C50C-407E-A947-70E740481C1C}">
                <a14:useLocalDpi xmlns:a14="http://schemas.microsoft.com/office/drawing/2010/main" val="0"/>
              </a:ext>
            </a:extLst>
          </a:blip>
          <a:srcRect l="73317" t="28669" b="29108"/>
          <a:stretch/>
        </p:blipFill>
        <p:spPr>
          <a:xfrm>
            <a:off x="0" y="1523999"/>
            <a:ext cx="931804" cy="2895601"/>
          </a:xfrm>
          <a:prstGeom prst="rect">
            <a:avLst/>
          </a:prstGeom>
        </p:spPr>
      </p:pic>
      <p:pic>
        <p:nvPicPr>
          <p:cNvPr id="13" name="Picture 12"/>
          <p:cNvPicPr>
            <a:picLocks noChangeAspect="1"/>
          </p:cNvPicPr>
          <p:nvPr/>
        </p:nvPicPr>
        <p:blipFill rotWithShape="1">
          <a:blip r:embed="rId3" cstate="print">
            <a:alphaModFix amt="10000"/>
            <a:extLst>
              <a:ext uri="{28A0092B-C50C-407E-A947-70E740481C1C}">
                <a14:useLocalDpi xmlns:a14="http://schemas.microsoft.com/office/drawing/2010/main" val="0"/>
              </a:ext>
            </a:extLst>
          </a:blip>
          <a:srcRect l="37260" t="3660" r="8187" b="60000"/>
          <a:stretch/>
        </p:blipFill>
        <p:spPr>
          <a:xfrm rot="10800000">
            <a:off x="7239001" y="1524000"/>
            <a:ext cx="1904999" cy="2492190"/>
          </a:xfrm>
          <a:prstGeom prst="rect">
            <a:avLst/>
          </a:prstGeom>
        </p:spPr>
      </p:pic>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364" t="35334" r="53529"/>
          <a:stretch/>
        </p:blipFill>
        <p:spPr>
          <a:xfrm>
            <a:off x="5943967" y="0"/>
            <a:ext cx="3200034" cy="369570"/>
          </a:xfrm>
          <a:prstGeom prst="rect">
            <a:avLst/>
          </a:prstGeom>
        </p:spPr>
      </p:pic>
    </p:spTree>
    <p:extLst>
      <p:ext uri="{BB962C8B-B14F-4D97-AF65-F5344CB8AC3E}">
        <p14:creationId xmlns:p14="http://schemas.microsoft.com/office/powerpoint/2010/main" val="2225353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1" name="Rectangle 10"/>
          <p:cNvSpPr/>
          <p:nvPr/>
        </p:nvSpPr>
        <p:spPr>
          <a:xfrm>
            <a:off x="0" y="0"/>
            <a:ext cx="9144000" cy="1524000"/>
          </a:xfrm>
          <a:prstGeom prst="rect">
            <a:avLst/>
          </a:prstGeom>
          <a:solidFill>
            <a:srgbClr val="009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lgn="l">
              <a:defRPr>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08138"/>
            <a:ext cx="4040188" cy="601662"/>
          </a:xfrm>
        </p:spPr>
        <p:txBody>
          <a:bodyPr anchor="t">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2098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08138"/>
            <a:ext cx="4041775" cy="601662"/>
          </a:xfrm>
        </p:spPr>
        <p:txBody>
          <a:bodyPr anchor="t">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2098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CAB89D2-3DFE-4736-A97B-4D5A9D3A6D1D}" type="datetimeFigureOut">
              <a:rPr lang="en-US" smtClean="0"/>
              <a:pPr/>
              <a:t>10/22/2019</a:t>
            </a:fld>
            <a:endParaRPr lang="en-US" dirty="0"/>
          </a:p>
        </p:txBody>
      </p:sp>
      <p:sp>
        <p:nvSpPr>
          <p:cNvPr id="8" name="Footer Placeholder 7"/>
          <p:cNvSpPr>
            <a:spLocks noGrp="1"/>
          </p:cNvSpPr>
          <p:nvPr>
            <p:ph type="ftr" sz="quarter" idx="11"/>
          </p:nvPr>
        </p:nvSpPr>
        <p:spPr/>
        <p:txBody>
          <a:bodyPr/>
          <a:lstStyle/>
          <a:p>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8770" y="6386716"/>
            <a:ext cx="2926080" cy="372678"/>
          </a:xfrm>
          <a:prstGeom prst="rect">
            <a:avLst/>
          </a:prstGeom>
        </p:spPr>
      </p:pic>
      <p:pic>
        <p:nvPicPr>
          <p:cNvPr id="13" name="Picture 12"/>
          <p:cNvPicPr>
            <a:picLocks noChangeAspect="1"/>
          </p:cNvPicPr>
          <p:nvPr/>
        </p:nvPicPr>
        <p:blipFill rotWithShape="1">
          <a:blip r:embed="rId3" cstate="print">
            <a:alphaModFix amt="10000"/>
            <a:extLst>
              <a:ext uri="{28A0092B-C50C-407E-A947-70E740481C1C}">
                <a14:useLocalDpi xmlns:a14="http://schemas.microsoft.com/office/drawing/2010/main" val="0"/>
              </a:ext>
            </a:extLst>
          </a:blip>
          <a:srcRect l="38903" t="64444"/>
          <a:stretch/>
        </p:blipFill>
        <p:spPr>
          <a:xfrm rot="10800000">
            <a:off x="7010400" y="4419600"/>
            <a:ext cx="2133600" cy="2438400"/>
          </a:xfrm>
          <a:prstGeom prst="rect">
            <a:avLst/>
          </a:prstGeom>
        </p:spPr>
      </p:pic>
      <p:pic>
        <p:nvPicPr>
          <p:cNvPr id="14" name="Picture 13"/>
          <p:cNvPicPr>
            <a:picLocks noChangeAspect="1"/>
          </p:cNvPicPr>
          <p:nvPr/>
        </p:nvPicPr>
        <p:blipFill rotWithShape="1">
          <a:blip r:embed="rId3" cstate="print">
            <a:alphaModFix amt="10000"/>
            <a:extLst>
              <a:ext uri="{28A0092B-C50C-407E-A947-70E740481C1C}">
                <a14:useLocalDpi xmlns:a14="http://schemas.microsoft.com/office/drawing/2010/main" val="0"/>
              </a:ext>
            </a:extLst>
          </a:blip>
          <a:srcRect l="73317" t="28669" b="29108"/>
          <a:stretch/>
        </p:blipFill>
        <p:spPr>
          <a:xfrm>
            <a:off x="0" y="1523999"/>
            <a:ext cx="931804" cy="2895601"/>
          </a:xfrm>
          <a:prstGeom prst="rect">
            <a:avLst/>
          </a:prstGeom>
        </p:spPr>
      </p:pic>
      <p:pic>
        <p:nvPicPr>
          <p:cNvPr id="15" name="Picture 14"/>
          <p:cNvPicPr>
            <a:picLocks noChangeAspect="1"/>
          </p:cNvPicPr>
          <p:nvPr/>
        </p:nvPicPr>
        <p:blipFill rotWithShape="1">
          <a:blip r:embed="rId3" cstate="print">
            <a:alphaModFix amt="10000"/>
            <a:extLst>
              <a:ext uri="{28A0092B-C50C-407E-A947-70E740481C1C}">
                <a14:useLocalDpi xmlns:a14="http://schemas.microsoft.com/office/drawing/2010/main" val="0"/>
              </a:ext>
            </a:extLst>
          </a:blip>
          <a:srcRect l="37260" t="3660" r="8187" b="60000"/>
          <a:stretch/>
        </p:blipFill>
        <p:spPr>
          <a:xfrm rot="10800000">
            <a:off x="7239001" y="1524000"/>
            <a:ext cx="1904999" cy="2492190"/>
          </a:xfrm>
          <a:prstGeom prst="rect">
            <a:avLst/>
          </a:prstGeom>
        </p:spPr>
      </p:pic>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l="-364" t="35334" r="53529"/>
          <a:stretch/>
        </p:blipFill>
        <p:spPr>
          <a:xfrm>
            <a:off x="5943967" y="0"/>
            <a:ext cx="3200034" cy="369570"/>
          </a:xfrm>
          <a:prstGeom prst="rect">
            <a:avLst/>
          </a:prstGeom>
        </p:spPr>
      </p:pic>
    </p:spTree>
    <p:extLst>
      <p:ext uri="{BB962C8B-B14F-4D97-AF65-F5344CB8AC3E}">
        <p14:creationId xmlns:p14="http://schemas.microsoft.com/office/powerpoint/2010/main" val="2681113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p:nvPr/>
        </p:nvSpPr>
        <p:spPr>
          <a:xfrm>
            <a:off x="0" y="0"/>
            <a:ext cx="9144000" cy="1524000"/>
          </a:xfrm>
          <a:prstGeom prst="rect">
            <a:avLst/>
          </a:prstGeom>
          <a:solidFill>
            <a:srgbClr val="009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lgn="l">
              <a:defRPr>
                <a:solidFill>
                  <a:schemeClr val="bg1"/>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CAB89D2-3DFE-4736-A97B-4D5A9D3A6D1D}" type="datetimeFigureOut">
              <a:rPr lang="en-US" smtClean="0"/>
              <a:pPr/>
              <a:t>10/22/2019</a:t>
            </a:fld>
            <a:endParaRPr lang="en-US" dirty="0"/>
          </a:p>
        </p:txBody>
      </p:sp>
      <p:sp>
        <p:nvSpPr>
          <p:cNvPr id="4" name="Footer Placeholder 3"/>
          <p:cNvSpPr>
            <a:spLocks noGrp="1"/>
          </p:cNvSpPr>
          <p:nvPr>
            <p:ph type="ftr" sz="quarter" idx="11"/>
          </p:nvPr>
        </p:nvSpPr>
        <p:spPr/>
        <p:txBody>
          <a:bodyPr/>
          <a:lstStyle/>
          <a:p>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8770" y="6386716"/>
            <a:ext cx="2926080" cy="372678"/>
          </a:xfrm>
          <a:prstGeom prst="rect">
            <a:avLst/>
          </a:prstGeom>
        </p:spPr>
      </p:pic>
      <p:pic>
        <p:nvPicPr>
          <p:cNvPr id="9" name="Picture 8"/>
          <p:cNvPicPr>
            <a:picLocks noChangeAspect="1"/>
          </p:cNvPicPr>
          <p:nvPr/>
        </p:nvPicPr>
        <p:blipFill rotWithShape="1">
          <a:blip r:embed="rId3" cstate="print">
            <a:alphaModFix amt="10000"/>
            <a:extLst>
              <a:ext uri="{28A0092B-C50C-407E-A947-70E740481C1C}">
                <a14:useLocalDpi xmlns:a14="http://schemas.microsoft.com/office/drawing/2010/main" val="0"/>
              </a:ext>
            </a:extLst>
          </a:blip>
          <a:srcRect l="38903" t="64444"/>
          <a:stretch/>
        </p:blipFill>
        <p:spPr>
          <a:xfrm rot="10800000">
            <a:off x="7010400" y="4419600"/>
            <a:ext cx="2133600" cy="2438400"/>
          </a:xfrm>
          <a:prstGeom prst="rect">
            <a:avLst/>
          </a:prstGeom>
        </p:spPr>
      </p:pic>
      <p:pic>
        <p:nvPicPr>
          <p:cNvPr id="10" name="Picture 9"/>
          <p:cNvPicPr>
            <a:picLocks noChangeAspect="1"/>
          </p:cNvPicPr>
          <p:nvPr/>
        </p:nvPicPr>
        <p:blipFill rotWithShape="1">
          <a:blip r:embed="rId3" cstate="print">
            <a:alphaModFix amt="10000"/>
            <a:extLst>
              <a:ext uri="{28A0092B-C50C-407E-A947-70E740481C1C}">
                <a14:useLocalDpi xmlns:a14="http://schemas.microsoft.com/office/drawing/2010/main" val="0"/>
              </a:ext>
            </a:extLst>
          </a:blip>
          <a:srcRect l="73317" t="28669" b="29108"/>
          <a:stretch/>
        </p:blipFill>
        <p:spPr>
          <a:xfrm>
            <a:off x="0" y="1523999"/>
            <a:ext cx="931804" cy="2895601"/>
          </a:xfrm>
          <a:prstGeom prst="rect">
            <a:avLst/>
          </a:prstGeom>
        </p:spPr>
      </p:pic>
      <p:pic>
        <p:nvPicPr>
          <p:cNvPr id="11" name="Picture 10"/>
          <p:cNvPicPr>
            <a:picLocks noChangeAspect="1"/>
          </p:cNvPicPr>
          <p:nvPr/>
        </p:nvPicPr>
        <p:blipFill rotWithShape="1">
          <a:blip r:embed="rId3" cstate="print">
            <a:alphaModFix amt="10000"/>
            <a:extLst>
              <a:ext uri="{28A0092B-C50C-407E-A947-70E740481C1C}">
                <a14:useLocalDpi xmlns:a14="http://schemas.microsoft.com/office/drawing/2010/main" val="0"/>
              </a:ext>
            </a:extLst>
          </a:blip>
          <a:srcRect l="37260" t="3660" r="8187" b="60000"/>
          <a:stretch/>
        </p:blipFill>
        <p:spPr>
          <a:xfrm rot="10800000">
            <a:off x="7239001" y="1524000"/>
            <a:ext cx="1904999" cy="2492190"/>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364" t="35334" r="53529"/>
          <a:stretch/>
        </p:blipFill>
        <p:spPr>
          <a:xfrm>
            <a:off x="5943967" y="0"/>
            <a:ext cx="3200034" cy="369570"/>
          </a:xfrm>
          <a:prstGeom prst="rect">
            <a:avLst/>
          </a:prstGeom>
        </p:spPr>
      </p:pic>
    </p:spTree>
    <p:extLst>
      <p:ext uri="{BB962C8B-B14F-4D97-AF65-F5344CB8AC3E}">
        <p14:creationId xmlns:p14="http://schemas.microsoft.com/office/powerpoint/2010/main" val="2536599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AB89D2-3DFE-4736-A97B-4D5A9D3A6D1D}" type="datetimeFigureOut">
              <a:rPr lang="en-US" smtClean="0"/>
              <a:pPr/>
              <a:t>10/22/2019</a:t>
            </a:fld>
            <a:endParaRPr lang="en-US" dirty="0"/>
          </a:p>
        </p:txBody>
      </p:sp>
      <p:sp>
        <p:nvSpPr>
          <p:cNvPr id="3" name="Footer Placeholder 2"/>
          <p:cNvSpPr>
            <a:spLocks noGrp="1"/>
          </p:cNvSpPr>
          <p:nvPr>
            <p:ph type="ftr" sz="quarter" idx="11"/>
          </p:nvPr>
        </p:nvSpPr>
        <p:spPr/>
        <p:txBody>
          <a:bodyPr/>
          <a:lstStyle/>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8770" y="6386716"/>
            <a:ext cx="2926080" cy="372678"/>
          </a:xfrm>
          <a:prstGeom prst="rect">
            <a:avLst/>
          </a:prstGeom>
        </p:spPr>
      </p:pic>
    </p:spTree>
    <p:extLst>
      <p:ext uri="{BB962C8B-B14F-4D97-AF65-F5344CB8AC3E}">
        <p14:creationId xmlns:p14="http://schemas.microsoft.com/office/powerpoint/2010/main" val="3684345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p:nvPr/>
        </p:nvSpPr>
        <p:spPr>
          <a:xfrm>
            <a:off x="0" y="0"/>
            <a:ext cx="3505200" cy="6858000"/>
          </a:xfrm>
          <a:prstGeom prst="rect">
            <a:avLst/>
          </a:prstGeom>
          <a:solidFill>
            <a:srgbClr val="009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rotWithShape="1">
          <a:blip r:embed="rId2">
            <a:alphaModFix amt="10000"/>
            <a:extLst>
              <a:ext uri="{28A0092B-C50C-407E-A947-70E740481C1C}">
                <a14:useLocalDpi xmlns:a14="http://schemas.microsoft.com/office/drawing/2010/main" val="0"/>
              </a:ext>
            </a:extLst>
          </a:blip>
          <a:srcRect l="37959" t="20299" r="-540" b="9443"/>
          <a:stretch/>
        </p:blipFill>
        <p:spPr>
          <a:xfrm>
            <a:off x="-10886" y="0"/>
            <a:ext cx="3110601" cy="6858000"/>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40329" t="10358" b="-74"/>
          <a:stretch/>
        </p:blipFill>
        <p:spPr>
          <a:xfrm>
            <a:off x="0" y="0"/>
            <a:ext cx="1961356" cy="5791200"/>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28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normAutofit/>
          </a:bodyPr>
          <a:lstStyle>
            <a:lvl1pPr marL="0" indent="0">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8770" y="6386716"/>
            <a:ext cx="2926080" cy="372678"/>
          </a:xfrm>
          <a:prstGeom prst="rect">
            <a:avLst/>
          </a:prstGeom>
        </p:spPr>
      </p:pic>
      <p:pic>
        <p:nvPicPr>
          <p:cNvPr id="13" name="Picture 12"/>
          <p:cNvPicPr>
            <a:picLocks noChangeAspect="1"/>
          </p:cNvPicPr>
          <p:nvPr/>
        </p:nvPicPr>
        <p:blipFill rotWithShape="1">
          <a:blip r:embed="rId5" cstate="print">
            <a:alphaModFix amt="10000"/>
            <a:extLst>
              <a:ext uri="{28A0092B-C50C-407E-A947-70E740481C1C}">
                <a14:useLocalDpi xmlns:a14="http://schemas.microsoft.com/office/drawing/2010/main" val="0"/>
              </a:ext>
            </a:extLst>
          </a:blip>
          <a:srcRect l="38903" t="64444"/>
          <a:stretch/>
        </p:blipFill>
        <p:spPr>
          <a:xfrm rot="10800000">
            <a:off x="7010400" y="4419600"/>
            <a:ext cx="2133600" cy="2438400"/>
          </a:xfrm>
          <a:prstGeom prst="rect">
            <a:avLst/>
          </a:prstGeom>
        </p:spPr>
      </p:pic>
      <p:pic>
        <p:nvPicPr>
          <p:cNvPr id="14" name="Picture 13"/>
          <p:cNvPicPr>
            <a:picLocks noChangeAspect="1"/>
          </p:cNvPicPr>
          <p:nvPr/>
        </p:nvPicPr>
        <p:blipFill rotWithShape="1">
          <a:blip r:embed="rId5" cstate="print">
            <a:alphaModFix amt="10000"/>
            <a:extLst>
              <a:ext uri="{28A0092B-C50C-407E-A947-70E740481C1C}">
                <a14:useLocalDpi xmlns:a14="http://schemas.microsoft.com/office/drawing/2010/main" val="0"/>
              </a:ext>
            </a:extLst>
          </a:blip>
          <a:srcRect l="37260" t="3660" r="8187" b="60000"/>
          <a:stretch/>
        </p:blipFill>
        <p:spPr>
          <a:xfrm rot="10800000">
            <a:off x="7249887" y="0"/>
            <a:ext cx="1904999" cy="2492190"/>
          </a:xfrm>
          <a:prstGeom prst="rect">
            <a:avLst/>
          </a:prstGeom>
        </p:spPr>
      </p:pic>
    </p:spTree>
    <p:extLst>
      <p:ext uri="{BB962C8B-B14F-4D97-AF65-F5344CB8AC3E}">
        <p14:creationId xmlns:p14="http://schemas.microsoft.com/office/powerpoint/2010/main" val="2808521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8770" y="6386716"/>
            <a:ext cx="2926080" cy="372678"/>
          </a:xfrm>
          <a:prstGeom prst="rect">
            <a:avLst/>
          </a:prstGeom>
        </p:spPr>
      </p:pic>
    </p:spTree>
    <p:extLst>
      <p:ext uri="{BB962C8B-B14F-4D97-AF65-F5344CB8AC3E}">
        <p14:creationId xmlns:p14="http://schemas.microsoft.com/office/powerpoint/2010/main" val="1945264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Arial" charset="0"/>
                <a:cs typeface="Arial" charset="0"/>
              </a:defRPr>
            </a:lvl1pPr>
          </a:lstStyle>
          <a:p>
            <a:fld id="{DCAB89D2-3DFE-4736-A97B-4D5A9D3A6D1D}" type="datetimeFigureOut">
              <a:rPr lang="en-US" smtClean="0"/>
              <a:pPr/>
              <a:t>10/22/2019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Arial" charset="0"/>
                <a:cs typeface="Arial"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ea typeface="Arial" charset="0"/>
                <a:cs typeface="Arial" charset="0"/>
              </a:defRPr>
            </a:lvl1pPr>
          </a:lstStyle>
          <a:p>
            <a:fld id="{91E3E7FD-C798-4315-9A8C-86248DBF1DA3}" type="slidenum">
              <a:rPr lang="en-US" smtClean="0"/>
              <a:pPr/>
              <a:t>‹#›</a:t>
            </a:fld>
            <a:endParaRPr lang="en-US" dirty="0"/>
          </a:p>
        </p:txBody>
      </p:sp>
    </p:spTree>
    <p:extLst>
      <p:ext uri="{BB962C8B-B14F-4D97-AF65-F5344CB8AC3E}">
        <p14:creationId xmlns:p14="http://schemas.microsoft.com/office/powerpoint/2010/main" val="379894935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txStyles>
    <p:titleStyle>
      <a:lvl1pPr algn="l" defTabSz="914400" rtl="0" eaLnBrk="1" latinLnBrk="0" hangingPunct="1">
        <a:spcBef>
          <a:spcPct val="0"/>
        </a:spcBef>
        <a:buNone/>
        <a:defRPr sz="4400" kern="1200">
          <a:solidFill>
            <a:schemeClr val="tx1"/>
          </a:solidFill>
          <a:latin typeface="Arial" charset="0"/>
          <a:ea typeface="Arial" charset="0"/>
          <a:cs typeface="Arial"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Arial" charset="0"/>
          <a:ea typeface="Arial" charset="0"/>
          <a:cs typeface="Arial"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charset="0"/>
          <a:ea typeface="Arial" charset="0"/>
          <a:cs typeface="Arial"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charset="0"/>
          <a:ea typeface="Arial" charset="0"/>
          <a:cs typeface="Arial"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charset="0"/>
          <a:ea typeface="Arial" charset="0"/>
          <a:cs typeface="Arial"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charset="0"/>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1.und.edu/research/institutional-research/assessment/" TargetMode="External"/><Relationship Id="rId2" Type="http://schemas.openxmlformats.org/officeDocument/2006/relationships/hyperlink" Target="mailto:timothy.burrows@und.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86303" y="916491"/>
            <a:ext cx="1981200" cy="1985640"/>
          </a:xfrm>
        </p:spPr>
        <p:txBody>
          <a:bodyPr>
            <a:normAutofit fontScale="85000" lnSpcReduction="20000"/>
          </a:bodyPr>
          <a:lstStyle/>
          <a:p>
            <a:r>
              <a:rPr lang="en-US" dirty="0" smtClean="0"/>
              <a:t>Tim Burrows, Ph.D.</a:t>
            </a:r>
          </a:p>
          <a:p>
            <a:endParaRPr lang="en-US" dirty="0" smtClean="0"/>
          </a:p>
          <a:p>
            <a:r>
              <a:rPr lang="en-US" dirty="0" smtClean="0"/>
              <a:t>Director of Assessment and Accreditation</a:t>
            </a:r>
          </a:p>
          <a:p>
            <a:endParaRPr lang="en-US" dirty="0" smtClean="0"/>
          </a:p>
        </p:txBody>
      </p:sp>
      <p:sp>
        <p:nvSpPr>
          <p:cNvPr id="2" name="Title 1"/>
          <p:cNvSpPr>
            <a:spLocks noGrp="1"/>
          </p:cNvSpPr>
          <p:nvPr>
            <p:ph type="ctrTitle"/>
          </p:nvPr>
        </p:nvSpPr>
        <p:spPr/>
        <p:txBody>
          <a:bodyPr/>
          <a:lstStyle/>
          <a:p>
            <a:r>
              <a:rPr lang="en-US" b="1" dirty="0" smtClean="0"/>
              <a:t>Writing &amp; Measuring  </a:t>
            </a:r>
            <a:r>
              <a:rPr lang="en-US" b="1" dirty="0"/>
              <a:t>Effective</a:t>
            </a:r>
            <a:r>
              <a:rPr lang="en-US" dirty="0"/>
              <a:t/>
            </a:r>
            <a:br>
              <a:rPr lang="en-US" dirty="0"/>
            </a:br>
            <a:r>
              <a:rPr lang="en-US" b="1" dirty="0"/>
              <a:t>Learning Outcomes</a:t>
            </a:r>
            <a:endParaRPr lang="en-US" dirty="0"/>
          </a:p>
        </p:txBody>
      </p:sp>
      <p:sp>
        <p:nvSpPr>
          <p:cNvPr id="5" name="TextBox 4"/>
          <p:cNvSpPr txBox="1"/>
          <p:nvPr/>
        </p:nvSpPr>
        <p:spPr>
          <a:xfrm>
            <a:off x="5638800" y="4648200"/>
            <a:ext cx="3352800" cy="923330"/>
          </a:xfrm>
          <a:prstGeom prst="rect">
            <a:avLst/>
          </a:prstGeom>
          <a:noFill/>
        </p:spPr>
        <p:txBody>
          <a:bodyPr wrap="square" rtlCol="0">
            <a:spAutoFit/>
          </a:bodyPr>
          <a:lstStyle/>
          <a:p>
            <a:r>
              <a:rPr lang="en-US" sz="1200" dirty="0">
                <a:solidFill>
                  <a:schemeClr val="bg1"/>
                </a:solidFill>
              </a:rPr>
              <a:t>Presentation includes information from workshops originally presented by DePaul University, Loyola University, &amp; Virginia Tech</a:t>
            </a:r>
          </a:p>
          <a:p>
            <a:endParaRPr lang="en-US" dirty="0"/>
          </a:p>
        </p:txBody>
      </p:sp>
    </p:spTree>
    <p:extLst>
      <p:ext uri="{BB962C8B-B14F-4D97-AF65-F5344CB8AC3E}">
        <p14:creationId xmlns:p14="http://schemas.microsoft.com/office/powerpoint/2010/main" val="161135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a:t>Bloom’s </a:t>
            </a:r>
            <a:r>
              <a:rPr lang="en-US" b="1" dirty="0" smtClean="0"/>
              <a:t>Taxonomy: Cognitive </a:t>
            </a:r>
            <a:r>
              <a:rPr lang="en-US" b="1" dirty="0"/>
              <a:t>Domain</a:t>
            </a:r>
            <a:endParaRPr lang="en-US" dirty="0"/>
          </a:p>
        </p:txBody>
      </p:sp>
      <p:sp>
        <p:nvSpPr>
          <p:cNvPr id="4" name="TextBox 3"/>
          <p:cNvSpPr txBox="1"/>
          <p:nvPr/>
        </p:nvSpPr>
        <p:spPr>
          <a:xfrm>
            <a:off x="76200" y="6309144"/>
            <a:ext cx="4800600" cy="430887"/>
          </a:xfrm>
          <a:prstGeom prst="rect">
            <a:avLst/>
          </a:prstGeom>
          <a:noFill/>
        </p:spPr>
        <p:txBody>
          <a:bodyPr wrap="square" rtlCol="0">
            <a:spAutoFit/>
          </a:bodyPr>
          <a:lstStyle/>
          <a:p>
            <a:r>
              <a:rPr lang="en-US" sz="1100" dirty="0"/>
              <a:t>Adapted from: Bloom B. S. (1956). </a:t>
            </a:r>
            <a:r>
              <a:rPr lang="en-US" sz="1100" i="1" dirty="0"/>
              <a:t>Taxonomy of Educational Objectives, Handbook I: The Cognitive Domain. </a:t>
            </a:r>
            <a:r>
              <a:rPr lang="en-US" sz="1100" dirty="0"/>
              <a:t>New York: David McKay Co Inc.</a:t>
            </a: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13307"/>
            <a:ext cx="8832112" cy="4795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8457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a:t>Cognitive Domain </a:t>
            </a:r>
            <a:r>
              <a:rPr lang="en-US" b="1" dirty="0" smtClean="0"/>
              <a:t>Verbs &amp; Strategies</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0" y="1676400"/>
            <a:ext cx="6248400" cy="4377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2400" y="6324600"/>
            <a:ext cx="5638800" cy="430887"/>
          </a:xfrm>
          <a:prstGeom prst="rect">
            <a:avLst/>
          </a:prstGeom>
          <a:noFill/>
        </p:spPr>
        <p:txBody>
          <a:bodyPr wrap="square" rtlCol="0">
            <a:spAutoFit/>
          </a:bodyPr>
          <a:lstStyle/>
          <a:p>
            <a:r>
              <a:rPr lang="en-US" sz="1100" dirty="0"/>
              <a:t>Adapted from: Bloom B. S. (1956). </a:t>
            </a:r>
            <a:r>
              <a:rPr lang="en-US" sz="1100" i="1" dirty="0"/>
              <a:t>Taxonomy of Educational Objectives, Handbook I: The Cognitive Domain. </a:t>
            </a:r>
            <a:r>
              <a:rPr lang="en-US" sz="1100" dirty="0"/>
              <a:t>New York: David McKay Co Inc.</a:t>
            </a:r>
          </a:p>
        </p:txBody>
      </p:sp>
    </p:spTree>
    <p:extLst>
      <p:ext uri="{BB962C8B-B14F-4D97-AF65-F5344CB8AC3E}">
        <p14:creationId xmlns:p14="http://schemas.microsoft.com/office/powerpoint/2010/main" val="3126648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smtClean="0"/>
              <a:t>Bloom’s </a:t>
            </a:r>
            <a:r>
              <a:rPr lang="en-US" b="1" dirty="0"/>
              <a:t>&amp; </a:t>
            </a:r>
            <a:r>
              <a:rPr lang="en-US" b="1" dirty="0" err="1"/>
              <a:t>Krathwohl’s</a:t>
            </a:r>
            <a:r>
              <a:rPr lang="en-US" b="1" dirty="0"/>
              <a:t> </a:t>
            </a:r>
            <a:r>
              <a:rPr lang="en-US" b="1" dirty="0" smtClean="0"/>
              <a:t>Taxonomy: Affective</a:t>
            </a:r>
            <a:r>
              <a:rPr lang="en-US" dirty="0"/>
              <a:t> </a:t>
            </a:r>
            <a:r>
              <a:rPr lang="en-US" b="1" dirty="0" smtClean="0"/>
              <a:t>Domain</a:t>
            </a:r>
            <a:endParaRPr lang="en-US" b="1"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714500" y="1720056"/>
            <a:ext cx="5715000" cy="428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15368" y="6324600"/>
            <a:ext cx="6248400" cy="430887"/>
          </a:xfrm>
          <a:prstGeom prst="rect">
            <a:avLst/>
          </a:prstGeom>
          <a:noFill/>
        </p:spPr>
        <p:txBody>
          <a:bodyPr wrap="square" rtlCol="0">
            <a:spAutoFit/>
          </a:bodyPr>
          <a:lstStyle/>
          <a:p>
            <a:r>
              <a:rPr lang="en-US" sz="1100" dirty="0"/>
              <a:t>Adapted from: </a:t>
            </a:r>
            <a:r>
              <a:rPr lang="en-US" sz="1100" dirty="0" err="1"/>
              <a:t>Krathwohl</a:t>
            </a:r>
            <a:r>
              <a:rPr lang="en-US" sz="1100" dirty="0"/>
              <a:t>, D., Bloom, B., &amp; </a:t>
            </a:r>
            <a:r>
              <a:rPr lang="en-US" sz="1100" dirty="0" err="1"/>
              <a:t>Masia</a:t>
            </a:r>
            <a:r>
              <a:rPr lang="en-US" sz="1100" dirty="0"/>
              <a:t>, B. (1956). </a:t>
            </a:r>
            <a:r>
              <a:rPr lang="en-US" sz="1100" i="1" dirty="0"/>
              <a:t>Taxonomy of educational objectives. Handbook II: Affective domain</a:t>
            </a:r>
            <a:r>
              <a:rPr lang="en-US" sz="1100" dirty="0"/>
              <a:t>. New </a:t>
            </a:r>
            <a:r>
              <a:rPr lang="en-US" sz="1100" dirty="0" smtClean="0"/>
              <a:t>York David </a:t>
            </a:r>
            <a:r>
              <a:rPr lang="en-US" sz="1100" dirty="0"/>
              <a:t>McKay.</a:t>
            </a:r>
          </a:p>
        </p:txBody>
      </p:sp>
    </p:spTree>
    <p:extLst>
      <p:ext uri="{BB962C8B-B14F-4D97-AF65-F5344CB8AC3E}">
        <p14:creationId xmlns:p14="http://schemas.microsoft.com/office/powerpoint/2010/main" val="1893110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Affective </a:t>
            </a:r>
            <a:r>
              <a:rPr lang="en-US" b="1" dirty="0"/>
              <a:t>Domain Verbs</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46957" y="1600200"/>
            <a:ext cx="8050085"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0725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Common </a:t>
            </a:r>
            <a:r>
              <a:rPr lang="en-US" b="1" dirty="0" smtClean="0"/>
              <a:t>slip-ups</a:t>
            </a:r>
            <a:endParaRPr lang="en-US" dirty="0"/>
          </a:p>
        </p:txBody>
      </p:sp>
      <p:sp>
        <p:nvSpPr>
          <p:cNvPr id="2" name="Content Placeholder 1"/>
          <p:cNvSpPr>
            <a:spLocks noGrp="1"/>
          </p:cNvSpPr>
          <p:nvPr>
            <p:ph idx="1"/>
          </p:nvPr>
        </p:nvSpPr>
        <p:spPr/>
        <p:txBody>
          <a:bodyPr/>
          <a:lstStyle/>
          <a:p>
            <a:r>
              <a:rPr lang="en-US" dirty="0"/>
              <a:t>Using “understand,” “have knowledge of,” “be aware of,” “appreciate</a:t>
            </a:r>
            <a:r>
              <a:rPr lang="en-US" dirty="0" smtClean="0"/>
              <a:t>”…</a:t>
            </a:r>
          </a:p>
          <a:p>
            <a:pPr marL="45720" indent="0">
              <a:buNone/>
            </a:pPr>
            <a:endParaRPr lang="en-US" dirty="0" smtClean="0"/>
          </a:p>
          <a:p>
            <a:r>
              <a:rPr lang="en-US" dirty="0" smtClean="0"/>
              <a:t>Focusing </a:t>
            </a:r>
            <a:r>
              <a:rPr lang="en-US" dirty="0"/>
              <a:t>on yourself rather than the </a:t>
            </a:r>
            <a:r>
              <a:rPr lang="en-US" dirty="0" smtClean="0"/>
              <a:t>student</a:t>
            </a:r>
          </a:p>
          <a:p>
            <a:pPr marL="45720" indent="0">
              <a:buNone/>
            </a:pPr>
            <a:endParaRPr lang="en-US" dirty="0" smtClean="0"/>
          </a:p>
          <a:p>
            <a:r>
              <a:rPr lang="en-US" dirty="0" smtClean="0"/>
              <a:t>Not enough/too </a:t>
            </a:r>
            <a:r>
              <a:rPr lang="en-US" dirty="0"/>
              <a:t>many </a:t>
            </a:r>
            <a:r>
              <a:rPr lang="en-US" dirty="0" smtClean="0"/>
              <a:t>outcomes</a:t>
            </a:r>
          </a:p>
          <a:p>
            <a:pPr marL="45720" indent="0">
              <a:buNone/>
            </a:pPr>
            <a:endParaRPr lang="en-US" dirty="0" smtClean="0"/>
          </a:p>
          <a:p>
            <a:r>
              <a:rPr lang="en-US" dirty="0"/>
              <a:t>Outcomes that are too complex (difficult for stakeholders to understand)</a:t>
            </a:r>
            <a:endParaRPr lang="en-US" dirty="0" smtClean="0"/>
          </a:p>
        </p:txBody>
      </p:sp>
    </p:spTree>
    <p:extLst>
      <p:ext uri="{BB962C8B-B14F-4D97-AF65-F5344CB8AC3E}">
        <p14:creationId xmlns:p14="http://schemas.microsoft.com/office/powerpoint/2010/main" val="3117874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Measuring  Effective</a:t>
            </a:r>
            <a:r>
              <a:rPr lang="en-US" dirty="0"/>
              <a:t/>
            </a:r>
            <a:br>
              <a:rPr lang="en-US" dirty="0"/>
            </a:br>
            <a:r>
              <a:rPr lang="en-US" b="1" dirty="0"/>
              <a:t>Learning Outcomes</a:t>
            </a:r>
            <a:endParaRPr lang="en-US" dirty="0"/>
          </a:p>
        </p:txBody>
      </p:sp>
      <p:sp>
        <p:nvSpPr>
          <p:cNvPr id="5" name="Text Placeholder 4"/>
          <p:cNvSpPr>
            <a:spLocks noGrp="1"/>
          </p:cNvSpPr>
          <p:nvPr>
            <p:ph type="body" idx="1"/>
          </p:nvPr>
        </p:nvSpPr>
        <p:spPr/>
        <p:txBody>
          <a:bodyPr/>
          <a:lstStyle/>
          <a:p>
            <a:r>
              <a:rPr lang="en-US" dirty="0" smtClean="0"/>
              <a:t>Part II</a:t>
            </a:r>
            <a:endParaRPr lang="en-US" dirty="0"/>
          </a:p>
        </p:txBody>
      </p:sp>
    </p:spTree>
    <p:extLst>
      <p:ext uri="{BB962C8B-B14F-4D97-AF65-F5344CB8AC3E}">
        <p14:creationId xmlns:p14="http://schemas.microsoft.com/office/powerpoint/2010/main" val="3226153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What should you consider when choosing an assessment measure?</a:t>
            </a:r>
          </a:p>
        </p:txBody>
      </p:sp>
      <p:sp>
        <p:nvSpPr>
          <p:cNvPr id="2" name="Content Placeholder 1"/>
          <p:cNvSpPr>
            <a:spLocks noGrp="1"/>
          </p:cNvSpPr>
          <p:nvPr>
            <p:ph idx="1"/>
          </p:nvPr>
        </p:nvSpPr>
        <p:spPr/>
        <p:txBody>
          <a:bodyPr>
            <a:normAutofit fontScale="92500" lnSpcReduction="10000"/>
          </a:bodyPr>
          <a:lstStyle/>
          <a:p>
            <a:r>
              <a:rPr lang="en-US" dirty="0"/>
              <a:t>Assessment measure is compatible with the </a:t>
            </a:r>
            <a:r>
              <a:rPr lang="en-US" dirty="0" smtClean="0"/>
              <a:t>outcome</a:t>
            </a:r>
          </a:p>
          <a:p>
            <a:pPr marL="365760" lvl="1" indent="0">
              <a:buNone/>
            </a:pPr>
            <a:endParaRPr lang="en-US" dirty="0"/>
          </a:p>
          <a:p>
            <a:r>
              <a:rPr lang="en-US" dirty="0" smtClean="0"/>
              <a:t>The </a:t>
            </a:r>
            <a:r>
              <a:rPr lang="en-US" dirty="0"/>
              <a:t>measure selected should provide reasonably </a:t>
            </a:r>
            <a:r>
              <a:rPr lang="en-US" dirty="0" smtClean="0"/>
              <a:t>accurate, useful information</a:t>
            </a:r>
          </a:p>
          <a:p>
            <a:pPr marL="45720" indent="0">
              <a:buNone/>
            </a:pPr>
            <a:endParaRPr lang="en-US" dirty="0"/>
          </a:p>
          <a:p>
            <a:r>
              <a:rPr lang="en-US" dirty="0" smtClean="0"/>
              <a:t>The </a:t>
            </a:r>
            <a:r>
              <a:rPr lang="en-US" dirty="0"/>
              <a:t>measure would yield results specific enough to </a:t>
            </a:r>
            <a:r>
              <a:rPr lang="en-US" dirty="0" smtClean="0"/>
              <a:t>know where </a:t>
            </a:r>
            <a:r>
              <a:rPr lang="en-US" dirty="0"/>
              <a:t>improvements can be </a:t>
            </a:r>
            <a:r>
              <a:rPr lang="en-US" dirty="0" smtClean="0"/>
              <a:t>made</a:t>
            </a:r>
          </a:p>
          <a:p>
            <a:pPr marL="45720" indent="0">
              <a:buNone/>
            </a:pPr>
            <a:endParaRPr lang="en-US" dirty="0"/>
          </a:p>
          <a:p>
            <a:r>
              <a:rPr lang="en-US" dirty="0" smtClean="0"/>
              <a:t>Assessment </a:t>
            </a:r>
            <a:r>
              <a:rPr lang="en-US" dirty="0"/>
              <a:t>measure matches the cognitive level of </a:t>
            </a:r>
            <a:r>
              <a:rPr lang="en-US" dirty="0" smtClean="0"/>
              <a:t>the outcome </a:t>
            </a:r>
            <a:r>
              <a:rPr lang="en-US" dirty="0"/>
              <a:t>(for student learning outcomes)</a:t>
            </a:r>
          </a:p>
        </p:txBody>
      </p:sp>
    </p:spTree>
    <p:extLst>
      <p:ext uri="{BB962C8B-B14F-4D97-AF65-F5344CB8AC3E}">
        <p14:creationId xmlns:p14="http://schemas.microsoft.com/office/powerpoint/2010/main" val="459022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What should you consider when choosing an assessment measure?</a:t>
            </a:r>
          </a:p>
        </p:txBody>
      </p:sp>
      <p:sp>
        <p:nvSpPr>
          <p:cNvPr id="2" name="Content Placeholder 1"/>
          <p:cNvSpPr>
            <a:spLocks noGrp="1"/>
          </p:cNvSpPr>
          <p:nvPr>
            <p:ph idx="1"/>
          </p:nvPr>
        </p:nvSpPr>
        <p:spPr/>
        <p:txBody>
          <a:bodyPr>
            <a:normAutofit fontScale="92500" lnSpcReduction="20000"/>
          </a:bodyPr>
          <a:lstStyle/>
          <a:p>
            <a:r>
              <a:rPr lang="en-US" dirty="0"/>
              <a:t>Consider what is already being done:</a:t>
            </a:r>
          </a:p>
          <a:p>
            <a:pPr lvl="1"/>
            <a:r>
              <a:rPr lang="en-US" dirty="0" smtClean="0"/>
              <a:t>Survey </a:t>
            </a:r>
            <a:r>
              <a:rPr lang="en-US" dirty="0"/>
              <a:t>faculty on what activities are being done in </a:t>
            </a:r>
            <a:r>
              <a:rPr lang="en-US" dirty="0" smtClean="0"/>
              <a:t>their courses</a:t>
            </a:r>
          </a:p>
          <a:p>
            <a:pPr marL="365760" lvl="1" indent="0">
              <a:buNone/>
            </a:pPr>
            <a:endParaRPr lang="en-US" dirty="0"/>
          </a:p>
          <a:p>
            <a:pPr lvl="1"/>
            <a:r>
              <a:rPr lang="en-US" dirty="0" smtClean="0"/>
              <a:t>Find </a:t>
            </a:r>
            <a:r>
              <a:rPr lang="en-US" dirty="0"/>
              <a:t>out what is being done locally or </a:t>
            </a:r>
            <a:r>
              <a:rPr lang="en-US" dirty="0" smtClean="0"/>
              <a:t>Institute‐wide that </a:t>
            </a:r>
            <a:r>
              <a:rPr lang="en-US" dirty="0"/>
              <a:t>might map to your </a:t>
            </a:r>
            <a:r>
              <a:rPr lang="en-US" dirty="0" smtClean="0"/>
              <a:t>outcomes</a:t>
            </a:r>
          </a:p>
          <a:p>
            <a:pPr marL="365760" lvl="1" indent="0">
              <a:buNone/>
            </a:pPr>
            <a:endParaRPr lang="en-US" dirty="0"/>
          </a:p>
          <a:p>
            <a:pPr lvl="1"/>
            <a:r>
              <a:rPr lang="en-US" dirty="0" smtClean="0"/>
              <a:t>Utilize </a:t>
            </a:r>
            <a:r>
              <a:rPr lang="en-US" dirty="0"/>
              <a:t>one activity for several outcomes where </a:t>
            </a:r>
            <a:r>
              <a:rPr lang="en-US" dirty="0" smtClean="0"/>
              <a:t>possible</a:t>
            </a:r>
          </a:p>
          <a:p>
            <a:pPr marL="365760" lvl="1" indent="0">
              <a:buNone/>
            </a:pPr>
            <a:endParaRPr lang="en-US" dirty="0"/>
          </a:p>
          <a:p>
            <a:pPr lvl="1"/>
            <a:r>
              <a:rPr lang="en-US" dirty="0" smtClean="0"/>
              <a:t>Use </a:t>
            </a:r>
            <a:r>
              <a:rPr lang="en-US" dirty="0"/>
              <a:t>capstone points in the curriculum</a:t>
            </a:r>
          </a:p>
          <a:p>
            <a:endParaRPr lang="en-US" dirty="0"/>
          </a:p>
        </p:txBody>
      </p:sp>
    </p:spTree>
    <p:extLst>
      <p:ext uri="{BB962C8B-B14F-4D97-AF65-F5344CB8AC3E}">
        <p14:creationId xmlns:p14="http://schemas.microsoft.com/office/powerpoint/2010/main" val="2163429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When selecting your measure what should your program ask?</a:t>
            </a:r>
          </a:p>
        </p:txBody>
      </p:sp>
      <p:sp>
        <p:nvSpPr>
          <p:cNvPr id="2" name="Content Placeholder 1"/>
          <p:cNvSpPr>
            <a:spLocks noGrp="1"/>
          </p:cNvSpPr>
          <p:nvPr>
            <p:ph idx="1"/>
          </p:nvPr>
        </p:nvSpPr>
        <p:spPr/>
        <p:txBody>
          <a:bodyPr>
            <a:normAutofit fontScale="85000" lnSpcReduction="10000"/>
          </a:bodyPr>
          <a:lstStyle/>
          <a:p>
            <a:r>
              <a:rPr lang="en-US" dirty="0"/>
              <a:t>Is the measure a reasonable indicator for the cognitive level specified in the student learning outcome?</a:t>
            </a:r>
          </a:p>
          <a:p>
            <a:pPr marL="45720" indent="0">
              <a:buNone/>
            </a:pPr>
            <a:endParaRPr lang="en-US" dirty="0"/>
          </a:p>
          <a:p>
            <a:r>
              <a:rPr lang="en-US" dirty="0" smtClean="0"/>
              <a:t>Would </a:t>
            </a:r>
            <a:r>
              <a:rPr lang="en-US" dirty="0"/>
              <a:t>this assessment method assist the program in other ways (meeting accreditation standards, provide feedback to students, etc.)?</a:t>
            </a:r>
          </a:p>
          <a:p>
            <a:pPr marL="45720" indent="0">
              <a:buNone/>
            </a:pPr>
            <a:endParaRPr lang="en-US" dirty="0"/>
          </a:p>
          <a:p>
            <a:r>
              <a:rPr lang="en-US" dirty="0" smtClean="0"/>
              <a:t>Will </a:t>
            </a:r>
            <a:r>
              <a:rPr lang="en-US" dirty="0"/>
              <a:t>the results of the assessment produce data that </a:t>
            </a:r>
            <a:r>
              <a:rPr lang="en-US" dirty="0" smtClean="0"/>
              <a:t>are </a:t>
            </a:r>
            <a:r>
              <a:rPr lang="en-US" dirty="0"/>
              <a:t>trustworthy and understandable?</a:t>
            </a:r>
          </a:p>
          <a:p>
            <a:pPr marL="45720" indent="0">
              <a:buNone/>
            </a:pPr>
            <a:endParaRPr lang="en-US" dirty="0"/>
          </a:p>
          <a:p>
            <a:r>
              <a:rPr lang="en-US" dirty="0" smtClean="0"/>
              <a:t>Is </a:t>
            </a:r>
            <a:r>
              <a:rPr lang="en-US" dirty="0"/>
              <a:t>the development/preparation time involved in using this measure reasonable?</a:t>
            </a:r>
          </a:p>
        </p:txBody>
      </p:sp>
    </p:spTree>
    <p:extLst>
      <p:ext uri="{BB962C8B-B14F-4D97-AF65-F5344CB8AC3E}">
        <p14:creationId xmlns:p14="http://schemas.microsoft.com/office/powerpoint/2010/main" val="1047826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Direct Measures </a:t>
            </a:r>
            <a:endParaRPr lang="en-US" dirty="0"/>
          </a:p>
        </p:txBody>
      </p:sp>
      <p:sp>
        <p:nvSpPr>
          <p:cNvPr id="2" name="Content Placeholder 1"/>
          <p:cNvSpPr>
            <a:spLocks noGrp="1"/>
          </p:cNvSpPr>
          <p:nvPr>
            <p:ph idx="1"/>
          </p:nvPr>
        </p:nvSpPr>
        <p:spPr/>
        <p:txBody>
          <a:bodyPr>
            <a:normAutofit fontScale="85000" lnSpcReduction="10000"/>
          </a:bodyPr>
          <a:lstStyle/>
          <a:p>
            <a:r>
              <a:rPr lang="en-US" dirty="0"/>
              <a:t>Direct measures are tangible, visible, and observable</a:t>
            </a:r>
          </a:p>
          <a:p>
            <a:pPr lvl="1"/>
            <a:r>
              <a:rPr lang="en-US" dirty="0" smtClean="0"/>
              <a:t>Allow </a:t>
            </a:r>
            <a:r>
              <a:rPr lang="en-US" dirty="0"/>
              <a:t>someone to directly observe the student </a:t>
            </a:r>
            <a:r>
              <a:rPr lang="en-US" dirty="0" smtClean="0"/>
              <a:t>learning, usually </a:t>
            </a:r>
            <a:r>
              <a:rPr lang="en-US" dirty="0"/>
              <a:t>via student work embedded in a course</a:t>
            </a:r>
          </a:p>
          <a:p>
            <a:pPr lvl="1"/>
            <a:r>
              <a:rPr lang="en-US" dirty="0" smtClean="0"/>
              <a:t>Show </a:t>
            </a:r>
            <a:r>
              <a:rPr lang="en-US" dirty="0"/>
              <a:t>a demonstration of a students’ knowledge or skill</a:t>
            </a:r>
          </a:p>
          <a:p>
            <a:pPr lvl="1"/>
            <a:r>
              <a:rPr lang="en-US" dirty="0" smtClean="0"/>
              <a:t>Indicate </a:t>
            </a:r>
            <a:r>
              <a:rPr lang="en-US" dirty="0"/>
              <a:t>a service or activity implemented by </a:t>
            </a:r>
            <a:r>
              <a:rPr lang="en-US" dirty="0" smtClean="0"/>
              <a:t>the program</a:t>
            </a:r>
            <a:endParaRPr lang="en-US" dirty="0"/>
          </a:p>
          <a:p>
            <a:endParaRPr lang="en-US" dirty="0" smtClean="0"/>
          </a:p>
          <a:p>
            <a:r>
              <a:rPr lang="en-US" dirty="0" smtClean="0"/>
              <a:t>For </a:t>
            </a:r>
            <a:r>
              <a:rPr lang="en-US" dirty="0"/>
              <a:t>each student learning outcome the program should have at least one direct indicator of student learning.</a:t>
            </a:r>
          </a:p>
        </p:txBody>
      </p:sp>
    </p:spTree>
    <p:extLst>
      <p:ext uri="{BB962C8B-B14F-4D97-AF65-F5344CB8AC3E}">
        <p14:creationId xmlns:p14="http://schemas.microsoft.com/office/powerpoint/2010/main" val="384191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Workshop Agenda</a:t>
            </a:r>
          </a:p>
        </p:txBody>
      </p:sp>
      <p:sp>
        <p:nvSpPr>
          <p:cNvPr id="3" name="Content Placeholder 2"/>
          <p:cNvSpPr>
            <a:spLocks noGrp="1"/>
          </p:cNvSpPr>
          <p:nvPr>
            <p:ph idx="1"/>
          </p:nvPr>
        </p:nvSpPr>
        <p:spPr/>
        <p:txBody>
          <a:bodyPr/>
          <a:lstStyle/>
          <a:p>
            <a:pPr marL="502920" indent="-457200">
              <a:spcBef>
                <a:spcPts val="1800"/>
              </a:spcBef>
              <a:spcAft>
                <a:spcPts val="1800"/>
              </a:spcAft>
              <a:buFont typeface="+mj-lt"/>
              <a:buAutoNum type="arabicPeriod"/>
            </a:pPr>
            <a:r>
              <a:rPr lang="en-US" dirty="0"/>
              <a:t>Definition and Purposes of direct and indirect measures</a:t>
            </a:r>
          </a:p>
          <a:p>
            <a:pPr marL="502920" indent="-457200">
              <a:spcBef>
                <a:spcPts val="1800"/>
              </a:spcBef>
              <a:spcAft>
                <a:spcPts val="1800"/>
              </a:spcAft>
              <a:buFont typeface="+mj-lt"/>
              <a:buAutoNum type="arabicPeriod"/>
            </a:pPr>
            <a:r>
              <a:rPr lang="en-US" dirty="0"/>
              <a:t>What to write when you’re creating Learning Outcomes</a:t>
            </a:r>
          </a:p>
          <a:p>
            <a:pPr marL="502920" indent="-457200">
              <a:spcBef>
                <a:spcPts val="1800"/>
              </a:spcBef>
              <a:spcAft>
                <a:spcPts val="1800"/>
              </a:spcAft>
              <a:buFont typeface="+mj-lt"/>
              <a:buAutoNum type="arabicPeriod"/>
            </a:pPr>
            <a:r>
              <a:rPr lang="en-US" dirty="0"/>
              <a:t>How to assess your learning outcomes</a:t>
            </a:r>
          </a:p>
          <a:p>
            <a:pPr marL="502920" indent="-457200">
              <a:spcBef>
                <a:spcPts val="1800"/>
              </a:spcBef>
              <a:spcAft>
                <a:spcPts val="1800"/>
              </a:spcAft>
              <a:buFont typeface="+mj-lt"/>
              <a:buAutoNum type="arabicPeriod"/>
            </a:pPr>
            <a:r>
              <a:rPr lang="en-US" dirty="0"/>
              <a:t>Questions</a:t>
            </a:r>
          </a:p>
          <a:p>
            <a:pPr marL="0" indent="0">
              <a:buNone/>
            </a:pPr>
            <a:endParaRPr lang="en-US" dirty="0"/>
          </a:p>
        </p:txBody>
      </p:sp>
    </p:spTree>
    <p:extLst>
      <p:ext uri="{BB962C8B-B14F-4D97-AF65-F5344CB8AC3E}">
        <p14:creationId xmlns:p14="http://schemas.microsoft.com/office/powerpoint/2010/main" val="18861194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Examples of Direct Measures</a:t>
            </a:r>
            <a:endParaRPr lang="en-US" dirty="0"/>
          </a:p>
        </p:txBody>
      </p:sp>
      <p:sp>
        <p:nvSpPr>
          <p:cNvPr id="2" name="Content Placeholder 1"/>
          <p:cNvSpPr>
            <a:spLocks noGrp="1"/>
          </p:cNvSpPr>
          <p:nvPr>
            <p:ph idx="1"/>
          </p:nvPr>
        </p:nvSpPr>
        <p:spPr/>
        <p:txBody>
          <a:bodyPr>
            <a:normAutofit fontScale="55000" lnSpcReduction="20000"/>
          </a:bodyPr>
          <a:lstStyle/>
          <a:p>
            <a:r>
              <a:rPr lang="en-US" dirty="0"/>
              <a:t>Student learning outcomes:</a:t>
            </a:r>
          </a:p>
          <a:p>
            <a:pPr lvl="1"/>
            <a:r>
              <a:rPr lang="en-US" dirty="0" smtClean="0"/>
              <a:t>Student </a:t>
            </a:r>
            <a:r>
              <a:rPr lang="en-US" dirty="0"/>
              <a:t>artifacts (ex. capstone projects, portfolios, presentations, case studies, etc.) examined by learning outcome and scored with a rubric</a:t>
            </a:r>
          </a:p>
          <a:p>
            <a:pPr marL="45720" indent="0">
              <a:buNone/>
            </a:pPr>
            <a:r>
              <a:rPr lang="en-US" dirty="0"/>
              <a:t> </a:t>
            </a:r>
          </a:p>
          <a:p>
            <a:pPr lvl="1"/>
            <a:r>
              <a:rPr lang="en-US" dirty="0" smtClean="0"/>
              <a:t>Externally </a:t>
            </a:r>
            <a:r>
              <a:rPr lang="en-US" dirty="0"/>
              <a:t>reviewed exhibitions, performances, or projects scored by learning outcome</a:t>
            </a:r>
          </a:p>
          <a:p>
            <a:pPr marL="45720" indent="0">
              <a:buNone/>
            </a:pPr>
            <a:endParaRPr lang="en-US" dirty="0"/>
          </a:p>
          <a:p>
            <a:pPr lvl="1"/>
            <a:r>
              <a:rPr lang="en-US" dirty="0" smtClean="0"/>
              <a:t>External </a:t>
            </a:r>
            <a:r>
              <a:rPr lang="en-US" dirty="0"/>
              <a:t>evaluation of performance during internships based on outcomes.</a:t>
            </a:r>
          </a:p>
          <a:p>
            <a:pPr marL="45720" indent="0">
              <a:buNone/>
            </a:pPr>
            <a:endParaRPr lang="en-US" dirty="0"/>
          </a:p>
          <a:p>
            <a:pPr lvl="1"/>
            <a:r>
              <a:rPr lang="en-US" dirty="0" smtClean="0"/>
              <a:t>Commercially‐developed </a:t>
            </a:r>
            <a:r>
              <a:rPr lang="en-US" dirty="0"/>
              <a:t>tests, locally‐developed tests, national licensure exams or professional exams if examined by learning </a:t>
            </a:r>
            <a:r>
              <a:rPr lang="en-US" dirty="0" smtClean="0"/>
              <a:t>outcome</a:t>
            </a:r>
          </a:p>
          <a:p>
            <a:pPr marL="365760" lvl="1" indent="0">
              <a:buNone/>
            </a:pPr>
            <a:endParaRPr lang="en-US" dirty="0"/>
          </a:p>
          <a:p>
            <a:r>
              <a:rPr lang="en-US" dirty="0"/>
              <a:t>Program outcomes:</a:t>
            </a:r>
          </a:p>
          <a:p>
            <a:pPr lvl="1"/>
            <a:r>
              <a:rPr lang="en-US" dirty="0" smtClean="0"/>
              <a:t>Number </a:t>
            </a:r>
            <a:r>
              <a:rPr lang="en-US" dirty="0"/>
              <a:t>of students meeting certain criteria (ex. % attending graduate school) or number of projects or initiatives implemented (ex. courses developed, grants obtained, etc</a:t>
            </a:r>
            <a:r>
              <a:rPr lang="en-US" dirty="0" smtClean="0"/>
              <a:t>.)</a:t>
            </a:r>
          </a:p>
          <a:p>
            <a:pPr marL="365760" lvl="1" indent="0">
              <a:buNone/>
            </a:pPr>
            <a:endParaRPr lang="en-US" dirty="0"/>
          </a:p>
          <a:p>
            <a:pPr lvl="1"/>
            <a:r>
              <a:rPr lang="en-US" dirty="0" smtClean="0"/>
              <a:t>Enrollment </a:t>
            </a:r>
            <a:r>
              <a:rPr lang="en-US" dirty="0"/>
              <a:t>numbers / number of majors</a:t>
            </a:r>
          </a:p>
          <a:p>
            <a:endParaRPr lang="en-US" dirty="0"/>
          </a:p>
        </p:txBody>
      </p:sp>
    </p:spTree>
    <p:extLst>
      <p:ext uri="{BB962C8B-B14F-4D97-AF65-F5344CB8AC3E}">
        <p14:creationId xmlns:p14="http://schemas.microsoft.com/office/powerpoint/2010/main" val="2681370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Indirect Measures</a:t>
            </a:r>
            <a:endParaRPr lang="en-US" dirty="0"/>
          </a:p>
        </p:txBody>
      </p:sp>
      <p:sp>
        <p:nvSpPr>
          <p:cNvPr id="2" name="Content Placeholder 1"/>
          <p:cNvSpPr>
            <a:spLocks noGrp="1"/>
          </p:cNvSpPr>
          <p:nvPr>
            <p:ph idx="1"/>
          </p:nvPr>
        </p:nvSpPr>
        <p:spPr/>
        <p:txBody>
          <a:bodyPr>
            <a:normAutofit fontScale="92500" lnSpcReduction="10000"/>
          </a:bodyPr>
          <a:lstStyle/>
          <a:p>
            <a:r>
              <a:rPr lang="en-US" dirty="0"/>
              <a:t>An indirect measure is subjective and not directly </a:t>
            </a:r>
            <a:r>
              <a:rPr lang="en-US" dirty="0" smtClean="0"/>
              <a:t>observable</a:t>
            </a:r>
            <a:endParaRPr lang="en-US" dirty="0"/>
          </a:p>
          <a:p>
            <a:pPr lvl="1"/>
            <a:r>
              <a:rPr lang="en-US" dirty="0" smtClean="0"/>
              <a:t>Asks </a:t>
            </a:r>
            <a:r>
              <a:rPr lang="en-US" dirty="0"/>
              <a:t>students to reflect on their learning or abilities but does not provide direct evidence of the </a:t>
            </a:r>
            <a:r>
              <a:rPr lang="en-US" dirty="0" smtClean="0"/>
              <a:t>learning</a:t>
            </a:r>
          </a:p>
          <a:p>
            <a:pPr marL="365760" lvl="1" indent="0">
              <a:buNone/>
            </a:pPr>
            <a:endParaRPr lang="en-US" dirty="0"/>
          </a:p>
          <a:p>
            <a:pPr lvl="1"/>
            <a:r>
              <a:rPr lang="en-US" dirty="0" smtClean="0"/>
              <a:t>Infers </a:t>
            </a:r>
            <a:r>
              <a:rPr lang="en-US" dirty="0"/>
              <a:t>student knowledge</a:t>
            </a:r>
          </a:p>
          <a:p>
            <a:endParaRPr lang="en-US" dirty="0" smtClean="0"/>
          </a:p>
          <a:p>
            <a:r>
              <a:rPr lang="en-US" dirty="0" smtClean="0"/>
              <a:t>For </a:t>
            </a:r>
            <a:r>
              <a:rPr lang="en-US" dirty="0"/>
              <a:t>each student learning outcome the program can have a combination of both direct and indirect indicators of student learning</a:t>
            </a:r>
          </a:p>
          <a:p>
            <a:pPr marL="45720" indent="0">
              <a:buNone/>
            </a:pPr>
            <a:endParaRPr lang="en-US" dirty="0"/>
          </a:p>
        </p:txBody>
      </p:sp>
    </p:spTree>
    <p:extLst>
      <p:ext uri="{BB962C8B-B14F-4D97-AF65-F5344CB8AC3E}">
        <p14:creationId xmlns:p14="http://schemas.microsoft.com/office/powerpoint/2010/main" val="459193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Examples of Indirect Measures</a:t>
            </a:r>
            <a:endParaRPr lang="en-US" dirty="0"/>
          </a:p>
        </p:txBody>
      </p:sp>
      <p:sp>
        <p:nvSpPr>
          <p:cNvPr id="2" name="Content Placeholder 1"/>
          <p:cNvSpPr>
            <a:spLocks noGrp="1"/>
          </p:cNvSpPr>
          <p:nvPr>
            <p:ph idx="1"/>
          </p:nvPr>
        </p:nvSpPr>
        <p:spPr/>
        <p:txBody>
          <a:bodyPr>
            <a:normAutofit fontScale="85000" lnSpcReduction="20000"/>
          </a:bodyPr>
          <a:lstStyle/>
          <a:p>
            <a:r>
              <a:rPr lang="en-US" dirty="0"/>
              <a:t>Survey research: National or local instruments</a:t>
            </a:r>
          </a:p>
          <a:p>
            <a:pPr lvl="1"/>
            <a:r>
              <a:rPr lang="en-US" dirty="0" smtClean="0"/>
              <a:t>National </a:t>
            </a:r>
            <a:r>
              <a:rPr lang="en-US" dirty="0"/>
              <a:t>Survey of Student Engagement (NSSE), </a:t>
            </a:r>
            <a:endParaRPr lang="en-US" dirty="0" smtClean="0"/>
          </a:p>
          <a:p>
            <a:pPr lvl="1"/>
            <a:r>
              <a:rPr lang="en-US" dirty="0" smtClean="0"/>
              <a:t>Faculty </a:t>
            </a:r>
            <a:r>
              <a:rPr lang="en-US" dirty="0"/>
              <a:t>surveys</a:t>
            </a:r>
          </a:p>
          <a:p>
            <a:pPr lvl="1"/>
            <a:r>
              <a:rPr lang="en-US" dirty="0" smtClean="0"/>
              <a:t>Course evaluations</a:t>
            </a:r>
          </a:p>
          <a:p>
            <a:pPr marL="365760" lvl="1" indent="0">
              <a:buNone/>
            </a:pPr>
            <a:endParaRPr lang="en-US" dirty="0"/>
          </a:p>
          <a:p>
            <a:r>
              <a:rPr lang="en-US" dirty="0" smtClean="0"/>
              <a:t>Employer </a:t>
            </a:r>
            <a:r>
              <a:rPr lang="en-US" dirty="0"/>
              <a:t>satisfaction studies and advisory </a:t>
            </a:r>
            <a:r>
              <a:rPr lang="en-US" dirty="0" smtClean="0"/>
              <a:t>boards</a:t>
            </a:r>
          </a:p>
          <a:p>
            <a:pPr marL="45720" indent="0">
              <a:buNone/>
            </a:pPr>
            <a:endParaRPr lang="en-US" dirty="0"/>
          </a:p>
          <a:p>
            <a:r>
              <a:rPr lang="en-US" dirty="0" smtClean="0"/>
              <a:t>Exit </a:t>
            </a:r>
            <a:r>
              <a:rPr lang="en-US" dirty="0"/>
              <a:t>interviews and student focus </a:t>
            </a:r>
            <a:r>
              <a:rPr lang="en-US" dirty="0" smtClean="0"/>
              <a:t>groups</a:t>
            </a:r>
          </a:p>
          <a:p>
            <a:pPr marL="45720" indent="0">
              <a:buNone/>
            </a:pPr>
            <a:endParaRPr lang="en-US" dirty="0"/>
          </a:p>
          <a:p>
            <a:r>
              <a:rPr lang="en-US" dirty="0" smtClean="0"/>
              <a:t>Self‐assessments</a:t>
            </a:r>
          </a:p>
          <a:p>
            <a:pPr marL="45720" indent="0">
              <a:buNone/>
            </a:pPr>
            <a:endParaRPr lang="en-US" dirty="0"/>
          </a:p>
          <a:p>
            <a:r>
              <a:rPr lang="en-US" dirty="0" smtClean="0"/>
              <a:t>Peer </a:t>
            </a:r>
            <a:r>
              <a:rPr lang="en-US" dirty="0"/>
              <a:t>ratings</a:t>
            </a:r>
          </a:p>
        </p:txBody>
      </p:sp>
    </p:spTree>
    <p:extLst>
      <p:ext uri="{BB962C8B-B14F-4D97-AF65-F5344CB8AC3E}">
        <p14:creationId xmlns:p14="http://schemas.microsoft.com/office/powerpoint/2010/main" val="2546683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Resources for writing learning outcomes</a:t>
            </a:r>
            <a:br>
              <a:rPr lang="en-US" dirty="0"/>
            </a:br>
            <a:endParaRPr lang="en-US" dirty="0"/>
          </a:p>
        </p:txBody>
      </p:sp>
      <p:sp>
        <p:nvSpPr>
          <p:cNvPr id="3" name="Content Placeholder 2"/>
          <p:cNvSpPr>
            <a:spLocks noGrp="1"/>
          </p:cNvSpPr>
          <p:nvPr>
            <p:ph idx="1"/>
          </p:nvPr>
        </p:nvSpPr>
        <p:spPr/>
        <p:txBody>
          <a:bodyPr>
            <a:normAutofit/>
          </a:bodyPr>
          <a:lstStyle/>
          <a:p>
            <a:pPr lvl="1"/>
            <a:r>
              <a:rPr lang="en-US" b="1" dirty="0" smtClean="0"/>
              <a:t>Director of Assessment and Accreditation</a:t>
            </a:r>
            <a:endParaRPr lang="en-US" dirty="0"/>
          </a:p>
          <a:p>
            <a:pPr lvl="2"/>
            <a:r>
              <a:rPr lang="en-US" dirty="0" smtClean="0"/>
              <a:t>Dr. </a:t>
            </a:r>
            <a:r>
              <a:rPr lang="en-US" dirty="0"/>
              <a:t>Tim </a:t>
            </a:r>
            <a:r>
              <a:rPr lang="en-US" dirty="0" smtClean="0"/>
              <a:t>Burrows</a:t>
            </a:r>
          </a:p>
          <a:p>
            <a:pPr lvl="3"/>
            <a:r>
              <a:rPr lang="en-US" dirty="0" smtClean="0"/>
              <a:t>Email: </a:t>
            </a:r>
            <a:r>
              <a:rPr lang="en-US" dirty="0" smtClean="0">
                <a:hlinkClick r:id="rId2"/>
              </a:rPr>
              <a:t>timothy.burrows@und.edu</a:t>
            </a:r>
            <a:r>
              <a:rPr lang="en-US" dirty="0" smtClean="0"/>
              <a:t> </a:t>
            </a:r>
            <a:endParaRPr lang="en-US" dirty="0"/>
          </a:p>
          <a:p>
            <a:pPr lvl="2"/>
            <a:r>
              <a:rPr lang="en-US" dirty="0" smtClean="0"/>
              <a:t>Assessment </a:t>
            </a:r>
            <a:r>
              <a:rPr lang="en-US" dirty="0"/>
              <a:t>website: </a:t>
            </a:r>
            <a:r>
              <a:rPr lang="en-US" dirty="0">
                <a:hlinkClick r:id="rId3"/>
              </a:rPr>
              <a:t>https://www1.und.edu/research/institutional-research/assessment</a:t>
            </a:r>
            <a:r>
              <a:rPr lang="en-US" dirty="0" smtClean="0">
                <a:hlinkClick r:id="rId3"/>
              </a:rPr>
              <a:t>/</a:t>
            </a:r>
            <a:r>
              <a:rPr lang="en-US" dirty="0" smtClean="0"/>
              <a:t> </a:t>
            </a:r>
            <a:endParaRPr lang="en-US" dirty="0"/>
          </a:p>
        </p:txBody>
      </p:sp>
    </p:spTree>
    <p:extLst>
      <p:ext uri="{BB962C8B-B14F-4D97-AF65-F5344CB8AC3E}">
        <p14:creationId xmlns:p14="http://schemas.microsoft.com/office/powerpoint/2010/main" val="27017239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Workshop objectives</a:t>
            </a:r>
            <a:endParaRPr lang="en-US" dirty="0"/>
          </a:p>
        </p:txBody>
      </p:sp>
      <p:sp>
        <p:nvSpPr>
          <p:cNvPr id="3" name="Content Placeholder 2"/>
          <p:cNvSpPr>
            <a:spLocks noGrp="1"/>
          </p:cNvSpPr>
          <p:nvPr>
            <p:ph idx="1"/>
          </p:nvPr>
        </p:nvSpPr>
        <p:spPr/>
        <p:txBody>
          <a:bodyPr>
            <a:normAutofit lnSpcReduction="10000"/>
          </a:bodyPr>
          <a:lstStyle/>
          <a:p>
            <a:r>
              <a:rPr lang="en-US" dirty="0"/>
              <a:t>Distinguish between cognitive and affective types of learning outcomes</a:t>
            </a:r>
          </a:p>
          <a:p>
            <a:pPr marL="45720" indent="0">
              <a:buNone/>
            </a:pPr>
            <a:endParaRPr lang="en-US" dirty="0"/>
          </a:p>
          <a:p>
            <a:r>
              <a:rPr lang="en-US" dirty="0"/>
              <a:t>Identify relevant considerations when writing learning outcomes</a:t>
            </a:r>
          </a:p>
          <a:p>
            <a:pPr marL="45720" indent="0">
              <a:buNone/>
            </a:pPr>
            <a:endParaRPr lang="en-US" dirty="0"/>
          </a:p>
          <a:p>
            <a:r>
              <a:rPr lang="en-US" dirty="0"/>
              <a:t>Write effective learning outcomes</a:t>
            </a:r>
          </a:p>
          <a:p>
            <a:endParaRPr lang="en-US" dirty="0"/>
          </a:p>
          <a:p>
            <a:r>
              <a:rPr lang="en-US" dirty="0"/>
              <a:t>Determine the most effective assessment for your learning outcomes</a:t>
            </a:r>
          </a:p>
          <a:p>
            <a:pPr marL="0" indent="0">
              <a:buNone/>
            </a:pPr>
            <a:endParaRPr lang="en-US" dirty="0"/>
          </a:p>
        </p:txBody>
      </p:sp>
    </p:spTree>
    <p:extLst>
      <p:ext uri="{BB962C8B-B14F-4D97-AF65-F5344CB8AC3E}">
        <p14:creationId xmlns:p14="http://schemas.microsoft.com/office/powerpoint/2010/main" val="3501513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Writing </a:t>
            </a:r>
            <a:r>
              <a:rPr lang="en-US" b="1" dirty="0" smtClean="0"/>
              <a:t>Effective</a:t>
            </a:r>
            <a:r>
              <a:rPr lang="en-US" dirty="0"/>
              <a:t/>
            </a:r>
            <a:br>
              <a:rPr lang="en-US" dirty="0"/>
            </a:br>
            <a:r>
              <a:rPr lang="en-US" b="1" dirty="0"/>
              <a:t>Learning Outcomes</a:t>
            </a:r>
            <a:endParaRPr lang="en-US" dirty="0"/>
          </a:p>
        </p:txBody>
      </p:sp>
      <p:sp>
        <p:nvSpPr>
          <p:cNvPr id="5" name="Text Placeholder 4"/>
          <p:cNvSpPr>
            <a:spLocks noGrp="1"/>
          </p:cNvSpPr>
          <p:nvPr>
            <p:ph type="body" idx="1"/>
          </p:nvPr>
        </p:nvSpPr>
        <p:spPr/>
        <p:txBody>
          <a:bodyPr/>
          <a:lstStyle/>
          <a:p>
            <a:r>
              <a:rPr lang="en-US" dirty="0" smtClean="0"/>
              <a:t>Part I</a:t>
            </a:r>
            <a:endParaRPr lang="en-US" dirty="0"/>
          </a:p>
        </p:txBody>
      </p:sp>
    </p:spTree>
    <p:extLst>
      <p:ext uri="{BB962C8B-B14F-4D97-AF65-F5344CB8AC3E}">
        <p14:creationId xmlns:p14="http://schemas.microsoft.com/office/powerpoint/2010/main" val="1207920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Best Practices in writing learning outcomes</a:t>
            </a:r>
            <a:endParaRPr lang="en-US" dirty="0"/>
          </a:p>
        </p:txBody>
      </p:sp>
      <p:sp>
        <p:nvSpPr>
          <p:cNvPr id="4" name="Content Placeholder 3"/>
          <p:cNvSpPr>
            <a:spLocks noGrp="1"/>
          </p:cNvSpPr>
          <p:nvPr>
            <p:ph idx="1"/>
          </p:nvPr>
        </p:nvSpPr>
        <p:spPr>
          <a:xfrm>
            <a:off x="380999" y="1719070"/>
            <a:ext cx="8407893" cy="4986529"/>
          </a:xfrm>
        </p:spPr>
        <p:txBody>
          <a:bodyPr>
            <a:normAutofit fontScale="55000" lnSpcReduction="20000"/>
          </a:bodyPr>
          <a:lstStyle/>
          <a:p>
            <a:pPr marL="45720" indent="0" algn="ctr">
              <a:buNone/>
            </a:pPr>
            <a:r>
              <a:rPr lang="en-US" sz="2400" dirty="0" smtClean="0"/>
              <a:t>Student-centered</a:t>
            </a:r>
          </a:p>
          <a:p>
            <a:pPr marL="45720" indent="0" algn="ctr">
              <a:buNone/>
            </a:pPr>
            <a:endParaRPr lang="en-US" sz="2400" dirty="0" smtClean="0"/>
          </a:p>
          <a:p>
            <a:pPr marL="45720" indent="0" algn="ctr">
              <a:buNone/>
            </a:pPr>
            <a:r>
              <a:rPr lang="en-US" sz="2400" dirty="0"/>
              <a:t>Faculty/staff should collaboratively author and collectively </a:t>
            </a:r>
            <a:r>
              <a:rPr lang="en-US" sz="2400" dirty="0" smtClean="0"/>
              <a:t>accept</a:t>
            </a:r>
          </a:p>
          <a:p>
            <a:pPr marL="45720" indent="0" algn="ctr">
              <a:buNone/>
            </a:pPr>
            <a:endParaRPr lang="en-US" sz="2400" dirty="0" smtClean="0"/>
          </a:p>
          <a:p>
            <a:pPr marL="45720" indent="0" algn="ctr">
              <a:buNone/>
            </a:pPr>
            <a:r>
              <a:rPr lang="en-US" sz="2400" dirty="0"/>
              <a:t>Clear and </a:t>
            </a:r>
            <a:r>
              <a:rPr lang="en-US" sz="2400" dirty="0" smtClean="0"/>
              <a:t>concise</a:t>
            </a:r>
          </a:p>
          <a:p>
            <a:pPr marL="45720" indent="0" algn="ctr">
              <a:buNone/>
            </a:pPr>
            <a:endParaRPr lang="en-US" sz="2400" dirty="0" smtClean="0"/>
          </a:p>
          <a:p>
            <a:pPr marL="45720" indent="0" algn="ctr">
              <a:buNone/>
            </a:pPr>
            <a:r>
              <a:rPr lang="en-US" sz="2400" dirty="0" smtClean="0"/>
              <a:t>Observable &amp; Measurable</a:t>
            </a:r>
          </a:p>
          <a:p>
            <a:pPr marL="45720" indent="0" algn="ctr">
              <a:buNone/>
            </a:pPr>
            <a:endParaRPr lang="en-US" sz="2400" dirty="0"/>
          </a:p>
          <a:p>
            <a:pPr marL="45720" indent="0" algn="ctr">
              <a:buNone/>
            </a:pPr>
            <a:r>
              <a:rPr lang="en-US" sz="2300" dirty="0" smtClean="0"/>
              <a:t>Use </a:t>
            </a:r>
            <a:r>
              <a:rPr lang="en-US" sz="2300" dirty="0"/>
              <a:t>action </a:t>
            </a:r>
            <a:r>
              <a:rPr lang="en-US" sz="2300" dirty="0" smtClean="0"/>
              <a:t>verbs</a:t>
            </a:r>
          </a:p>
          <a:p>
            <a:pPr marL="365760" lvl="1" indent="0" algn="ctr">
              <a:buNone/>
            </a:pPr>
            <a:endParaRPr lang="en-US" sz="2300" dirty="0" smtClean="0"/>
          </a:p>
          <a:p>
            <a:pPr marL="45720" indent="0" algn="ctr">
              <a:buNone/>
            </a:pPr>
            <a:r>
              <a:rPr lang="en-US" sz="2400" dirty="0"/>
              <a:t>Manageable </a:t>
            </a:r>
            <a:r>
              <a:rPr lang="en-US" sz="2400" dirty="0" smtClean="0"/>
              <a:t>number</a:t>
            </a:r>
          </a:p>
          <a:p>
            <a:pPr marL="45720" indent="0" algn="ctr">
              <a:buNone/>
            </a:pPr>
            <a:endParaRPr lang="en-US" sz="2400" dirty="0" smtClean="0"/>
          </a:p>
          <a:p>
            <a:pPr marL="45720" indent="0" algn="ctr">
              <a:buNone/>
            </a:pPr>
            <a:r>
              <a:rPr lang="en-US" sz="2400" dirty="0"/>
              <a:t>Tied to core curricular and co-curricular </a:t>
            </a:r>
            <a:r>
              <a:rPr lang="en-US" sz="2400" dirty="0" smtClean="0"/>
              <a:t>mission/goals/values</a:t>
            </a:r>
          </a:p>
          <a:p>
            <a:pPr marL="45720" indent="0" algn="ctr">
              <a:buNone/>
            </a:pPr>
            <a:endParaRPr lang="en-US" sz="2400" dirty="0" smtClean="0"/>
          </a:p>
          <a:p>
            <a:pPr marL="45720" indent="0" algn="ctr">
              <a:buNone/>
            </a:pPr>
            <a:r>
              <a:rPr lang="en-US" sz="2400" dirty="0"/>
              <a:t>Consider professional </a:t>
            </a:r>
            <a:r>
              <a:rPr lang="en-US" sz="2400" dirty="0" smtClean="0"/>
              <a:t>organizations’ expectations </a:t>
            </a:r>
            <a:r>
              <a:rPr lang="en-US" sz="2400" dirty="0"/>
              <a:t>(as appropriate</a:t>
            </a:r>
            <a:r>
              <a:rPr lang="en-US" sz="2400" dirty="0" smtClean="0"/>
              <a:t>)</a:t>
            </a:r>
          </a:p>
          <a:p>
            <a:pPr marL="45720" indent="0" algn="ctr">
              <a:buNone/>
            </a:pPr>
            <a:endParaRPr lang="en-US" sz="2400" dirty="0" smtClean="0"/>
          </a:p>
          <a:p>
            <a:pPr marL="45720" indent="0" algn="ctr">
              <a:buNone/>
            </a:pPr>
            <a:r>
              <a:rPr lang="en-US" sz="2400" dirty="0"/>
              <a:t>(Realistically) Aspirational/Developmental (at the right level for your students</a:t>
            </a:r>
            <a:r>
              <a:rPr lang="en-US" sz="2400" dirty="0" smtClean="0"/>
              <a:t>)</a:t>
            </a:r>
          </a:p>
          <a:p>
            <a:pPr marL="45720" indent="0" algn="ctr">
              <a:buNone/>
            </a:pPr>
            <a:endParaRPr lang="en-US" sz="2400" dirty="0" smtClean="0"/>
          </a:p>
          <a:p>
            <a:pPr marL="45720" indent="0" algn="ctr">
              <a:buNone/>
            </a:pPr>
            <a:r>
              <a:rPr lang="en-US" sz="2400" dirty="0"/>
              <a:t>Meaningful</a:t>
            </a:r>
          </a:p>
          <a:p>
            <a:pPr marL="45720" indent="0">
              <a:buNone/>
            </a:pPr>
            <a:endParaRPr lang="en-US" dirty="0" smtClean="0"/>
          </a:p>
          <a:p>
            <a:pPr marL="45720" indent="0">
              <a:buNone/>
            </a:pPr>
            <a:endParaRPr lang="en-US" dirty="0"/>
          </a:p>
          <a:p>
            <a:pPr marL="45720" indent="0">
              <a:buNone/>
            </a:pPr>
            <a:endParaRPr lang="en-US" dirty="0"/>
          </a:p>
          <a:p>
            <a:pPr marL="45720" indent="0">
              <a:buNone/>
            </a:pPr>
            <a:r>
              <a:rPr lang="en-US" sz="1800" dirty="0"/>
              <a:t>What are Characteristics of Good Student Learning </a:t>
            </a:r>
            <a:r>
              <a:rPr lang="en-US" sz="1800" dirty="0" smtClean="0"/>
              <a:t>Outcomes; </a:t>
            </a:r>
            <a:r>
              <a:rPr lang="en-US" sz="1800" dirty="0"/>
              <a:t>Maki (2010)</a:t>
            </a:r>
          </a:p>
        </p:txBody>
      </p:sp>
    </p:spTree>
    <p:extLst>
      <p:ext uri="{BB962C8B-B14F-4D97-AF65-F5344CB8AC3E}">
        <p14:creationId xmlns:p14="http://schemas.microsoft.com/office/powerpoint/2010/main" val="10784496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If learning outcomes were math…</a:t>
            </a:r>
          </a:p>
        </p:txBody>
      </p:sp>
      <p:sp>
        <p:nvSpPr>
          <p:cNvPr id="2" name="Content Placeholder 1"/>
          <p:cNvSpPr>
            <a:spLocks noGrp="1"/>
          </p:cNvSpPr>
          <p:nvPr>
            <p:ph idx="1"/>
          </p:nvPr>
        </p:nvSpPr>
        <p:spPr/>
        <p:txBody>
          <a:bodyPr>
            <a:normAutofit fontScale="55000" lnSpcReduction="20000"/>
          </a:bodyPr>
          <a:lstStyle/>
          <a:p>
            <a:r>
              <a:rPr lang="en-US" sz="2600" b="1" dirty="0"/>
              <a:t>Basic formula:</a:t>
            </a:r>
            <a:endParaRPr lang="en-US" sz="2600" dirty="0"/>
          </a:p>
          <a:p>
            <a:pPr marL="45720" indent="0">
              <a:buNone/>
            </a:pPr>
            <a:endParaRPr lang="en-US" dirty="0"/>
          </a:p>
          <a:p>
            <a:pPr marL="45720" indent="0">
              <a:buNone/>
            </a:pPr>
            <a:r>
              <a:rPr lang="en-US" sz="2600" dirty="0" smtClean="0">
                <a:solidFill>
                  <a:schemeClr val="accent1"/>
                </a:solidFill>
              </a:rPr>
              <a:t>     Students</a:t>
            </a:r>
            <a:r>
              <a:rPr lang="en-US" sz="2600" dirty="0" smtClean="0"/>
              <a:t>      </a:t>
            </a:r>
            <a:r>
              <a:rPr lang="en-US" sz="2900" dirty="0" smtClean="0"/>
              <a:t>+</a:t>
            </a:r>
            <a:r>
              <a:rPr lang="en-US" dirty="0" smtClean="0"/>
              <a:t>     </a:t>
            </a:r>
            <a:r>
              <a:rPr lang="en-US" sz="2600" dirty="0" smtClean="0">
                <a:solidFill>
                  <a:schemeClr val="accent1"/>
                </a:solidFill>
              </a:rPr>
              <a:t>will </a:t>
            </a:r>
            <a:r>
              <a:rPr lang="en-US" sz="2600" dirty="0">
                <a:solidFill>
                  <a:schemeClr val="accent1"/>
                </a:solidFill>
              </a:rPr>
              <a:t>(or will be able </a:t>
            </a:r>
            <a:r>
              <a:rPr lang="en-US" sz="2600" dirty="0" smtClean="0">
                <a:solidFill>
                  <a:schemeClr val="accent1"/>
                </a:solidFill>
              </a:rPr>
              <a:t>to)</a:t>
            </a:r>
            <a:r>
              <a:rPr lang="en-US" dirty="0" smtClean="0"/>
              <a:t>      </a:t>
            </a:r>
            <a:r>
              <a:rPr lang="en-US" sz="3200" dirty="0" smtClean="0"/>
              <a:t>+</a:t>
            </a:r>
            <a:r>
              <a:rPr lang="en-US" dirty="0" smtClean="0"/>
              <a:t>        </a:t>
            </a:r>
            <a:r>
              <a:rPr lang="en-US" sz="2600" dirty="0" smtClean="0">
                <a:solidFill>
                  <a:schemeClr val="accent1"/>
                </a:solidFill>
              </a:rPr>
              <a:t>action </a:t>
            </a:r>
            <a:r>
              <a:rPr lang="en-US" sz="2600" dirty="0">
                <a:solidFill>
                  <a:schemeClr val="accent1"/>
                </a:solidFill>
              </a:rPr>
              <a:t>verb</a:t>
            </a:r>
          </a:p>
          <a:p>
            <a:pPr marL="45720" indent="0">
              <a:buNone/>
            </a:pPr>
            <a:r>
              <a:rPr lang="en-US" dirty="0"/>
              <a:t> </a:t>
            </a:r>
            <a:endParaRPr lang="en-US" dirty="0" smtClean="0"/>
          </a:p>
          <a:p>
            <a:pPr marL="45720" indent="0">
              <a:buNone/>
            </a:pPr>
            <a:r>
              <a:rPr lang="en-US" dirty="0" smtClean="0">
                <a:solidFill>
                  <a:srgbClr val="0070C0"/>
                </a:solidFill>
              </a:rPr>
              <a:t>(</a:t>
            </a:r>
            <a:r>
              <a:rPr lang="en-US" dirty="0">
                <a:solidFill>
                  <a:srgbClr val="0070C0"/>
                </a:solidFill>
              </a:rPr>
              <a:t>target audience)</a:t>
            </a:r>
            <a:r>
              <a:rPr lang="en-US" dirty="0"/>
              <a:t>	</a:t>
            </a:r>
            <a:r>
              <a:rPr lang="en-US" dirty="0" smtClean="0">
                <a:solidFill>
                  <a:srgbClr val="0070C0"/>
                </a:solidFill>
              </a:rPr>
              <a:t>             (</a:t>
            </a:r>
            <a:r>
              <a:rPr lang="en-US" dirty="0">
                <a:solidFill>
                  <a:srgbClr val="0070C0"/>
                </a:solidFill>
              </a:rPr>
              <a:t>future tense)</a:t>
            </a:r>
            <a:r>
              <a:rPr lang="en-US" dirty="0"/>
              <a:t>	</a:t>
            </a:r>
            <a:r>
              <a:rPr lang="en-US" dirty="0" smtClean="0"/>
              <a:t>          </a:t>
            </a:r>
            <a:r>
              <a:rPr lang="en-US" dirty="0" smtClean="0">
                <a:solidFill>
                  <a:srgbClr val="0070C0"/>
                </a:solidFill>
              </a:rPr>
              <a:t>(</a:t>
            </a:r>
            <a:r>
              <a:rPr lang="en-US" dirty="0">
                <a:solidFill>
                  <a:srgbClr val="0070C0"/>
                </a:solidFill>
              </a:rPr>
              <a:t>measurable behavior)</a:t>
            </a:r>
          </a:p>
          <a:p>
            <a:endParaRPr lang="en-US" dirty="0" smtClean="0"/>
          </a:p>
          <a:p>
            <a:pPr marL="45720" indent="0">
              <a:buNone/>
            </a:pPr>
            <a:r>
              <a:rPr lang="en-US" dirty="0" smtClean="0"/>
              <a:t>            </a:t>
            </a:r>
            <a:r>
              <a:rPr lang="en-US" sz="2900" dirty="0" smtClean="0"/>
              <a:t>+</a:t>
            </a:r>
            <a:r>
              <a:rPr lang="en-US" dirty="0"/>
              <a:t> </a:t>
            </a:r>
            <a:r>
              <a:rPr lang="en-US" dirty="0" smtClean="0"/>
              <a:t>           </a:t>
            </a:r>
            <a:r>
              <a:rPr lang="en-US" sz="2600" dirty="0" smtClean="0">
                <a:solidFill>
                  <a:schemeClr val="accent1"/>
                </a:solidFill>
              </a:rPr>
              <a:t>description</a:t>
            </a:r>
            <a:r>
              <a:rPr lang="en-US" dirty="0" smtClean="0">
                <a:solidFill>
                  <a:schemeClr val="accent1"/>
                </a:solidFill>
              </a:rPr>
              <a:t>  </a:t>
            </a:r>
            <a:r>
              <a:rPr lang="en-US" dirty="0"/>
              <a:t>	</a:t>
            </a:r>
            <a:r>
              <a:rPr lang="en-US" sz="2900" dirty="0"/>
              <a:t>=</a:t>
            </a:r>
            <a:r>
              <a:rPr lang="en-US" dirty="0"/>
              <a:t>	</a:t>
            </a:r>
            <a:r>
              <a:rPr lang="en-US" dirty="0" smtClean="0"/>
              <a:t>             </a:t>
            </a:r>
            <a:r>
              <a:rPr lang="en-US" sz="2600" b="1" dirty="0" smtClean="0"/>
              <a:t>Learning </a:t>
            </a:r>
            <a:r>
              <a:rPr lang="en-US" sz="2600" b="1" dirty="0"/>
              <a:t>Outcome!</a:t>
            </a:r>
            <a:endParaRPr lang="en-US" sz="2600" dirty="0"/>
          </a:p>
          <a:p>
            <a:pPr marL="45720" indent="0">
              <a:buNone/>
            </a:pPr>
            <a:r>
              <a:rPr lang="en-US" dirty="0"/>
              <a:t> </a:t>
            </a:r>
          </a:p>
          <a:p>
            <a:pPr marL="45720" indent="0">
              <a:buNone/>
            </a:pPr>
            <a:r>
              <a:rPr lang="en-US" dirty="0"/>
              <a:t>(description of what students will know or be able to do)</a:t>
            </a:r>
          </a:p>
          <a:p>
            <a:pPr marL="45720" indent="0">
              <a:buNone/>
            </a:pPr>
            <a:endParaRPr lang="en-US" dirty="0"/>
          </a:p>
          <a:p>
            <a:r>
              <a:rPr lang="en-US" sz="2600" b="1" dirty="0" smtClean="0"/>
              <a:t>Example:</a:t>
            </a:r>
            <a:endParaRPr lang="en-US" sz="2600" dirty="0"/>
          </a:p>
          <a:p>
            <a:pPr marL="45720" indent="0">
              <a:buNone/>
            </a:pPr>
            <a:r>
              <a:rPr lang="en-US" dirty="0"/>
              <a:t> </a:t>
            </a:r>
          </a:p>
          <a:p>
            <a:pPr marL="45720" indent="0">
              <a:buNone/>
            </a:pPr>
            <a:r>
              <a:rPr lang="en-US" sz="2600" dirty="0" smtClean="0">
                <a:solidFill>
                  <a:schemeClr val="accent1"/>
                </a:solidFill>
              </a:rPr>
              <a:t>Student</a:t>
            </a:r>
            <a:r>
              <a:rPr lang="en-US" sz="2600" dirty="0">
                <a:solidFill>
                  <a:schemeClr val="accent1"/>
                </a:solidFill>
              </a:rPr>
              <a:t>s</a:t>
            </a:r>
            <a:r>
              <a:rPr lang="en-US" dirty="0" smtClean="0"/>
              <a:t>    </a:t>
            </a:r>
            <a:r>
              <a:rPr lang="en-US" sz="3200" dirty="0" smtClean="0"/>
              <a:t>+</a:t>
            </a:r>
            <a:r>
              <a:rPr lang="en-US" dirty="0" smtClean="0"/>
              <a:t>     </a:t>
            </a:r>
            <a:r>
              <a:rPr lang="en-US" sz="2600" dirty="0" smtClean="0">
                <a:solidFill>
                  <a:schemeClr val="accent1"/>
                </a:solidFill>
              </a:rPr>
              <a:t>will (or will be able to)</a:t>
            </a:r>
            <a:r>
              <a:rPr lang="en-US" dirty="0" smtClean="0"/>
              <a:t>	</a:t>
            </a:r>
            <a:r>
              <a:rPr lang="en-US" sz="2900" dirty="0" smtClean="0"/>
              <a:t>+</a:t>
            </a:r>
            <a:r>
              <a:rPr lang="en-US" dirty="0" smtClean="0"/>
              <a:t>       </a:t>
            </a:r>
            <a:r>
              <a:rPr lang="en-US" sz="2600" dirty="0" smtClean="0">
                <a:solidFill>
                  <a:schemeClr val="accent1"/>
                </a:solidFill>
              </a:rPr>
              <a:t>action verb</a:t>
            </a:r>
          </a:p>
          <a:p>
            <a:pPr marL="45720" indent="0">
              <a:buNone/>
            </a:pPr>
            <a:r>
              <a:rPr lang="en-US" dirty="0" smtClean="0"/>
              <a:t> </a:t>
            </a:r>
          </a:p>
          <a:p>
            <a:pPr marL="45720" indent="0">
              <a:buNone/>
            </a:pPr>
            <a:r>
              <a:rPr lang="en-US" dirty="0" smtClean="0">
                <a:solidFill>
                  <a:srgbClr val="0070C0"/>
                </a:solidFill>
              </a:rPr>
              <a:t>(Economic Students)</a:t>
            </a:r>
            <a:r>
              <a:rPr lang="en-US" dirty="0"/>
              <a:t>	</a:t>
            </a:r>
            <a:r>
              <a:rPr lang="en-US" dirty="0" smtClean="0"/>
              <a:t>   </a:t>
            </a:r>
            <a:r>
              <a:rPr lang="en-US" dirty="0" smtClean="0">
                <a:solidFill>
                  <a:srgbClr val="0070C0"/>
                </a:solidFill>
              </a:rPr>
              <a:t>(will  </a:t>
            </a:r>
            <a:r>
              <a:rPr lang="en-US" dirty="0">
                <a:solidFill>
                  <a:srgbClr val="0070C0"/>
                </a:solidFill>
              </a:rPr>
              <a:t>be able </a:t>
            </a:r>
            <a:r>
              <a:rPr lang="en-US" dirty="0" smtClean="0">
                <a:solidFill>
                  <a:srgbClr val="0070C0"/>
                </a:solidFill>
              </a:rPr>
              <a:t>to)</a:t>
            </a:r>
            <a:r>
              <a:rPr lang="en-US" dirty="0"/>
              <a:t>	</a:t>
            </a:r>
            <a:r>
              <a:rPr lang="en-US" dirty="0" smtClean="0">
                <a:solidFill>
                  <a:srgbClr val="0070C0"/>
                </a:solidFill>
              </a:rPr>
              <a:t>                   (model)</a:t>
            </a:r>
            <a:endParaRPr lang="en-US" dirty="0">
              <a:solidFill>
                <a:srgbClr val="0070C0"/>
              </a:solidFill>
            </a:endParaRPr>
          </a:p>
          <a:p>
            <a:pPr marL="45720" indent="0">
              <a:buNone/>
            </a:pPr>
            <a:r>
              <a:rPr lang="en-US" dirty="0"/>
              <a:t> </a:t>
            </a:r>
          </a:p>
          <a:p>
            <a:pPr marL="45720" indent="0">
              <a:buNone/>
            </a:pPr>
            <a:r>
              <a:rPr lang="en-US" sz="2900" dirty="0" smtClean="0"/>
              <a:t>+</a:t>
            </a:r>
            <a:r>
              <a:rPr lang="en-US" dirty="0"/>
              <a:t>	</a:t>
            </a:r>
            <a:r>
              <a:rPr lang="en-US" sz="2600" dirty="0">
                <a:solidFill>
                  <a:schemeClr val="accent1"/>
                </a:solidFill>
              </a:rPr>
              <a:t>description</a:t>
            </a:r>
            <a:r>
              <a:rPr lang="en-US" dirty="0"/>
              <a:t>	</a:t>
            </a:r>
            <a:r>
              <a:rPr lang="en-US" sz="2900" dirty="0"/>
              <a:t>=</a:t>
            </a:r>
            <a:r>
              <a:rPr lang="en-US" dirty="0"/>
              <a:t>	</a:t>
            </a:r>
            <a:r>
              <a:rPr lang="en-US" sz="2600" b="1" dirty="0"/>
              <a:t>Learning Outcome!</a:t>
            </a:r>
            <a:endParaRPr lang="en-US" sz="2600" dirty="0"/>
          </a:p>
          <a:p>
            <a:pPr marL="45720" indent="0">
              <a:buNone/>
            </a:pPr>
            <a:endParaRPr lang="en-US" dirty="0"/>
          </a:p>
          <a:p>
            <a:pPr marL="45720" indent="0">
              <a:buNone/>
            </a:pPr>
            <a:r>
              <a:rPr lang="en-US" dirty="0" smtClean="0">
                <a:solidFill>
                  <a:srgbClr val="0070C0"/>
                </a:solidFill>
              </a:rPr>
              <a:t>(growth patterns and trends of a business using linear data.)</a:t>
            </a:r>
            <a:endParaRPr lang="en-US" dirty="0">
              <a:solidFill>
                <a:srgbClr val="0070C0"/>
              </a:solidFill>
            </a:endParaRPr>
          </a:p>
        </p:txBody>
      </p:sp>
    </p:spTree>
    <p:extLst>
      <p:ext uri="{BB962C8B-B14F-4D97-AF65-F5344CB8AC3E}">
        <p14:creationId xmlns:p14="http://schemas.microsoft.com/office/powerpoint/2010/main" val="3519148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Adding to the </a:t>
            </a:r>
            <a:r>
              <a:rPr lang="en-US" dirty="0" smtClean="0"/>
              <a:t>equation</a:t>
            </a:r>
            <a:endParaRPr lang="en-US" dirty="0"/>
          </a:p>
        </p:txBody>
      </p:sp>
      <p:sp>
        <p:nvSpPr>
          <p:cNvPr id="2" name="Content Placeholder 1"/>
          <p:cNvSpPr>
            <a:spLocks noGrp="1"/>
          </p:cNvSpPr>
          <p:nvPr>
            <p:ph idx="1"/>
          </p:nvPr>
        </p:nvSpPr>
        <p:spPr/>
        <p:txBody>
          <a:bodyPr>
            <a:normAutofit fontScale="70000" lnSpcReduction="20000"/>
          </a:bodyPr>
          <a:lstStyle/>
          <a:p>
            <a:r>
              <a:rPr lang="en-US" dirty="0"/>
              <a:t>Outcomes can also include</a:t>
            </a:r>
            <a:r>
              <a:rPr lang="en-US" dirty="0" smtClean="0"/>
              <a:t>:</a:t>
            </a:r>
          </a:p>
          <a:p>
            <a:pPr lvl="1"/>
            <a:r>
              <a:rPr lang="en-US" b="1" i="1" dirty="0">
                <a:solidFill>
                  <a:schemeClr val="accent1"/>
                </a:solidFill>
              </a:rPr>
              <a:t>Degree of </a:t>
            </a:r>
            <a:r>
              <a:rPr lang="en-US" b="1" i="1" dirty="0" smtClean="0">
                <a:solidFill>
                  <a:schemeClr val="accent1"/>
                </a:solidFill>
              </a:rPr>
              <a:t>achievement</a:t>
            </a:r>
          </a:p>
          <a:p>
            <a:pPr lvl="2"/>
            <a:r>
              <a:rPr lang="en-US" dirty="0"/>
              <a:t>Quantification (e.g. number of concepts to identify</a:t>
            </a:r>
            <a:r>
              <a:rPr lang="en-US" dirty="0" smtClean="0"/>
              <a:t>)</a:t>
            </a:r>
          </a:p>
          <a:p>
            <a:pPr lvl="3"/>
            <a:r>
              <a:rPr lang="en-US" i="1" dirty="0"/>
              <a:t>Music students will be able to identify and analyze </a:t>
            </a:r>
            <a:r>
              <a:rPr lang="en-US" b="1" i="1" dirty="0"/>
              <a:t>four </a:t>
            </a:r>
            <a:r>
              <a:rPr lang="en-US" i="1" dirty="0"/>
              <a:t>elements of music in a given piece.</a:t>
            </a:r>
            <a:endParaRPr lang="en-US" dirty="0" smtClean="0"/>
          </a:p>
          <a:p>
            <a:pPr lvl="2"/>
            <a:r>
              <a:rPr lang="en-US" dirty="0"/>
              <a:t>Standard (e.g. without making any errors, at a professional level)</a:t>
            </a:r>
            <a:endParaRPr lang="en-US" dirty="0" smtClean="0"/>
          </a:p>
          <a:p>
            <a:pPr lvl="3"/>
            <a:r>
              <a:rPr lang="en-US" i="1" dirty="0"/>
              <a:t>Music students will be able to </a:t>
            </a:r>
            <a:r>
              <a:rPr lang="en-US" b="1" i="1" dirty="0"/>
              <a:t>accurately </a:t>
            </a:r>
            <a:r>
              <a:rPr lang="en-US" i="1" dirty="0"/>
              <a:t>identify and analyze four elements of music in a given </a:t>
            </a:r>
            <a:r>
              <a:rPr lang="en-US" i="1" dirty="0" smtClean="0"/>
              <a:t>piece.</a:t>
            </a:r>
            <a:endParaRPr lang="en-US" b="1" i="1" dirty="0" smtClean="0"/>
          </a:p>
          <a:p>
            <a:pPr lvl="1"/>
            <a:r>
              <a:rPr lang="en-US" b="1" i="1" dirty="0" smtClean="0">
                <a:solidFill>
                  <a:schemeClr val="accent1"/>
                </a:solidFill>
              </a:rPr>
              <a:t>Criteria</a:t>
            </a:r>
          </a:p>
          <a:p>
            <a:pPr lvl="2"/>
            <a:r>
              <a:rPr lang="en-US" dirty="0"/>
              <a:t>Using what tool or activity (e.g. using </a:t>
            </a:r>
            <a:r>
              <a:rPr lang="en-US" dirty="0" smtClean="0"/>
              <a:t>field tests, source documentation, </a:t>
            </a:r>
            <a:r>
              <a:rPr lang="en-US" dirty="0"/>
              <a:t>through case studies)</a:t>
            </a:r>
          </a:p>
          <a:p>
            <a:pPr lvl="3"/>
            <a:r>
              <a:rPr lang="en-US" i="1" dirty="0"/>
              <a:t>Music students will be able to identify and analyze elements of music in a given </a:t>
            </a:r>
            <a:r>
              <a:rPr lang="en-US" b="1" i="1" dirty="0"/>
              <a:t>live music </a:t>
            </a:r>
            <a:r>
              <a:rPr lang="en-US" i="1" dirty="0"/>
              <a:t>piece.</a:t>
            </a:r>
            <a:endParaRPr lang="en-US" b="1" i="1" dirty="0" smtClean="0"/>
          </a:p>
          <a:p>
            <a:pPr lvl="1"/>
            <a:r>
              <a:rPr lang="en-US" b="1" i="1" dirty="0" smtClean="0">
                <a:solidFill>
                  <a:schemeClr val="accent1"/>
                </a:solidFill>
              </a:rPr>
              <a:t>Conditions</a:t>
            </a:r>
          </a:p>
          <a:p>
            <a:pPr lvl="2"/>
            <a:r>
              <a:rPr lang="en-US" dirty="0"/>
              <a:t>Specification of the course/activity/program (e.g. “As a result of participating in the workshop on diversity, students</a:t>
            </a:r>
            <a:r>
              <a:rPr lang="en-US" dirty="0" smtClean="0"/>
              <a:t>…”)</a:t>
            </a:r>
          </a:p>
          <a:p>
            <a:pPr lvl="3"/>
            <a:r>
              <a:rPr lang="en-US" i="1" dirty="0"/>
              <a:t>Students who </a:t>
            </a:r>
            <a:r>
              <a:rPr lang="en-US" b="1" i="1" dirty="0"/>
              <a:t>complete the BA in Music program </a:t>
            </a:r>
            <a:r>
              <a:rPr lang="en-US" i="1" dirty="0"/>
              <a:t>will be able to identify and analyze elements of music in a given piece</a:t>
            </a:r>
            <a:r>
              <a:rPr lang="en-US" i="1" dirty="0" smtClean="0"/>
              <a:t>.</a:t>
            </a:r>
          </a:p>
          <a:p>
            <a:pPr marL="914400" lvl="3" indent="0">
              <a:buNone/>
            </a:pPr>
            <a:endParaRPr lang="en-US" i="1" dirty="0"/>
          </a:p>
        </p:txBody>
      </p:sp>
      <p:sp>
        <p:nvSpPr>
          <p:cNvPr id="4" name="TextBox 3"/>
          <p:cNvSpPr txBox="1"/>
          <p:nvPr/>
        </p:nvSpPr>
        <p:spPr>
          <a:xfrm>
            <a:off x="152400" y="5867400"/>
            <a:ext cx="6858000" cy="877163"/>
          </a:xfrm>
          <a:prstGeom prst="rect">
            <a:avLst/>
          </a:prstGeom>
          <a:noFill/>
        </p:spPr>
        <p:txBody>
          <a:bodyPr wrap="square" rtlCol="0">
            <a:spAutoFit/>
          </a:bodyPr>
          <a:lstStyle/>
          <a:p>
            <a:endParaRPr lang="en-US" dirty="0"/>
          </a:p>
          <a:p>
            <a:r>
              <a:rPr lang="en-US" sz="1100" dirty="0"/>
              <a:t>http://assessment.uconn.edu/primer/goals1.html http://www.uta.edu/ier/Resources/ABCD_Outcome_Writing_Model.pdf http://ets.tlt.psu.edu/learningdesign/objectives/writingobjectives</a:t>
            </a:r>
          </a:p>
        </p:txBody>
      </p:sp>
    </p:spTree>
    <p:extLst>
      <p:ext uri="{BB962C8B-B14F-4D97-AF65-F5344CB8AC3E}">
        <p14:creationId xmlns:p14="http://schemas.microsoft.com/office/powerpoint/2010/main" val="2645700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Example learning </a:t>
            </a:r>
            <a:r>
              <a:rPr lang="en-US" dirty="0" smtClean="0"/>
              <a:t>Outcomes</a:t>
            </a:r>
            <a:endParaRPr lang="en-US" dirty="0"/>
          </a:p>
        </p:txBody>
      </p:sp>
      <p:sp>
        <p:nvSpPr>
          <p:cNvPr id="2" name="Content Placeholder 1"/>
          <p:cNvSpPr>
            <a:spLocks noGrp="1"/>
          </p:cNvSpPr>
          <p:nvPr>
            <p:ph idx="1"/>
          </p:nvPr>
        </p:nvSpPr>
        <p:spPr/>
        <p:txBody>
          <a:bodyPr/>
          <a:lstStyle/>
          <a:p>
            <a:r>
              <a:rPr lang="en-US" dirty="0"/>
              <a:t>Students will be able to apply knowledge </a:t>
            </a:r>
            <a:r>
              <a:rPr lang="en-US" dirty="0" smtClean="0"/>
              <a:t>of assessment</a:t>
            </a:r>
            <a:r>
              <a:rPr lang="en-US" dirty="0"/>
              <a:t>, content delivery, and </a:t>
            </a:r>
            <a:r>
              <a:rPr lang="en-US" dirty="0" smtClean="0"/>
              <a:t>communication strategies </a:t>
            </a:r>
            <a:r>
              <a:rPr lang="en-US" dirty="0"/>
              <a:t>in designing their own online courses</a:t>
            </a:r>
            <a:r>
              <a:rPr lang="en-US" dirty="0" smtClean="0"/>
              <a:t>.</a:t>
            </a:r>
          </a:p>
          <a:p>
            <a:endParaRPr lang="en-US" dirty="0"/>
          </a:p>
          <a:p>
            <a:r>
              <a:rPr lang="en-US" dirty="0"/>
              <a:t>By the end of </a:t>
            </a:r>
            <a:r>
              <a:rPr lang="en-US" dirty="0" smtClean="0"/>
              <a:t>the psychology program, </a:t>
            </a:r>
            <a:r>
              <a:rPr lang="en-US" dirty="0"/>
              <a:t>students will be able to analyze Chicago housing data using </a:t>
            </a:r>
            <a:r>
              <a:rPr lang="en-US" dirty="0" smtClean="0"/>
              <a:t>multiple regression and predict social behaviors.</a:t>
            </a:r>
            <a:endParaRPr lang="en-US" dirty="0"/>
          </a:p>
        </p:txBody>
      </p:sp>
    </p:spTree>
    <p:extLst>
      <p:ext uri="{BB962C8B-B14F-4D97-AF65-F5344CB8AC3E}">
        <p14:creationId xmlns:p14="http://schemas.microsoft.com/office/powerpoint/2010/main" val="727787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a:t>Tools that help distinguish levels of </a:t>
            </a:r>
            <a:r>
              <a:rPr lang="en-US" b="1" dirty="0" smtClean="0"/>
              <a:t>learning</a:t>
            </a:r>
            <a:endParaRPr lang="en-US" dirty="0"/>
          </a:p>
        </p:txBody>
      </p:sp>
      <p:sp>
        <p:nvSpPr>
          <p:cNvPr id="2" name="Content Placeholder 1"/>
          <p:cNvSpPr>
            <a:spLocks noGrp="1"/>
          </p:cNvSpPr>
          <p:nvPr>
            <p:ph idx="1"/>
          </p:nvPr>
        </p:nvSpPr>
        <p:spPr/>
        <p:txBody>
          <a:bodyPr>
            <a:normAutofit fontScale="85000" lnSpcReduction="20000"/>
          </a:bodyPr>
          <a:lstStyle/>
          <a:p>
            <a:r>
              <a:rPr lang="en-US" dirty="0"/>
              <a:t>Learning Outcomes in higher education should ideally focus on higher-order </a:t>
            </a:r>
            <a:r>
              <a:rPr lang="en-US" dirty="0" smtClean="0"/>
              <a:t>skills</a:t>
            </a:r>
          </a:p>
          <a:p>
            <a:pPr marL="45720" indent="0">
              <a:buNone/>
            </a:pPr>
            <a:endParaRPr lang="en-US" dirty="0"/>
          </a:p>
          <a:p>
            <a:pPr lvl="1"/>
            <a:r>
              <a:rPr lang="en-US" dirty="0"/>
              <a:t>Bloom’s Taxonomy: </a:t>
            </a:r>
            <a:r>
              <a:rPr lang="en-US" dirty="0" smtClean="0"/>
              <a:t>Cognitive</a:t>
            </a:r>
          </a:p>
          <a:p>
            <a:pPr lvl="2"/>
            <a:r>
              <a:rPr lang="en-US" dirty="0"/>
              <a:t>The cognitive domain involves knowledge and the development of intellectual skills (Bloom, 1956). This includes the recall or recognition of specific facts, procedural patterns, and concepts that serve in the development of intellectual abilities and skills</a:t>
            </a:r>
            <a:r>
              <a:rPr lang="en-US" dirty="0" smtClean="0"/>
              <a:t>.</a:t>
            </a:r>
          </a:p>
          <a:p>
            <a:pPr marL="640080" lvl="2" indent="0">
              <a:buNone/>
            </a:pPr>
            <a:endParaRPr lang="en-US" dirty="0" smtClean="0"/>
          </a:p>
          <a:p>
            <a:pPr lvl="1"/>
            <a:r>
              <a:rPr lang="en-US" dirty="0" smtClean="0"/>
              <a:t>Bloom &amp; </a:t>
            </a:r>
            <a:r>
              <a:rPr lang="en-US" dirty="0" err="1" smtClean="0"/>
              <a:t>Krathwohl’s</a:t>
            </a:r>
            <a:r>
              <a:rPr lang="en-US" dirty="0" smtClean="0"/>
              <a:t> Taxonomy: Affective</a:t>
            </a:r>
          </a:p>
          <a:p>
            <a:pPr lvl="2"/>
            <a:r>
              <a:rPr lang="en-US" dirty="0" smtClean="0"/>
              <a:t>The </a:t>
            </a:r>
            <a:r>
              <a:rPr lang="en-US" dirty="0"/>
              <a:t>affective domain (</a:t>
            </a:r>
            <a:r>
              <a:rPr lang="en-US" dirty="0" err="1"/>
              <a:t>Krathwohl</a:t>
            </a:r>
            <a:r>
              <a:rPr lang="en-US" dirty="0"/>
              <a:t>, Bloom, </a:t>
            </a:r>
            <a:r>
              <a:rPr lang="en-US" dirty="0" err="1"/>
              <a:t>Masia</a:t>
            </a:r>
            <a:r>
              <a:rPr lang="en-US" dirty="0"/>
              <a:t>, 1973) includes the manner in which we deal with things emotionally, such as feelings, </a:t>
            </a:r>
            <a:r>
              <a:rPr lang="en-US" dirty="0" smtClean="0">
                <a:solidFill>
                  <a:schemeClr val="tx1"/>
                </a:solidFill>
              </a:rPr>
              <a:t>values</a:t>
            </a:r>
            <a:r>
              <a:rPr lang="en-US" dirty="0" smtClean="0"/>
              <a:t>, </a:t>
            </a:r>
            <a:r>
              <a:rPr lang="en-US" dirty="0"/>
              <a:t>appreciation, enthusiasms, </a:t>
            </a:r>
            <a:r>
              <a:rPr lang="en-US" dirty="0" smtClean="0"/>
              <a:t>motivations, </a:t>
            </a:r>
            <a:r>
              <a:rPr lang="en-US" dirty="0"/>
              <a:t>and attitudes.</a:t>
            </a:r>
          </a:p>
        </p:txBody>
      </p:sp>
    </p:spTree>
    <p:extLst>
      <p:ext uri="{BB962C8B-B14F-4D97-AF65-F5344CB8AC3E}">
        <p14:creationId xmlns:p14="http://schemas.microsoft.com/office/powerpoint/2010/main" val="270379554"/>
      </p:ext>
    </p:extLst>
  </p:cSld>
  <p:clrMapOvr>
    <a:masterClrMapping/>
  </p:clrMapOvr>
</p:sld>
</file>

<file path=ppt/theme/theme1.xml><?xml version="1.0" encoding="utf-8"?>
<a:theme xmlns:a="http://schemas.openxmlformats.org/drawingml/2006/main" name="und-green-template-standar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Grid</Template>
  <TotalTime>203</TotalTime>
  <Words>1071</Words>
  <Application>Microsoft Office PowerPoint</Application>
  <PresentationFormat>On-screen Show (4:3)</PresentationFormat>
  <Paragraphs>180</Paragraphs>
  <Slides>23</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und-green-template-standard</vt:lpstr>
      <vt:lpstr>Writing &amp; Measuring  Effective Learning Outcomes</vt:lpstr>
      <vt:lpstr>Workshop Agenda</vt:lpstr>
      <vt:lpstr>Workshop objectives</vt:lpstr>
      <vt:lpstr>Writing Effective Learning Outcomes</vt:lpstr>
      <vt:lpstr>Best Practices in writing learning outcomes</vt:lpstr>
      <vt:lpstr>If learning outcomes were math…</vt:lpstr>
      <vt:lpstr>Adding to the equation</vt:lpstr>
      <vt:lpstr>Example learning Outcomes</vt:lpstr>
      <vt:lpstr>Tools that help distinguish levels of learning</vt:lpstr>
      <vt:lpstr>Bloom’s Taxonomy: Cognitive Domain</vt:lpstr>
      <vt:lpstr>Cognitive Domain Verbs &amp; Strategies</vt:lpstr>
      <vt:lpstr>Bloom’s &amp; Krathwohl’s Taxonomy: Affective Domain</vt:lpstr>
      <vt:lpstr>Affective Domain Verbs</vt:lpstr>
      <vt:lpstr>Common slip-ups</vt:lpstr>
      <vt:lpstr>Measuring  Effective Learning Outcomes</vt:lpstr>
      <vt:lpstr>What should you consider when choosing an assessment measure?</vt:lpstr>
      <vt:lpstr>What should you consider when choosing an assessment measure?</vt:lpstr>
      <vt:lpstr>When selecting your measure what should your program ask?</vt:lpstr>
      <vt:lpstr>Direct Measures </vt:lpstr>
      <vt:lpstr>Examples of Direct Measures</vt:lpstr>
      <vt:lpstr>Indirect Measures</vt:lpstr>
      <vt:lpstr>Examples of Indirect Measures</vt:lpstr>
      <vt:lpstr>Resources for writing learning outcomes </vt:lpstr>
    </vt:vector>
  </TitlesOfParts>
  <Company>VMI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WEAVE Performance Cloud Software</dc:title>
  <dc:creator>Burrows, Timothy</dc:creator>
  <cp:lastModifiedBy>Burrows, Timothy</cp:lastModifiedBy>
  <cp:revision>39</cp:revision>
  <dcterms:created xsi:type="dcterms:W3CDTF">2014-08-27T12:45:38Z</dcterms:created>
  <dcterms:modified xsi:type="dcterms:W3CDTF">2019-10-22T18:07:16Z</dcterms:modified>
</cp:coreProperties>
</file>