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3" r:id="rId3"/>
    <p:sldId id="276" r:id="rId4"/>
    <p:sldId id="290" r:id="rId5"/>
    <p:sldId id="284" r:id="rId6"/>
    <p:sldId id="281" r:id="rId7"/>
    <p:sldId id="282" r:id="rId8"/>
    <p:sldId id="275" r:id="rId9"/>
    <p:sldId id="289" r:id="rId10"/>
  </p:sldIdLst>
  <p:sldSz cx="9144000" cy="6858000" type="screen4x3"/>
  <p:notesSz cx="9236075" cy="6950075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628" autoAdjust="0"/>
  </p:normalViewPr>
  <p:slideViewPr>
    <p:cSldViewPr>
      <p:cViewPr varScale="1">
        <p:scale>
          <a:sx n="100" d="100"/>
          <a:sy n="100" d="100"/>
        </p:scale>
        <p:origin x="1914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02612" cy="347660"/>
          </a:xfrm>
          <a:prstGeom prst="rect">
            <a:avLst/>
          </a:prstGeom>
        </p:spPr>
        <p:txBody>
          <a:bodyPr vert="horz" lIns="90023" tIns="45011" rIns="90023" bIns="450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31897" y="1"/>
            <a:ext cx="4002612" cy="347660"/>
          </a:xfrm>
          <a:prstGeom prst="rect">
            <a:avLst/>
          </a:prstGeom>
        </p:spPr>
        <p:txBody>
          <a:bodyPr vert="horz" lIns="90023" tIns="45011" rIns="90023" bIns="45011" rtlCol="0"/>
          <a:lstStyle>
            <a:lvl1pPr algn="r">
              <a:defRPr sz="1200"/>
            </a:lvl1pPr>
          </a:lstStyle>
          <a:p>
            <a:fld id="{E8FC2FC2-BA24-4C3F-AD6B-30671B81E4AA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54350" y="868363"/>
            <a:ext cx="3127375" cy="2346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023" tIns="45011" rIns="90023" bIns="450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3921" y="3344081"/>
            <a:ext cx="7388234" cy="2737625"/>
          </a:xfrm>
          <a:prstGeom prst="rect">
            <a:avLst/>
          </a:prstGeom>
        </p:spPr>
        <p:txBody>
          <a:bodyPr vert="horz" lIns="90023" tIns="45011" rIns="90023" bIns="45011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02416"/>
            <a:ext cx="4002612" cy="347659"/>
          </a:xfrm>
          <a:prstGeom prst="rect">
            <a:avLst/>
          </a:prstGeom>
        </p:spPr>
        <p:txBody>
          <a:bodyPr vert="horz" lIns="90023" tIns="45011" rIns="90023" bIns="450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31897" y="6602416"/>
            <a:ext cx="4002612" cy="347659"/>
          </a:xfrm>
          <a:prstGeom prst="rect">
            <a:avLst/>
          </a:prstGeom>
        </p:spPr>
        <p:txBody>
          <a:bodyPr vert="horz" lIns="90023" tIns="45011" rIns="90023" bIns="45011" rtlCol="0" anchor="b"/>
          <a:lstStyle>
            <a:lvl1pPr algn="r">
              <a:defRPr sz="1200"/>
            </a:lvl1pPr>
          </a:lstStyle>
          <a:p>
            <a:fld id="{DBD8B92E-DF34-4B01-A694-126302B426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859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D8B92E-DF34-4B01-A694-126302B4266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8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1447800"/>
                </a:moveTo>
                <a:lnTo>
                  <a:pt x="9144000" y="1447800"/>
                </a:lnTo>
                <a:lnTo>
                  <a:pt x="9144000" y="0"/>
                </a:lnTo>
                <a:lnTo>
                  <a:pt x="0" y="0"/>
                </a:lnTo>
                <a:lnTo>
                  <a:pt x="0" y="1447800"/>
                </a:lnTo>
                <a:close/>
              </a:path>
            </a:pathLst>
          </a:custGeom>
          <a:solidFill>
            <a:srgbClr val="00A6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6248400" y="6437376"/>
            <a:ext cx="2438399" cy="2788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2333244" y="332232"/>
            <a:ext cx="4512563" cy="12313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5940" y="1582927"/>
            <a:ext cx="3836670" cy="41230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26940" y="1796362"/>
            <a:ext cx="3825875" cy="41230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248400" y="6437376"/>
            <a:ext cx="2438399" cy="2788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1447800"/>
                </a:moveTo>
                <a:lnTo>
                  <a:pt x="9144000" y="1447800"/>
                </a:lnTo>
                <a:lnTo>
                  <a:pt x="9144000" y="0"/>
                </a:lnTo>
                <a:lnTo>
                  <a:pt x="0" y="0"/>
                </a:lnTo>
                <a:lnTo>
                  <a:pt x="0" y="1447800"/>
                </a:lnTo>
                <a:close/>
              </a:path>
            </a:pathLst>
          </a:custGeom>
          <a:solidFill>
            <a:srgbClr val="00A6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6248400" y="6437376"/>
            <a:ext cx="2438399" cy="27889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0" i="0" u="none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15142" y="182530"/>
            <a:ext cx="394144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03865" y="1425576"/>
            <a:ext cx="8736269" cy="4561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 b="1" i="0" u="none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Hesham.El-Rewini@und.ed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Hesham.El-Rewini@und.edu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5" Type="http://schemas.openxmlformats.org/officeDocument/2006/relationships/hyperlink" Target="mailto:taylor.hanson@UND.edu" TargetMode="External"/><Relationship Id="rId4" Type="http://schemas.openxmlformats.org/officeDocument/2006/relationships/hyperlink" Target="mailto:stephanie.walker@und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3657600"/>
          </a:xfrm>
          <a:custGeom>
            <a:avLst/>
            <a:gdLst/>
            <a:ahLst/>
            <a:cxnLst/>
            <a:rect l="l" t="t" r="r" b="b"/>
            <a:pathLst>
              <a:path w="9144000" h="3657600">
                <a:moveTo>
                  <a:pt x="0" y="3657600"/>
                </a:moveTo>
                <a:lnTo>
                  <a:pt x="9144000" y="3657600"/>
                </a:lnTo>
                <a:lnTo>
                  <a:pt x="9144000" y="0"/>
                </a:lnTo>
                <a:lnTo>
                  <a:pt x="0" y="0"/>
                </a:lnTo>
                <a:lnTo>
                  <a:pt x="0" y="3657600"/>
                </a:lnTo>
                <a:close/>
              </a:path>
            </a:pathLst>
          </a:custGeom>
          <a:solidFill>
            <a:srgbClr val="00A65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1717547" y="3866612"/>
            <a:ext cx="6027419" cy="6903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52400" y="329312"/>
            <a:ext cx="8648700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ctr">
              <a:lnSpc>
                <a:spcPct val="100000"/>
              </a:lnSpc>
              <a:spcAft>
                <a:spcPts val="1800"/>
              </a:spcAft>
            </a:pPr>
            <a:r>
              <a:rPr sz="2800" spc="-30" dirty="0">
                <a:latin typeface="Arial"/>
                <a:cs typeface="Arial"/>
              </a:rPr>
              <a:t>UND’s </a:t>
            </a:r>
            <a:r>
              <a:rPr sz="2800" spc="-10" dirty="0">
                <a:latin typeface="Arial"/>
                <a:cs typeface="Arial"/>
              </a:rPr>
              <a:t>Promotion </a:t>
            </a:r>
            <a:r>
              <a:rPr sz="2800" spc="-5" dirty="0">
                <a:latin typeface="Arial"/>
                <a:cs typeface="Arial"/>
              </a:rPr>
              <a:t>&amp; </a:t>
            </a:r>
            <a:r>
              <a:rPr sz="2800" spc="-40" dirty="0">
                <a:latin typeface="Arial"/>
                <a:cs typeface="Arial"/>
              </a:rPr>
              <a:t>Tenure </a:t>
            </a:r>
            <a:r>
              <a:rPr sz="2800" spc="-5" dirty="0">
                <a:latin typeface="Arial"/>
                <a:cs typeface="Arial"/>
              </a:rPr>
              <a:t>Process:  </a:t>
            </a:r>
            <a:r>
              <a:rPr lang="en-US" sz="1200" spc="-5" dirty="0">
                <a:latin typeface="Arial"/>
                <a:cs typeface="Arial"/>
              </a:rPr>
              <a:t/>
            </a:r>
            <a:br>
              <a:rPr lang="en-US" sz="1200" spc="-5" dirty="0">
                <a:latin typeface="Arial"/>
                <a:cs typeface="Arial"/>
              </a:rPr>
            </a:br>
            <a:r>
              <a:rPr lang="en-US" sz="1000" spc="-5" dirty="0">
                <a:latin typeface="Arial"/>
                <a:cs typeface="Arial"/>
              </a:rPr>
              <a:t/>
            </a:r>
            <a:br>
              <a:rPr lang="en-US" sz="1000" spc="-5" dirty="0">
                <a:latin typeface="Arial"/>
                <a:cs typeface="Arial"/>
              </a:rPr>
            </a:br>
            <a:r>
              <a:rPr lang="en-US" sz="1000" spc="-5" dirty="0">
                <a:latin typeface="Arial"/>
                <a:cs typeface="Arial"/>
              </a:rPr>
              <a:t>	</a:t>
            </a:r>
            <a:r>
              <a:rPr lang="en-US" sz="2600" spc="-5" dirty="0" smtClean="0">
                <a:latin typeface="Arial"/>
                <a:cs typeface="Arial"/>
              </a:rPr>
              <a:t>Electronic Submission and Next Steps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25213" y="2292159"/>
            <a:ext cx="321818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endParaRPr sz="900" dirty="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626356" y="4953000"/>
            <a:ext cx="2850644" cy="4571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1460" marR="246379" algn="ctr">
              <a:lnSpc>
                <a:spcPct val="100000"/>
              </a:lnSpc>
              <a:spcBef>
                <a:spcPts val="105"/>
              </a:spcBef>
            </a:pPr>
            <a:r>
              <a:rPr lang="en-US" sz="1400" b="1" u="sng" spc="-10" dirty="0" smtClean="0">
                <a:latin typeface="Calibri"/>
                <a:cs typeface="Calibri"/>
                <a:hlinkClick r:id="rId4"/>
              </a:rPr>
              <a:t>donna.pearson@</a:t>
            </a:r>
            <a:r>
              <a:rPr lang="en-US" sz="1400" b="1" u="sng" dirty="0" smtClean="0">
                <a:latin typeface="Calibri"/>
                <a:cs typeface="Calibri"/>
                <a:hlinkClick r:id="rId4"/>
              </a:rPr>
              <a:t>UND</a:t>
            </a:r>
            <a:r>
              <a:rPr sz="1400" b="1" u="sng" spc="-5" dirty="0">
                <a:latin typeface="Calibri"/>
                <a:cs typeface="Calibri"/>
                <a:hlinkClick r:id="rId4"/>
              </a:rPr>
              <a:t>.</a:t>
            </a:r>
            <a:r>
              <a:rPr sz="1400" b="1" u="sng" dirty="0">
                <a:latin typeface="Calibri"/>
                <a:cs typeface="Calibri"/>
                <a:hlinkClick r:id="rId4"/>
              </a:rPr>
              <a:t>e</a:t>
            </a:r>
            <a:r>
              <a:rPr sz="1400" b="1" u="sng" spc="-10" dirty="0">
                <a:latin typeface="Calibri"/>
                <a:cs typeface="Calibri"/>
                <a:hlinkClick r:id="rId4"/>
              </a:rPr>
              <a:t>d</a:t>
            </a:r>
            <a:r>
              <a:rPr sz="1400" b="1" u="sng" dirty="0">
                <a:latin typeface="Calibri"/>
                <a:cs typeface="Calibri"/>
                <a:hlinkClick r:id="rId4"/>
              </a:rPr>
              <a:t>u </a:t>
            </a:r>
            <a:r>
              <a:rPr sz="1400" b="1" dirty="0">
                <a:latin typeface="Calibri"/>
                <a:cs typeface="Calibri"/>
              </a:rPr>
              <a:t> </a:t>
            </a:r>
            <a:endParaRPr lang="en-US" sz="1400" b="1" dirty="0" smtClean="0">
              <a:latin typeface="Calibri"/>
              <a:cs typeface="Calibri"/>
            </a:endParaRPr>
          </a:p>
          <a:p>
            <a:pPr marL="251460" marR="246379" algn="ctr">
              <a:lnSpc>
                <a:spcPct val="100000"/>
              </a:lnSpc>
              <a:spcBef>
                <a:spcPts val="105"/>
              </a:spcBef>
            </a:pPr>
            <a:r>
              <a:rPr sz="1400" b="1" spc="-5" dirty="0" smtClean="0">
                <a:latin typeface="Calibri"/>
                <a:cs typeface="Calibri"/>
              </a:rPr>
              <a:t>777-</a:t>
            </a:r>
            <a:r>
              <a:rPr lang="en-US" sz="1400" b="1" spc="-5" dirty="0" smtClean="0">
                <a:latin typeface="Calibri"/>
                <a:cs typeface="Calibri"/>
              </a:rPr>
              <a:t>2861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3400" y="2012733"/>
            <a:ext cx="807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Donna K. Pearson, Assistant Provost,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Katherine Terras, Chair of University P&amp;T Committee, and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Stephanie Walker, Dean of Libraries and Information Resources</a:t>
            </a:r>
          </a:p>
          <a:p>
            <a:pPr algn="ctr"/>
            <a:endParaRPr 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9268" y="1523"/>
            <a:ext cx="8333231" cy="10088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79475" y="605028"/>
            <a:ext cx="522731" cy="6233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0351" y="605028"/>
            <a:ext cx="7894319" cy="6233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409444" y="940308"/>
            <a:ext cx="3985259" cy="6233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09936" y="105187"/>
            <a:ext cx="7760970" cy="1256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/>
              <a:t>Levels </a:t>
            </a:r>
            <a:r>
              <a:rPr sz="3600" spc="-5" dirty="0"/>
              <a:t>of </a:t>
            </a:r>
            <a:r>
              <a:rPr sz="3600" spc="-15" dirty="0"/>
              <a:t>Review </a:t>
            </a:r>
            <a:r>
              <a:rPr sz="3600" spc="-25" dirty="0"/>
              <a:t>for </a:t>
            </a:r>
            <a:r>
              <a:rPr sz="3600" spc="-10" dirty="0"/>
              <a:t>Promotion </a:t>
            </a:r>
            <a:r>
              <a:rPr sz="3600" dirty="0"/>
              <a:t>&amp;</a:t>
            </a:r>
            <a:r>
              <a:rPr sz="3600" spc="-20" dirty="0"/>
              <a:t> </a:t>
            </a:r>
            <a:r>
              <a:rPr sz="3600" spc="-60" dirty="0"/>
              <a:t>Tenure</a:t>
            </a:r>
            <a:endParaRPr sz="3600"/>
          </a:p>
          <a:p>
            <a:pPr marL="2074545" marR="34290" indent="-2030095">
              <a:lnSpc>
                <a:spcPct val="100000"/>
              </a:lnSpc>
              <a:spcBef>
                <a:spcPts val="90"/>
              </a:spcBef>
            </a:pPr>
            <a:r>
              <a:rPr sz="2200" spc="-25" dirty="0"/>
              <a:t>Vertical </a:t>
            </a:r>
            <a:r>
              <a:rPr sz="2200" spc="-5" dirty="0"/>
              <a:t>= </a:t>
            </a:r>
            <a:r>
              <a:rPr sz="2200" spc="-20" dirty="0"/>
              <a:t>hierarchy </a:t>
            </a:r>
            <a:r>
              <a:rPr sz="2200" spc="-5" dirty="0"/>
              <a:t>&amp; </a:t>
            </a:r>
            <a:r>
              <a:rPr sz="2200" spc="-10" dirty="0"/>
              <a:t>order </a:t>
            </a:r>
            <a:r>
              <a:rPr sz="2200" spc="-5" dirty="0"/>
              <a:t>of </a:t>
            </a:r>
            <a:r>
              <a:rPr sz="2200" spc="-10" dirty="0"/>
              <a:t>levels, </a:t>
            </a:r>
            <a:r>
              <a:rPr sz="2200" spc="-15" dirty="0"/>
              <a:t>initiated </a:t>
            </a:r>
            <a:r>
              <a:rPr sz="2200" spc="-20" dirty="0"/>
              <a:t>at </a:t>
            </a:r>
            <a:r>
              <a:rPr sz="2200" spc="-10" dirty="0"/>
              <a:t>department level  </a:t>
            </a:r>
            <a:r>
              <a:rPr sz="2200" spc="-15" dirty="0"/>
              <a:t>Horizontal </a:t>
            </a:r>
            <a:r>
              <a:rPr sz="2200" spc="-5" dirty="0"/>
              <a:t>= </a:t>
            </a:r>
            <a:r>
              <a:rPr sz="2200" spc="-15" dirty="0"/>
              <a:t>category </a:t>
            </a:r>
            <a:r>
              <a:rPr sz="2200" spc="-5" dirty="0"/>
              <a:t>of</a:t>
            </a:r>
            <a:r>
              <a:rPr sz="2200" spc="80" dirty="0"/>
              <a:t> </a:t>
            </a:r>
            <a:r>
              <a:rPr sz="2200" spc="-15" dirty="0"/>
              <a:t>review</a:t>
            </a:r>
            <a:endParaRPr sz="2200"/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705013"/>
              </p:ext>
            </p:extLst>
          </p:nvPr>
        </p:nvGraphicFramePr>
        <p:xfrm>
          <a:off x="290681" y="1490226"/>
          <a:ext cx="8548519" cy="52915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48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9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498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9559">
                <a:tc>
                  <a:txBody>
                    <a:bodyPr/>
                    <a:lstStyle/>
                    <a:p>
                      <a:pPr marL="88900">
                        <a:lnSpc>
                          <a:spcPts val="1805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Promotion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805"/>
                        </a:lnSpc>
                      </a:pPr>
                      <a:r>
                        <a:rPr sz="16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Tenure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805"/>
                        </a:lnSpc>
                      </a:pPr>
                      <a:r>
                        <a:rPr sz="1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School of Medicine &amp;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Health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88900">
                        <a:lnSpc>
                          <a:spcPts val="1860"/>
                        </a:lnSpc>
                        <a:spcBef>
                          <a:spcPts val="140"/>
                        </a:spcBef>
                      </a:pPr>
                      <a:r>
                        <a:rPr sz="1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Sciences – 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Promotion 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&amp;</a:t>
                      </a:r>
                      <a:r>
                        <a:rPr sz="1600" b="1" spc="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Tenure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100">
                <a:tc>
                  <a:txBody>
                    <a:bodyPr/>
                    <a:lstStyle/>
                    <a:p>
                      <a:pPr marL="88900">
                        <a:lnSpc>
                          <a:spcPts val="124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Department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Committee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240"/>
                        </a:lnSpc>
                      </a:pP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Department</a:t>
                      </a:r>
                      <a:r>
                        <a:rPr sz="1200" b="1" spc="-80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Committee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240"/>
                        </a:lnSpc>
                      </a:pP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Department</a:t>
                      </a:r>
                      <a:r>
                        <a:rPr sz="1200" b="1" spc="-80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Committee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231"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Department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Chair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</a:pP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Department</a:t>
                      </a:r>
                      <a:r>
                        <a:rPr sz="1200" b="1" spc="-60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Chair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ts val="1340"/>
                        </a:lnSpc>
                      </a:pP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Department</a:t>
                      </a:r>
                      <a:r>
                        <a:rPr sz="1200" b="1" spc="-60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Chair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165">
                <a:tc>
                  <a:txBody>
                    <a:bodyPr/>
                    <a:lstStyle/>
                    <a:p>
                      <a:pPr marL="88900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College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Committee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College</a:t>
                      </a:r>
                      <a:r>
                        <a:rPr sz="1200" b="1" spc="-6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Committee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College</a:t>
                      </a:r>
                      <a:r>
                        <a:rPr sz="1200" b="1" spc="-6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Committee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3937"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Dean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Dean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Dean </a:t>
                      </a:r>
                      <a:r>
                        <a:rPr sz="1200" b="1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&amp;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Vice President </a:t>
                      </a:r>
                      <a:r>
                        <a:rPr sz="1200" b="1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of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Health</a:t>
                      </a:r>
                      <a:r>
                        <a:rPr sz="1200" b="1" spc="-1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Affairs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  <a:p>
                      <a:pPr marL="89535" marR="80010">
                        <a:lnSpc>
                          <a:spcPct val="1071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(Promotion requests for Assistant  Professor to Associate Professor </a:t>
                      </a:r>
                      <a:r>
                        <a:rPr sz="1200" b="1" spc="-10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receive 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final action from </a:t>
                      </a:r>
                      <a:r>
                        <a:rPr sz="1200" b="1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the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VP </a:t>
                      </a:r>
                      <a:r>
                        <a:rPr sz="1200" b="1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of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Health</a:t>
                      </a:r>
                      <a:r>
                        <a:rPr sz="1200" b="1" spc="2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Affairs.)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165"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University Promotion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&amp;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Tenure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Committee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University Promotion </a:t>
                      </a:r>
                      <a:r>
                        <a:rPr sz="1200" b="1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&amp;</a:t>
                      </a:r>
                      <a:r>
                        <a:rPr sz="1200" b="1" spc="-50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20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Tenure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Committee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231"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Deans</a:t>
                      </a:r>
                      <a:r>
                        <a:rPr sz="1200" b="1" spc="-8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Committee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124460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Deans</a:t>
                      </a:r>
                      <a:r>
                        <a:rPr sz="1200" b="1" spc="-8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Committee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4084"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Provost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&amp;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Vice President for</a:t>
                      </a:r>
                      <a:r>
                        <a:rPr sz="1200" b="1" spc="-4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Academic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Affairs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10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Provost </a:t>
                      </a:r>
                      <a:r>
                        <a:rPr sz="1200" b="1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&amp; </a:t>
                      </a: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Vice President for</a:t>
                      </a:r>
                      <a:r>
                        <a:rPr sz="1200" b="1" spc="-40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Academic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8953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Affairs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83937"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President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President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President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89535" marR="220979">
                        <a:lnSpc>
                          <a:spcPct val="107100"/>
                        </a:lnSpc>
                        <a:spcBef>
                          <a:spcPts val="5"/>
                        </a:spcBef>
                      </a:pPr>
                      <a:r>
                        <a:rPr sz="1200" b="1" spc="-20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(Tenure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and promotion requests from  Associate Professor to Professor</a:t>
                      </a:r>
                      <a:r>
                        <a:rPr sz="1200" b="1" spc="-12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require  action from </a:t>
                      </a:r>
                      <a:r>
                        <a:rPr sz="1200" b="1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sz="1200" b="1" spc="-60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President.)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1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558ED5"/>
                          </a:solidFill>
                          <a:latin typeface="Calibri"/>
                          <a:cs typeface="Calibri"/>
                        </a:rPr>
                        <a:t>SBHE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ts val="1345"/>
                        </a:lnSpc>
                      </a:pP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SBHE </a:t>
                      </a:r>
                      <a:r>
                        <a:rPr sz="1200" b="1" spc="-20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(Tenure</a:t>
                      </a:r>
                      <a:r>
                        <a:rPr sz="1200" b="1" spc="-3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808080"/>
                          </a:solidFill>
                          <a:latin typeface="Calibri"/>
                          <a:cs typeface="Calibri"/>
                        </a:rPr>
                        <a:t>only)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7158" y="461581"/>
            <a:ext cx="381127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Annual</a:t>
            </a:r>
            <a:r>
              <a:rPr sz="4400" spc="-70" dirty="0"/>
              <a:t> </a:t>
            </a:r>
            <a:r>
              <a:rPr sz="4400" spc="-5" dirty="0"/>
              <a:t>Timeline</a:t>
            </a:r>
            <a:endParaRPr sz="4400"/>
          </a:p>
        </p:txBody>
      </p:sp>
      <p:sp>
        <p:nvSpPr>
          <p:cNvPr id="3" name="object 3"/>
          <p:cNvSpPr/>
          <p:nvPr/>
        </p:nvSpPr>
        <p:spPr>
          <a:xfrm>
            <a:off x="175419" y="1524000"/>
            <a:ext cx="4343400" cy="5286314"/>
          </a:xfrm>
          <a:custGeom>
            <a:avLst/>
            <a:gdLst/>
            <a:ahLst/>
            <a:cxnLst/>
            <a:rect l="l" t="t" r="r" b="b"/>
            <a:pathLst>
              <a:path w="4038600" h="4724400">
                <a:moveTo>
                  <a:pt x="0" y="0"/>
                </a:moveTo>
                <a:lnTo>
                  <a:pt x="4038600" y="0"/>
                </a:lnTo>
                <a:lnTo>
                  <a:pt x="4038600" y="4724400"/>
                </a:ln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B0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sz="half" idx="2"/>
          </p:nvPr>
        </p:nvSpPr>
        <p:spPr>
          <a:xfrm>
            <a:off x="304799" y="1524000"/>
            <a:ext cx="4137819" cy="56823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en-US" dirty="0">
                <a:latin typeface="+mj-lt"/>
              </a:rPr>
              <a:t>April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300" b="0" dirty="0">
                <a:latin typeface="+mj-lt"/>
              </a:rPr>
              <a:t>Submit P &amp;/or T intent notification to Chair &amp; Dean’s office (no later than </a:t>
            </a:r>
            <a:r>
              <a:rPr lang="en-US" sz="1300" dirty="0" smtClean="0">
                <a:latin typeface="+mj-lt"/>
              </a:rPr>
              <a:t>04/15/2019 </a:t>
            </a:r>
            <a:r>
              <a:rPr lang="en-US" sz="1300" b="0" dirty="0">
                <a:latin typeface="+mj-lt"/>
              </a:rPr>
              <a:t>prior to academic year)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300" b="0" dirty="0">
                <a:latin typeface="+mj-lt"/>
              </a:rPr>
              <a:t>External Review </a:t>
            </a:r>
            <a:r>
              <a:rPr lang="en-US" sz="1300" b="0" dirty="0" smtClean="0">
                <a:latin typeface="+mj-lt"/>
              </a:rPr>
              <a:t>Considerations (</a:t>
            </a:r>
            <a:r>
              <a:rPr lang="en-US" sz="1300" dirty="0" smtClean="0">
                <a:latin typeface="+mj-lt"/>
              </a:rPr>
              <a:t>04/30/2019</a:t>
            </a:r>
            <a:r>
              <a:rPr lang="en-US" sz="1300" b="0" dirty="0" smtClean="0">
                <a:latin typeface="+mj-lt"/>
              </a:rPr>
              <a:t>)</a:t>
            </a:r>
            <a:endParaRPr lang="en-US" sz="1300" b="0" dirty="0">
              <a:latin typeface="+mj-lt"/>
            </a:endParaRPr>
          </a:p>
          <a:p>
            <a:pPr marL="12700">
              <a:lnSpc>
                <a:spcPct val="100000"/>
              </a:lnSpc>
            </a:pPr>
            <a:r>
              <a:rPr sz="1300" spc="-5" dirty="0" smtClean="0">
                <a:latin typeface="+mj-lt"/>
              </a:rPr>
              <a:t>September</a:t>
            </a:r>
            <a:endParaRPr sz="1300" spc="-5" dirty="0">
              <a:latin typeface="+mj-lt"/>
            </a:endParaRPr>
          </a:p>
          <a:p>
            <a:pPr marL="243840" marR="89535" indent="-231140">
              <a:lnSpc>
                <a:spcPct val="80000"/>
              </a:lnSpc>
              <a:spcBef>
                <a:spcPts val="340"/>
              </a:spcBef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sz="1300" b="0" spc="-10" dirty="0">
                <a:latin typeface="+mj-lt"/>
              </a:rPr>
              <a:t>Applicants </a:t>
            </a:r>
            <a:r>
              <a:rPr sz="1300" b="0" spc="-5" dirty="0">
                <a:latin typeface="+mj-lt"/>
              </a:rPr>
              <a:t>submit </a:t>
            </a:r>
            <a:r>
              <a:rPr sz="1300" b="0" spc="-10" dirty="0">
                <a:latin typeface="+mj-lt"/>
              </a:rPr>
              <a:t>tenure and/or </a:t>
            </a:r>
            <a:r>
              <a:rPr sz="1300" b="0" spc="-5" dirty="0">
                <a:latin typeface="+mj-lt"/>
              </a:rPr>
              <a:t>promotion </a:t>
            </a:r>
            <a:r>
              <a:rPr sz="1300" b="0" dirty="0">
                <a:latin typeface="+mj-lt"/>
              </a:rPr>
              <a:t>files  </a:t>
            </a:r>
            <a:r>
              <a:rPr sz="1300" b="0" spc="-15" dirty="0" smtClean="0">
                <a:latin typeface="+mj-lt"/>
              </a:rPr>
              <a:t>electronically</a:t>
            </a:r>
            <a:r>
              <a:rPr lang="en-US" sz="1300" b="0" spc="-15" dirty="0" smtClean="0">
                <a:latin typeface="+mj-lt"/>
              </a:rPr>
              <a:t> (9/6/2019)</a:t>
            </a:r>
            <a:r>
              <a:rPr sz="1300" b="0" spc="-15" dirty="0" smtClean="0">
                <a:latin typeface="+mj-lt"/>
              </a:rPr>
              <a:t>. </a:t>
            </a:r>
            <a:r>
              <a:rPr sz="1300" b="0" spc="-10" dirty="0">
                <a:latin typeface="+mj-lt"/>
              </a:rPr>
              <a:t>Chairs </a:t>
            </a:r>
            <a:r>
              <a:rPr sz="1300" b="0" spc="-20" dirty="0">
                <a:latin typeface="+mj-lt"/>
              </a:rPr>
              <a:t>make </a:t>
            </a:r>
            <a:r>
              <a:rPr sz="1300" b="0" dirty="0">
                <a:latin typeface="+mj-lt"/>
              </a:rPr>
              <a:t>files </a:t>
            </a:r>
            <a:r>
              <a:rPr sz="1300" b="0" spc="-10" dirty="0">
                <a:latin typeface="+mj-lt"/>
              </a:rPr>
              <a:t>available to  </a:t>
            </a:r>
            <a:r>
              <a:rPr sz="1300" b="0" spc="-5" dirty="0">
                <a:latin typeface="+mj-lt"/>
              </a:rPr>
              <a:t>Department</a:t>
            </a:r>
            <a:r>
              <a:rPr sz="1300" b="0" spc="-40" dirty="0">
                <a:latin typeface="+mj-lt"/>
              </a:rPr>
              <a:t> </a:t>
            </a:r>
            <a:r>
              <a:rPr sz="1300" b="0" spc="-10" dirty="0">
                <a:latin typeface="+mj-lt"/>
              </a:rPr>
              <a:t>Committee.</a:t>
            </a:r>
            <a:r>
              <a:rPr lang="en-US" sz="1300" b="0" spc="-10" dirty="0">
                <a:latin typeface="+mj-lt"/>
              </a:rPr>
              <a:t> (</a:t>
            </a:r>
            <a:r>
              <a:rPr lang="en-US" sz="1300" b="0" spc="-10" dirty="0" smtClean="0">
                <a:latin typeface="+mj-lt"/>
              </a:rPr>
              <a:t>9/9/19)</a:t>
            </a:r>
            <a:endParaRPr sz="1300" b="0" spc="-10" dirty="0">
              <a:latin typeface="+mj-lt"/>
            </a:endParaRPr>
          </a:p>
          <a:p>
            <a:pPr marL="243840" marR="161290" indent="-231140">
              <a:lnSpc>
                <a:spcPct val="80000"/>
              </a:lnSpc>
              <a:spcBef>
                <a:spcPts val="335"/>
              </a:spcBef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sz="1300" b="0" spc="-5" dirty="0">
                <a:latin typeface="+mj-lt"/>
              </a:rPr>
              <a:t>Department </a:t>
            </a:r>
            <a:r>
              <a:rPr sz="1300" b="0" spc="-10" dirty="0">
                <a:latin typeface="+mj-lt"/>
              </a:rPr>
              <a:t>Committee written </a:t>
            </a:r>
            <a:r>
              <a:rPr sz="1300" b="0" spc="-15" dirty="0">
                <a:latin typeface="+mj-lt"/>
              </a:rPr>
              <a:t>record </a:t>
            </a:r>
            <a:r>
              <a:rPr sz="1300" b="0" dirty="0">
                <a:latin typeface="+mj-lt"/>
              </a:rPr>
              <a:t>of </a:t>
            </a:r>
            <a:r>
              <a:rPr sz="1300" b="0" spc="-10" dirty="0">
                <a:latin typeface="+mj-lt"/>
              </a:rPr>
              <a:t>votes </a:t>
            </a:r>
            <a:r>
              <a:rPr sz="1300" b="0" spc="-5" dirty="0" smtClean="0">
                <a:latin typeface="+mj-lt"/>
              </a:rPr>
              <a:t>due</a:t>
            </a:r>
            <a:r>
              <a:rPr lang="en-US" sz="1300" b="0" spc="-5" dirty="0" smtClean="0">
                <a:latin typeface="+mj-lt"/>
              </a:rPr>
              <a:t> </a:t>
            </a:r>
            <a:r>
              <a:rPr lang="en-US" sz="1300" b="0" spc="-5" dirty="0">
                <a:latin typeface="+mj-lt"/>
              </a:rPr>
              <a:t>(</a:t>
            </a:r>
            <a:r>
              <a:rPr lang="en-US" sz="1300" b="0" spc="-5" dirty="0" smtClean="0">
                <a:latin typeface="+mj-lt"/>
              </a:rPr>
              <a:t>9/30/19)</a:t>
            </a:r>
            <a:endParaRPr sz="1300" b="0" spc="-5" dirty="0">
              <a:latin typeface="+mj-lt"/>
            </a:endParaRPr>
          </a:p>
          <a:p>
            <a:pPr marL="12700">
              <a:lnSpc>
                <a:spcPct val="100000"/>
              </a:lnSpc>
            </a:pPr>
            <a:r>
              <a:rPr sz="1300" spc="-5" dirty="0">
                <a:latin typeface="+mj-lt"/>
              </a:rPr>
              <a:t>October</a:t>
            </a:r>
          </a:p>
          <a:p>
            <a:pPr marL="243840" indent="-231140">
              <a:lnSpc>
                <a:spcPct val="100000"/>
              </a:lnSpc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sz="1300" b="0" spc="-5" dirty="0">
                <a:latin typeface="+mj-lt"/>
              </a:rPr>
              <a:t>Department </a:t>
            </a:r>
            <a:r>
              <a:rPr sz="1300" b="0" spc="-10" dirty="0">
                <a:latin typeface="+mj-lt"/>
              </a:rPr>
              <a:t>Chair’s recommendation</a:t>
            </a:r>
            <a:r>
              <a:rPr lang="en-US" sz="1300" b="0" spc="-10" dirty="0">
                <a:latin typeface="+mj-lt"/>
              </a:rPr>
              <a:t> is </a:t>
            </a:r>
            <a:r>
              <a:rPr sz="1300" b="0" spc="-10" dirty="0">
                <a:latin typeface="+mj-lt"/>
              </a:rPr>
              <a:t>due</a:t>
            </a:r>
            <a:r>
              <a:rPr lang="en-US" sz="1300" b="0" spc="-10" dirty="0">
                <a:latin typeface="+mj-lt"/>
              </a:rPr>
              <a:t> (</a:t>
            </a:r>
            <a:r>
              <a:rPr lang="en-US" sz="1300" b="0" spc="-10" dirty="0" smtClean="0">
                <a:latin typeface="+mj-lt"/>
              </a:rPr>
              <a:t>10/14/19)</a:t>
            </a:r>
            <a:endParaRPr lang="en-US" sz="1300" b="0" spc="-10" dirty="0">
              <a:latin typeface="+mj-lt"/>
            </a:endParaRPr>
          </a:p>
          <a:p>
            <a:pPr marL="243840" indent="-231140">
              <a:lnSpc>
                <a:spcPct val="100000"/>
              </a:lnSpc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lang="en-US" sz="1300" b="0" spc="-10" dirty="0">
                <a:latin typeface="+mj-lt"/>
              </a:rPr>
              <a:t>Applicant has 3 complete business days to review his/her file &amp; respond, if desired</a:t>
            </a:r>
          </a:p>
          <a:p>
            <a:pPr marL="243840" indent="-231140">
              <a:lnSpc>
                <a:spcPct val="100000"/>
              </a:lnSpc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lang="en-US" sz="1300" b="0" spc="-10" dirty="0">
                <a:latin typeface="+mj-lt"/>
              </a:rPr>
              <a:t>Applicant file due to Dean on 4</a:t>
            </a:r>
            <a:r>
              <a:rPr lang="en-US" sz="1300" b="0" spc="-10" baseline="30000" dirty="0">
                <a:latin typeface="+mj-lt"/>
              </a:rPr>
              <a:t>th</a:t>
            </a:r>
            <a:r>
              <a:rPr lang="en-US" sz="1300" b="0" spc="-10" dirty="0">
                <a:latin typeface="+mj-lt"/>
              </a:rPr>
              <a:t> business day (</a:t>
            </a:r>
            <a:r>
              <a:rPr lang="en-US" sz="1300" b="0" spc="-10" dirty="0" smtClean="0">
                <a:latin typeface="+mj-lt"/>
              </a:rPr>
              <a:t>10/18/19)</a:t>
            </a:r>
            <a:endParaRPr sz="1300" b="0" spc="-10" dirty="0">
              <a:latin typeface="+mj-lt"/>
            </a:endParaRPr>
          </a:p>
          <a:p>
            <a:pPr marL="243840" marR="271780" indent="-231140">
              <a:lnSpc>
                <a:spcPct val="80000"/>
              </a:lnSpc>
              <a:spcBef>
                <a:spcPts val="334"/>
              </a:spcBef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sz="1300" b="0" spc="-5" dirty="0">
                <a:latin typeface="+mj-lt"/>
              </a:rPr>
              <a:t>College </a:t>
            </a:r>
            <a:r>
              <a:rPr sz="1300" b="0" spc="-10" dirty="0">
                <a:latin typeface="+mj-lt"/>
              </a:rPr>
              <a:t>Committee </a:t>
            </a:r>
            <a:r>
              <a:rPr sz="1300" b="0" spc="-5" dirty="0">
                <a:latin typeface="+mj-lt"/>
              </a:rPr>
              <a:t>given access </a:t>
            </a:r>
            <a:r>
              <a:rPr sz="1300" b="0" spc="-10" dirty="0">
                <a:latin typeface="+mj-lt"/>
              </a:rPr>
              <a:t>to </a:t>
            </a:r>
            <a:r>
              <a:rPr lang="en-US" sz="1300" b="0" spc="-10" dirty="0">
                <a:latin typeface="+mj-lt"/>
              </a:rPr>
              <a:t>file</a:t>
            </a:r>
            <a:r>
              <a:rPr sz="1300" b="0" spc="-5" dirty="0">
                <a:latin typeface="+mj-lt"/>
              </a:rPr>
              <a:t> material</a:t>
            </a:r>
            <a:r>
              <a:rPr lang="en-US" sz="1300" b="0" spc="-5" dirty="0">
                <a:latin typeface="+mj-lt"/>
              </a:rPr>
              <a:t> (</a:t>
            </a:r>
            <a:r>
              <a:rPr lang="en-US" sz="1300" b="0" spc="-5" dirty="0" smtClean="0">
                <a:latin typeface="+mj-lt"/>
              </a:rPr>
              <a:t>10/25/2019)</a:t>
            </a:r>
            <a:endParaRPr sz="1300" b="0" spc="-5" dirty="0">
              <a:latin typeface="+mj-lt"/>
            </a:endParaRPr>
          </a:p>
          <a:p>
            <a:pPr marL="12700">
              <a:lnSpc>
                <a:spcPct val="100000"/>
              </a:lnSpc>
            </a:pPr>
            <a:r>
              <a:rPr sz="1300" spc="-5" dirty="0">
                <a:latin typeface="+mj-lt"/>
              </a:rPr>
              <a:t>November</a:t>
            </a:r>
          </a:p>
          <a:p>
            <a:pPr marL="243840" marR="5080" indent="-231140">
              <a:lnSpc>
                <a:spcPct val="80000"/>
              </a:lnSpc>
              <a:spcBef>
                <a:spcPts val="335"/>
              </a:spcBef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sz="1300" b="0" spc="-5" dirty="0">
                <a:latin typeface="+mj-lt"/>
              </a:rPr>
              <a:t>College </a:t>
            </a:r>
            <a:r>
              <a:rPr sz="1300" b="0" spc="-10" dirty="0">
                <a:latin typeface="+mj-lt"/>
              </a:rPr>
              <a:t>Committee </a:t>
            </a:r>
            <a:r>
              <a:rPr sz="1300" b="0" spc="-5" dirty="0">
                <a:latin typeface="+mj-lt"/>
              </a:rPr>
              <a:t>submits advice along </a:t>
            </a:r>
            <a:r>
              <a:rPr sz="1300" b="0" dirty="0">
                <a:latin typeface="+mj-lt"/>
              </a:rPr>
              <a:t>with  </a:t>
            </a:r>
            <a:r>
              <a:rPr sz="1300" b="0" spc="-10" dirty="0">
                <a:latin typeface="+mj-lt"/>
              </a:rPr>
              <a:t>written </a:t>
            </a:r>
            <a:r>
              <a:rPr sz="1300" b="0" spc="-15" dirty="0">
                <a:latin typeface="+mj-lt"/>
              </a:rPr>
              <a:t>record </a:t>
            </a:r>
            <a:r>
              <a:rPr sz="1300" b="0" dirty="0">
                <a:latin typeface="+mj-lt"/>
              </a:rPr>
              <a:t>of </a:t>
            </a:r>
            <a:r>
              <a:rPr sz="1300" b="0" spc="-10" dirty="0">
                <a:latin typeface="+mj-lt"/>
              </a:rPr>
              <a:t>votes for </a:t>
            </a:r>
            <a:r>
              <a:rPr sz="1300" b="0" spc="-5" dirty="0">
                <a:latin typeface="+mj-lt"/>
              </a:rPr>
              <a:t>and </a:t>
            </a:r>
            <a:r>
              <a:rPr sz="1300" b="0" spc="-10" dirty="0">
                <a:latin typeface="+mj-lt"/>
              </a:rPr>
              <a:t>against </a:t>
            </a:r>
            <a:r>
              <a:rPr sz="1300" b="0" spc="-5" dirty="0">
                <a:latin typeface="+mj-lt"/>
              </a:rPr>
              <a:t>promotio</a:t>
            </a:r>
            <a:r>
              <a:rPr lang="en-US" sz="1300" b="0" spc="-5" dirty="0">
                <a:latin typeface="+mj-lt"/>
              </a:rPr>
              <a:t>n and/or tenure</a:t>
            </a:r>
            <a:r>
              <a:rPr sz="1300" b="0" spc="-5" dirty="0">
                <a:latin typeface="+mj-lt"/>
              </a:rPr>
              <a:t>  </a:t>
            </a:r>
            <a:r>
              <a:rPr sz="1300" b="0" spc="-10" dirty="0">
                <a:latin typeface="+mj-lt"/>
              </a:rPr>
              <a:t>to </a:t>
            </a:r>
            <a:r>
              <a:rPr sz="1300" b="0" spc="-5" dirty="0">
                <a:latin typeface="+mj-lt"/>
              </a:rPr>
              <a:t>the</a:t>
            </a:r>
            <a:r>
              <a:rPr sz="1300" b="0" spc="-75" dirty="0">
                <a:latin typeface="+mj-lt"/>
              </a:rPr>
              <a:t> </a:t>
            </a:r>
            <a:r>
              <a:rPr sz="1300" b="0" dirty="0">
                <a:latin typeface="+mj-lt"/>
              </a:rPr>
              <a:t>Dean</a:t>
            </a:r>
            <a:r>
              <a:rPr lang="en-US" sz="1300" b="0" dirty="0">
                <a:latin typeface="+mj-lt"/>
              </a:rPr>
              <a:t> (</a:t>
            </a:r>
            <a:r>
              <a:rPr lang="en-US" sz="1300" b="0" dirty="0" smtClean="0">
                <a:latin typeface="+mj-lt"/>
              </a:rPr>
              <a:t>11/12/19)</a:t>
            </a:r>
            <a:endParaRPr lang="en-US" sz="1300" b="0" dirty="0">
              <a:latin typeface="+mj-lt"/>
            </a:endParaRPr>
          </a:p>
          <a:p>
            <a:pPr marL="12700" marR="5080">
              <a:lnSpc>
                <a:spcPct val="80000"/>
              </a:lnSpc>
              <a:spcBef>
                <a:spcPts val="335"/>
              </a:spcBef>
              <a:tabLst>
                <a:tab pos="243840" algn="l"/>
                <a:tab pos="244475" algn="l"/>
              </a:tabLst>
            </a:pPr>
            <a:r>
              <a:rPr lang="en-US" sz="1300" dirty="0">
                <a:latin typeface="+mj-lt"/>
              </a:rPr>
              <a:t>December</a:t>
            </a:r>
          </a:p>
          <a:p>
            <a:pPr marL="243840" marR="25400" indent="-231140">
              <a:lnSpc>
                <a:spcPct val="80000"/>
              </a:lnSpc>
              <a:spcBef>
                <a:spcPts val="439"/>
              </a:spcBef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lang="en-US" sz="1300" b="0" spc="-20" dirty="0">
                <a:latin typeface="+mj-lt"/>
              </a:rPr>
              <a:t>Dean’s </a:t>
            </a:r>
            <a:r>
              <a:rPr lang="en-US" sz="1300" b="0" spc="-10" dirty="0">
                <a:latin typeface="+mj-lt"/>
              </a:rPr>
              <a:t>recommendation is due (</a:t>
            </a:r>
            <a:r>
              <a:rPr lang="en-US" sz="1300" b="0" spc="-10" dirty="0" smtClean="0">
                <a:latin typeface="+mj-lt"/>
              </a:rPr>
              <a:t>12/5/2019)</a:t>
            </a:r>
            <a:endParaRPr lang="en-US" sz="1300" b="0" spc="-10" dirty="0">
              <a:latin typeface="+mj-lt"/>
            </a:endParaRPr>
          </a:p>
          <a:p>
            <a:pPr marL="243840" marR="25400" indent="-231140">
              <a:lnSpc>
                <a:spcPct val="80000"/>
              </a:lnSpc>
              <a:spcBef>
                <a:spcPts val="439"/>
              </a:spcBef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lang="en-US" sz="1300" b="0" spc="-10" dirty="0">
                <a:latin typeface="+mj-lt"/>
              </a:rPr>
              <a:t>Applicant has 3 complete business days to review his/her file and respond (if desired)to any material in the file</a:t>
            </a:r>
          </a:p>
          <a:p>
            <a:pPr marL="243840" marR="128905" indent="-231140">
              <a:lnSpc>
                <a:spcPct val="80000"/>
              </a:lnSpc>
              <a:spcBef>
                <a:spcPts val="335"/>
              </a:spcBef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lang="en-US" sz="1300" b="0" spc="-15" dirty="0">
                <a:latin typeface="+mj-lt"/>
              </a:rPr>
              <a:t>Provost’s </a:t>
            </a:r>
            <a:r>
              <a:rPr lang="en-US" sz="1300" b="0" spc="-5" dirty="0">
                <a:latin typeface="+mj-lt"/>
              </a:rPr>
              <a:t>Office </a:t>
            </a:r>
            <a:r>
              <a:rPr lang="en-US" sz="1300" b="0" spc="-15" dirty="0">
                <a:latin typeface="+mj-lt"/>
              </a:rPr>
              <a:t>makes </a:t>
            </a:r>
            <a:r>
              <a:rPr lang="en-US" sz="1300" b="0" spc="-5" dirty="0">
                <a:latin typeface="+mj-lt"/>
              </a:rPr>
              <a:t>promotion/tenure </a:t>
            </a:r>
            <a:r>
              <a:rPr lang="en-US" sz="1300" b="0" dirty="0">
                <a:latin typeface="+mj-lt"/>
              </a:rPr>
              <a:t>files </a:t>
            </a:r>
            <a:r>
              <a:rPr lang="en-US" sz="1300" b="0" spc="-10" dirty="0">
                <a:latin typeface="+mj-lt"/>
              </a:rPr>
              <a:t>available  for</a:t>
            </a:r>
            <a:r>
              <a:rPr lang="en-US" sz="1300" b="0" spc="-105" dirty="0">
                <a:latin typeface="+mj-lt"/>
              </a:rPr>
              <a:t> </a:t>
            </a:r>
            <a:r>
              <a:rPr lang="en-US" sz="1300" b="0" spc="-10" dirty="0">
                <a:latin typeface="+mj-lt"/>
              </a:rPr>
              <a:t>review by University Promotion and Tenure Committee and Academic Deans (</a:t>
            </a:r>
            <a:r>
              <a:rPr lang="en-US" sz="1300" b="0" spc="-10" dirty="0" smtClean="0">
                <a:latin typeface="+mj-lt"/>
              </a:rPr>
              <a:t>12/13/2019)</a:t>
            </a:r>
          </a:p>
          <a:p>
            <a:pPr marL="12700" marR="128905">
              <a:lnSpc>
                <a:spcPct val="80000"/>
              </a:lnSpc>
              <a:spcBef>
                <a:spcPts val="335"/>
              </a:spcBef>
              <a:tabLst>
                <a:tab pos="243840" algn="l"/>
                <a:tab pos="244475" algn="l"/>
              </a:tabLst>
            </a:pPr>
            <a:endParaRPr lang="en-US" sz="1200" b="0" spc="-10" dirty="0"/>
          </a:p>
          <a:p>
            <a:pPr marL="243840" marR="5080" indent="-231140">
              <a:lnSpc>
                <a:spcPct val="80000"/>
              </a:lnSpc>
              <a:spcBef>
                <a:spcPts val="335"/>
              </a:spcBef>
              <a:buFont typeface="Arial"/>
              <a:buChar char="•"/>
              <a:tabLst>
                <a:tab pos="243840" algn="l"/>
                <a:tab pos="244475" algn="l"/>
              </a:tabLst>
            </a:pPr>
            <a:endParaRPr lang="en-US" b="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48200" y="1524000"/>
            <a:ext cx="4343400" cy="4876800"/>
          </a:xfrm>
          <a:custGeom>
            <a:avLst/>
            <a:gdLst/>
            <a:ahLst/>
            <a:cxnLst/>
            <a:rect l="l" t="t" r="r" b="b"/>
            <a:pathLst>
              <a:path w="4038600" h="4724400">
                <a:moveTo>
                  <a:pt x="0" y="0"/>
                </a:moveTo>
                <a:lnTo>
                  <a:pt x="4038600" y="0"/>
                </a:lnTo>
                <a:lnTo>
                  <a:pt x="4038600" y="4724400"/>
                </a:ln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B0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sz="half" idx="3"/>
          </p:nvPr>
        </p:nvSpPr>
        <p:spPr>
          <a:xfrm>
            <a:off x="4754562" y="1558636"/>
            <a:ext cx="4237038" cy="4413002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300" b="1" dirty="0">
                <a:cs typeface="Times New Roman"/>
              </a:rPr>
              <a:t>January</a:t>
            </a:r>
          </a:p>
          <a:p>
            <a:pPr marL="243840" marR="27305" indent="-231140">
              <a:lnSpc>
                <a:spcPct val="80000"/>
              </a:lnSpc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lang="en-US" sz="1300" spc="-5" dirty="0"/>
              <a:t>University </a:t>
            </a:r>
            <a:r>
              <a:rPr lang="en-US" sz="1300" spc="-5" dirty="0" smtClean="0"/>
              <a:t>Promotion and Tenure </a:t>
            </a:r>
            <a:r>
              <a:rPr lang="en-US" sz="1300" spc="-10" dirty="0"/>
              <a:t>Committee reviews </a:t>
            </a:r>
            <a:r>
              <a:rPr lang="en-US" sz="1300" dirty="0"/>
              <a:t>files </a:t>
            </a:r>
            <a:r>
              <a:rPr lang="en-US" sz="1300" spc="-5" dirty="0" smtClean="0"/>
              <a:t>and </a:t>
            </a:r>
            <a:r>
              <a:rPr lang="en-US" sz="1300" spc="-5" dirty="0"/>
              <a:t>provides advice, along </a:t>
            </a:r>
            <a:r>
              <a:rPr lang="en-US" sz="1300" dirty="0"/>
              <a:t>with </a:t>
            </a:r>
            <a:r>
              <a:rPr lang="en-US" sz="1300" spc="-10" dirty="0"/>
              <a:t>written </a:t>
            </a:r>
            <a:r>
              <a:rPr lang="en-US" sz="1300" spc="-15" dirty="0"/>
              <a:t>record </a:t>
            </a:r>
            <a:r>
              <a:rPr lang="en-US" sz="1300" dirty="0"/>
              <a:t>of </a:t>
            </a:r>
            <a:r>
              <a:rPr lang="en-US" sz="1300" spc="-10" dirty="0" smtClean="0"/>
              <a:t>votes </a:t>
            </a:r>
            <a:r>
              <a:rPr lang="en-US" sz="1300" spc="-10" dirty="0"/>
              <a:t>for </a:t>
            </a:r>
            <a:r>
              <a:rPr lang="en-US" sz="1300" spc="-5" dirty="0"/>
              <a:t>and </a:t>
            </a:r>
            <a:r>
              <a:rPr lang="en-US" sz="1300" spc="-10" dirty="0"/>
              <a:t>against </a:t>
            </a:r>
            <a:r>
              <a:rPr lang="en-US" sz="1300" spc="-5" dirty="0"/>
              <a:t>promotion and/or tenure, </a:t>
            </a:r>
            <a:r>
              <a:rPr lang="en-US" sz="1300" spc="-10" dirty="0"/>
              <a:t>to </a:t>
            </a:r>
            <a:r>
              <a:rPr lang="en-US" sz="1300" spc="-5" dirty="0"/>
              <a:t>the</a:t>
            </a:r>
            <a:r>
              <a:rPr lang="en-US" sz="1300" spc="25" dirty="0"/>
              <a:t> </a:t>
            </a:r>
            <a:r>
              <a:rPr lang="en-US" sz="1300" spc="-10" dirty="0"/>
              <a:t>Provost (</a:t>
            </a:r>
            <a:r>
              <a:rPr lang="en-US" sz="1300" spc="-10" dirty="0" smtClean="0"/>
              <a:t>1/24/2020)</a:t>
            </a:r>
            <a:endParaRPr lang="en-US" sz="1300" spc="-10" dirty="0"/>
          </a:p>
          <a:p>
            <a:pPr marL="12700" marR="27305">
              <a:lnSpc>
                <a:spcPct val="80000"/>
              </a:lnSpc>
              <a:tabLst>
                <a:tab pos="243840" algn="l"/>
                <a:tab pos="244475" algn="l"/>
              </a:tabLst>
            </a:pPr>
            <a:r>
              <a:rPr lang="en-US" sz="1300" b="1" spc="-10" dirty="0" smtClean="0">
                <a:latin typeface="+mj-lt"/>
                <a:cs typeface="Times New Roman" panose="02020603050405020304" pitchFamily="18" charset="0"/>
              </a:rPr>
              <a:t>February</a:t>
            </a:r>
            <a:endParaRPr sz="1300" b="1" spc="-10" dirty="0" smtClean="0">
              <a:latin typeface="+mj-lt"/>
              <a:cs typeface="Times New Roman" panose="02020603050405020304" pitchFamily="18" charset="0"/>
            </a:endParaRPr>
          </a:p>
          <a:p>
            <a:pPr marL="243840" marR="5080" indent="-231140" algn="l">
              <a:lnSpc>
                <a:spcPct val="80000"/>
              </a:lnSpc>
              <a:spcBef>
                <a:spcPts val="330"/>
              </a:spcBef>
              <a:buFont typeface="Arial"/>
              <a:buChar char="•"/>
              <a:tabLst>
                <a:tab pos="244475" algn="l"/>
              </a:tabLst>
            </a:pPr>
            <a:r>
              <a:rPr sz="1300" spc="-5" dirty="0" smtClean="0">
                <a:latin typeface="+mj-lt"/>
                <a:cs typeface="Times New Roman" panose="02020603050405020304" pitchFamily="18" charset="0"/>
              </a:rPr>
              <a:t>Academic Deans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review </a:t>
            </a:r>
            <a:r>
              <a:rPr sz="1300" dirty="0" smtClean="0">
                <a:latin typeface="+mj-lt"/>
                <a:cs typeface="Times New Roman" panose="02020603050405020304" pitchFamily="18" charset="0"/>
              </a:rPr>
              <a:t>files </a:t>
            </a:r>
            <a:r>
              <a:rPr sz="1300" spc="-5" dirty="0" smtClean="0">
                <a:latin typeface="+mj-lt"/>
                <a:cs typeface="Times New Roman" panose="02020603050405020304" pitchFamily="18" charset="0"/>
              </a:rPr>
              <a:t>and provides advice, along </a:t>
            </a:r>
            <a:r>
              <a:rPr sz="1300" dirty="0" smtClean="0">
                <a:latin typeface="+mj-lt"/>
                <a:cs typeface="Times New Roman" panose="02020603050405020304" pitchFamily="18" charset="0"/>
              </a:rPr>
              <a:t>with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written </a:t>
            </a:r>
            <a:r>
              <a:rPr sz="1300" spc="-15" dirty="0" smtClean="0">
                <a:latin typeface="+mj-lt"/>
                <a:cs typeface="Times New Roman" panose="02020603050405020304" pitchFamily="18" charset="0"/>
              </a:rPr>
              <a:t>record </a:t>
            </a:r>
            <a:r>
              <a:rPr sz="1300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votes for </a:t>
            </a:r>
            <a:r>
              <a:rPr sz="1300" spc="-5" dirty="0" smtClean="0">
                <a:latin typeface="+mj-lt"/>
                <a:cs typeface="Times New Roman" panose="02020603050405020304" pitchFamily="18" charset="0"/>
              </a:rPr>
              <a:t>and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against</a:t>
            </a:r>
            <a:r>
              <a:rPr lang="en-US" sz="1300" spc="-10" dirty="0" smtClean="0">
                <a:latin typeface="+mj-lt"/>
                <a:cs typeface="Times New Roman" panose="02020603050405020304" pitchFamily="18" charset="0"/>
              </a:rPr>
              <a:t> tenure and/or </a:t>
            </a:r>
            <a:r>
              <a:rPr sz="1300" spc="-5" dirty="0" smtClean="0">
                <a:latin typeface="+mj-lt"/>
                <a:cs typeface="Times New Roman" panose="02020603050405020304" pitchFamily="18" charset="0"/>
              </a:rPr>
              <a:t>promotion,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to </a:t>
            </a:r>
            <a:r>
              <a:rPr sz="1300" spc="-5" dirty="0" smtClean="0">
                <a:latin typeface="+mj-lt"/>
                <a:cs typeface="Times New Roman" panose="02020603050405020304" pitchFamily="18" charset="0"/>
              </a:rPr>
              <a:t>the</a:t>
            </a:r>
            <a:r>
              <a:rPr sz="1300" spc="-55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Provost</a:t>
            </a:r>
            <a:r>
              <a:rPr lang="en-US" sz="1300" spc="-10" dirty="0" smtClean="0">
                <a:latin typeface="+mj-lt"/>
                <a:cs typeface="Times New Roman" panose="02020603050405020304" pitchFamily="18" charset="0"/>
              </a:rPr>
              <a:t> (2/3/2020)</a:t>
            </a:r>
            <a:endParaRPr sz="1300" spc="-10" dirty="0" smtClean="0">
              <a:latin typeface="+mj-lt"/>
              <a:cs typeface="Times New Roman" panose="02020603050405020304" pitchFamily="18" charset="0"/>
            </a:endParaRPr>
          </a:p>
          <a:p>
            <a:pPr marL="243840" marR="213995" indent="-231140">
              <a:lnSpc>
                <a:spcPct val="80000"/>
              </a:lnSpc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sz="1300" spc="-15" dirty="0" smtClean="0">
                <a:latin typeface="+mj-lt"/>
                <a:cs typeface="Times New Roman" panose="02020603050405020304" pitchFamily="18" charset="0"/>
              </a:rPr>
              <a:t>Provost’s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recommendations are </a:t>
            </a:r>
            <a:r>
              <a:rPr sz="1300" spc="-5" dirty="0" smtClean="0">
                <a:latin typeface="+mj-lt"/>
                <a:cs typeface="Times New Roman" panose="02020603050405020304" pitchFamily="18" charset="0"/>
              </a:rPr>
              <a:t>made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for </a:t>
            </a:r>
            <a:r>
              <a:rPr sz="1300" spc="-5" dirty="0" smtClean="0">
                <a:latin typeface="+mj-lt"/>
                <a:cs typeface="Times New Roman" panose="02020603050405020304" pitchFamily="18" charset="0"/>
              </a:rPr>
              <a:t>promotion and</a:t>
            </a:r>
            <a:r>
              <a:rPr lang="en-US" sz="1300" spc="-90" dirty="0" smtClean="0">
                <a:latin typeface="+mj-lt"/>
                <a:cs typeface="Times New Roman" panose="02020603050405020304" pitchFamily="18" charset="0"/>
              </a:rPr>
              <a:t>/or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tenure</a:t>
            </a:r>
            <a:r>
              <a:rPr lang="en-US" sz="1300" spc="-10" dirty="0" smtClean="0">
                <a:latin typeface="+mj-lt"/>
                <a:cs typeface="Times New Roman" panose="02020603050405020304" pitchFamily="18" charset="0"/>
              </a:rPr>
              <a:t> (on or about 2/14/2020)</a:t>
            </a:r>
          </a:p>
          <a:p>
            <a:pPr marL="243840" marR="213995" indent="-231140">
              <a:lnSpc>
                <a:spcPct val="80000"/>
              </a:lnSpc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lang="en-US" sz="1300" spc="-10" dirty="0" smtClean="0">
                <a:latin typeface="+mj-lt"/>
                <a:cs typeface="Times New Roman" panose="02020603050405020304" pitchFamily="18" charset="0"/>
              </a:rPr>
              <a:t>Applicant has 3 complete business days to review his/her file and respond (if desired)to any material in the file</a:t>
            </a:r>
          </a:p>
          <a:p>
            <a:pPr marL="243840" marR="213995" indent="-231140">
              <a:lnSpc>
                <a:spcPct val="80000"/>
              </a:lnSpc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lang="en-US" sz="1300" spc="-10" dirty="0" smtClean="0">
                <a:latin typeface="+mj-lt"/>
                <a:cs typeface="Times New Roman" panose="02020603050405020304" pitchFamily="18" charset="0"/>
              </a:rPr>
              <a:t>Provost’s written recommendation due to President on the business day immediately following the previous date on the timeline</a:t>
            </a:r>
          </a:p>
          <a:p>
            <a:pPr marL="12700" marR="213995">
              <a:lnSpc>
                <a:spcPct val="80000"/>
              </a:lnSpc>
              <a:tabLst>
                <a:tab pos="243840" algn="l"/>
                <a:tab pos="244475" algn="l"/>
              </a:tabLst>
            </a:pPr>
            <a:r>
              <a:rPr lang="en-US" sz="1300" b="1" spc="-10" dirty="0" smtClean="0">
                <a:latin typeface="+mj-lt"/>
                <a:cs typeface="Times New Roman" panose="02020603050405020304" pitchFamily="18" charset="0"/>
              </a:rPr>
              <a:t>March</a:t>
            </a:r>
            <a:endParaRPr sz="1300" b="1" spc="-10" dirty="0" smtClean="0">
              <a:latin typeface="+mj-lt"/>
              <a:cs typeface="Times New Roman" panose="02020603050405020304" pitchFamily="18" charset="0"/>
            </a:endParaRPr>
          </a:p>
          <a:p>
            <a:pPr marL="243840" marR="793115" indent="-231140">
              <a:lnSpc>
                <a:spcPct val="80000"/>
              </a:lnSpc>
              <a:buFont typeface="Arial"/>
              <a:buChar char="•"/>
              <a:tabLst>
                <a:tab pos="243840" algn="l"/>
                <a:tab pos="244475" algn="l"/>
              </a:tabLst>
            </a:pP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President’s </a:t>
            </a:r>
            <a:r>
              <a:rPr sz="1300" spc="-5" dirty="0" smtClean="0">
                <a:latin typeface="+mj-lt"/>
                <a:cs typeface="Times New Roman" panose="02020603050405020304" pitchFamily="18" charset="0"/>
              </a:rPr>
              <a:t>decision </a:t>
            </a:r>
            <a:r>
              <a:rPr sz="1300" dirty="0" smtClean="0">
                <a:latin typeface="+mj-lt"/>
                <a:cs typeface="Times New Roman" panose="02020603050405020304" pitchFamily="18" charset="0"/>
              </a:rPr>
              <a:t>on </a:t>
            </a:r>
            <a:r>
              <a:rPr sz="1300" spc="-5" dirty="0" smtClean="0">
                <a:latin typeface="+mj-lt"/>
                <a:cs typeface="Times New Roman" panose="02020603050405020304" pitchFamily="18" charset="0"/>
              </a:rPr>
              <a:t>promotion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and  recommendation </a:t>
            </a:r>
            <a:r>
              <a:rPr sz="1300" dirty="0" smtClean="0">
                <a:latin typeface="+mj-lt"/>
                <a:cs typeface="Times New Roman" panose="02020603050405020304" pitchFamily="18" charset="0"/>
              </a:rPr>
              <a:t>on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tenure are</a:t>
            </a:r>
            <a:r>
              <a:rPr sz="1300" spc="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made</a:t>
            </a:r>
            <a:r>
              <a:rPr lang="en-US" sz="1300" spc="-10" dirty="0" smtClean="0">
                <a:latin typeface="+mj-lt"/>
                <a:cs typeface="Times New Roman" panose="02020603050405020304" pitchFamily="18" charset="0"/>
              </a:rPr>
              <a:t> and applicants are informed in writing (on or about 3/2/2020)</a:t>
            </a:r>
          </a:p>
          <a:p>
            <a:pPr marL="12700" marR="398145">
              <a:lnSpc>
                <a:spcPct val="80000"/>
              </a:lnSpc>
              <a:spcBef>
                <a:spcPts val="340"/>
              </a:spcBef>
              <a:tabLst>
                <a:tab pos="243840" algn="l"/>
                <a:tab pos="244475" algn="l"/>
              </a:tabLst>
            </a:pPr>
            <a:r>
              <a:rPr lang="en-US" sz="1300" b="1" spc="-10" dirty="0" smtClean="0">
                <a:latin typeface="+mj-lt"/>
                <a:cs typeface="Times New Roman" panose="02020603050405020304" pitchFamily="18" charset="0"/>
              </a:rPr>
              <a:t>Spring</a:t>
            </a:r>
          </a:p>
          <a:p>
            <a:pPr marL="298450" marR="398145" indent="-285750">
              <a:lnSpc>
                <a:spcPct val="80000"/>
              </a:lnSpc>
              <a:spcBef>
                <a:spcPts val="340"/>
              </a:spcBef>
              <a:buFont typeface="Arial" panose="020B0604020202020204" pitchFamily="34" charset="0"/>
              <a:buChar char="•"/>
              <a:tabLst>
                <a:tab pos="243840" algn="l"/>
                <a:tab pos="244475" algn="l"/>
              </a:tabLst>
            </a:pPr>
            <a:r>
              <a:rPr lang="en-US" sz="1300" spc="-10" dirty="0" smtClean="0">
                <a:latin typeface="+mj-lt"/>
                <a:cs typeface="Times New Roman" panose="02020603050405020304" pitchFamily="18" charset="0"/>
              </a:rPr>
              <a:t>President’s recommendations are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forwarded to </a:t>
            </a:r>
            <a:r>
              <a:rPr sz="1300" dirty="0" smtClean="0">
                <a:latin typeface="+mj-lt"/>
                <a:cs typeface="Times New Roman" panose="02020603050405020304" pitchFamily="18" charset="0"/>
              </a:rPr>
              <a:t>NDUS </a:t>
            </a:r>
            <a:r>
              <a:rPr sz="1300" spc="-5" dirty="0" smtClean="0">
                <a:latin typeface="+mj-lt"/>
                <a:cs typeface="Times New Roman" panose="02020603050405020304" pitchFamily="18" charset="0"/>
              </a:rPr>
              <a:t>and</a:t>
            </a:r>
            <a:r>
              <a:rPr sz="1300" spc="-8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sz="1300" dirty="0" smtClean="0">
                <a:latin typeface="+mj-lt"/>
                <a:cs typeface="Times New Roman" panose="02020603050405020304" pitchFamily="18" charset="0"/>
              </a:rPr>
              <a:t>SBHE</a:t>
            </a:r>
          </a:p>
          <a:p>
            <a:pPr marL="282575" indent="-269875">
              <a:lnSpc>
                <a:spcPct val="100000"/>
              </a:lnSpc>
              <a:buFont typeface="Arial"/>
              <a:buChar char="•"/>
              <a:tabLst>
                <a:tab pos="282575" algn="l"/>
              </a:tabLst>
            </a:pPr>
            <a:r>
              <a:rPr sz="1300" dirty="0" smtClean="0">
                <a:latin typeface="+mj-lt"/>
                <a:cs typeface="Times New Roman" panose="02020603050405020304" pitchFamily="18" charset="0"/>
              </a:rPr>
              <a:t>SBHE </a:t>
            </a:r>
            <a:r>
              <a:rPr sz="1300" spc="-5" dirty="0" smtClean="0">
                <a:latin typeface="+mj-lt"/>
                <a:cs typeface="Times New Roman" panose="02020603050405020304" pitchFamily="18" charset="0"/>
              </a:rPr>
              <a:t>decisions </a:t>
            </a:r>
            <a:r>
              <a:rPr sz="1300" dirty="0" smtClean="0">
                <a:latin typeface="+mj-lt"/>
                <a:cs typeface="Times New Roman" panose="02020603050405020304" pitchFamily="18" charset="0"/>
              </a:rPr>
              <a:t>on </a:t>
            </a:r>
            <a:r>
              <a:rPr sz="1300" spc="-10" dirty="0" smtClean="0">
                <a:latin typeface="+mj-lt"/>
                <a:cs typeface="Times New Roman" panose="02020603050405020304" pitchFamily="18" charset="0"/>
              </a:rPr>
              <a:t>tenure</a:t>
            </a:r>
            <a:r>
              <a:rPr sz="1300" spc="-75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sz="1300" spc="-5" dirty="0" smtClean="0">
                <a:latin typeface="+mj-lt"/>
                <a:cs typeface="Times New Roman" panose="02020603050405020304" pitchFamily="18" charset="0"/>
              </a:rPr>
              <a:t>announced</a:t>
            </a:r>
            <a:endParaRPr sz="1300" spc="-5" dirty="0"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3657600"/>
          </a:xfrm>
          <a:custGeom>
            <a:avLst/>
            <a:gdLst/>
            <a:ahLst/>
            <a:cxnLst/>
            <a:rect l="l" t="t" r="r" b="b"/>
            <a:pathLst>
              <a:path w="9144000" h="3657600">
                <a:moveTo>
                  <a:pt x="0" y="3657600"/>
                </a:moveTo>
                <a:lnTo>
                  <a:pt x="9144000" y="3657600"/>
                </a:lnTo>
                <a:lnTo>
                  <a:pt x="9144000" y="0"/>
                </a:lnTo>
                <a:lnTo>
                  <a:pt x="0" y="0"/>
                </a:lnTo>
                <a:lnTo>
                  <a:pt x="0" y="3657600"/>
                </a:lnTo>
                <a:close/>
              </a:path>
            </a:pathLst>
          </a:custGeom>
          <a:solidFill>
            <a:srgbClr val="00A65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5181600" y="6172200"/>
            <a:ext cx="3805668" cy="3855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42900" y="329312"/>
            <a:ext cx="8458200" cy="30899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ctr">
              <a:lnSpc>
                <a:spcPct val="100000"/>
              </a:lnSpc>
              <a:spcAft>
                <a:spcPts val="1800"/>
              </a:spcAft>
            </a:pPr>
            <a:r>
              <a:rPr sz="2800" spc="-30" dirty="0">
                <a:latin typeface="Arial"/>
                <a:cs typeface="Arial"/>
              </a:rPr>
              <a:t>UND’s </a:t>
            </a:r>
            <a:r>
              <a:rPr sz="2800" spc="-10" dirty="0">
                <a:latin typeface="Arial"/>
                <a:cs typeface="Arial"/>
              </a:rPr>
              <a:t>Promotion </a:t>
            </a:r>
            <a:r>
              <a:rPr sz="2800" spc="-5" dirty="0">
                <a:latin typeface="Arial"/>
                <a:cs typeface="Arial"/>
              </a:rPr>
              <a:t>&amp; </a:t>
            </a:r>
            <a:r>
              <a:rPr sz="2800" spc="-40" dirty="0">
                <a:latin typeface="Arial"/>
                <a:cs typeface="Arial"/>
              </a:rPr>
              <a:t>Tenure </a:t>
            </a:r>
            <a:r>
              <a:rPr sz="2800" spc="-5" dirty="0" smtClean="0">
                <a:latin typeface="Arial"/>
                <a:cs typeface="Arial"/>
              </a:rPr>
              <a:t>Process</a:t>
            </a:r>
            <a:r>
              <a:rPr lang="en-US" sz="2800" spc="-5" dirty="0" smtClean="0">
                <a:latin typeface="Arial"/>
                <a:cs typeface="Arial"/>
              </a:rPr>
              <a:t/>
            </a:r>
            <a:br>
              <a:rPr lang="en-US" sz="2800" spc="-5" dirty="0" smtClean="0">
                <a:latin typeface="Arial"/>
                <a:cs typeface="Arial"/>
              </a:rPr>
            </a:br>
            <a:r>
              <a:rPr lang="en-US" sz="2800" spc="-5" dirty="0" smtClean="0">
                <a:latin typeface="Arial"/>
                <a:cs typeface="Arial"/>
              </a:rPr>
              <a:t/>
            </a:r>
            <a:br>
              <a:rPr lang="en-US" sz="2800" spc="-5" dirty="0" smtClean="0">
                <a:latin typeface="Arial"/>
                <a:cs typeface="Arial"/>
              </a:rPr>
            </a:br>
            <a:r>
              <a:rPr lang="en-US" sz="2800" spc="-5" dirty="0" smtClean="0">
                <a:latin typeface="Arial"/>
                <a:cs typeface="Arial"/>
              </a:rPr>
              <a:t/>
            </a:r>
            <a:br>
              <a:rPr lang="en-US" sz="2800" spc="-5" dirty="0" smtClean="0">
                <a:latin typeface="Arial"/>
                <a:cs typeface="Arial"/>
              </a:rPr>
            </a:br>
            <a:r>
              <a:rPr lang="en-US" sz="2800" spc="-5" dirty="0" smtClean="0">
                <a:solidFill>
                  <a:schemeClr val="tx1"/>
                </a:solidFill>
                <a:latin typeface="Arial"/>
                <a:cs typeface="Arial"/>
              </a:rPr>
              <a:t>Tenure &amp; Professional Development Plans:</a:t>
            </a:r>
            <a:br>
              <a:rPr lang="en-US" sz="2800" spc="-5" dirty="0" smtClean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2800" spc="-5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2000" spc="-5" dirty="0" smtClean="0">
                <a:solidFill>
                  <a:schemeClr val="tx1"/>
                </a:solidFill>
                <a:latin typeface="Arial"/>
                <a:cs typeface="Arial"/>
              </a:rPr>
              <a:t>Aligning Department Guidelines and Faculty Handbook Policies</a:t>
            </a:r>
            <a:br>
              <a:rPr lang="en-US" sz="2000" spc="-5" dirty="0" smtClean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2800" spc="-5" dirty="0" smtClean="0">
                <a:solidFill>
                  <a:schemeClr val="tx1"/>
                </a:solidFill>
                <a:latin typeface="Arial"/>
                <a:cs typeface="Arial"/>
              </a:rPr>
              <a:t/>
            </a:r>
            <a:br>
              <a:rPr lang="en-US" sz="2800" spc="-5" dirty="0" smtClean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1200" spc="-5" dirty="0">
                <a:latin typeface="Arial"/>
                <a:cs typeface="Arial"/>
              </a:rPr>
              <a:t/>
            </a:r>
            <a:br>
              <a:rPr lang="en-US" sz="1200" spc="-5" dirty="0">
                <a:latin typeface="Arial"/>
                <a:cs typeface="Arial"/>
              </a:rPr>
            </a:br>
            <a:r>
              <a:rPr lang="en-US" sz="1000" spc="-5" dirty="0">
                <a:latin typeface="Arial"/>
                <a:cs typeface="Arial"/>
              </a:rPr>
              <a:t/>
            </a:r>
            <a:br>
              <a:rPr lang="en-US" sz="1000" spc="-5" dirty="0">
                <a:latin typeface="Arial"/>
                <a:cs typeface="Arial"/>
              </a:rPr>
            </a:br>
            <a:r>
              <a:rPr lang="en-US" sz="1000" spc="-5" dirty="0">
                <a:latin typeface="Arial"/>
                <a:cs typeface="Arial"/>
              </a:rPr>
              <a:t>	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25213" y="2292159"/>
            <a:ext cx="321818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endParaRPr sz="9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3858225"/>
            <a:ext cx="8077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Timeline:	Year 1 (2018-2019)		</a:t>
            </a:r>
          </a:p>
          <a:p>
            <a:r>
              <a:rPr lang="en-US" sz="2000" b="1" dirty="0"/>
              <a:t>	</a:t>
            </a:r>
            <a:r>
              <a:rPr lang="en-US" sz="2000" b="1" dirty="0" smtClean="0"/>
              <a:t>	Year 2 (2019-2020)	</a:t>
            </a:r>
          </a:p>
          <a:p>
            <a:r>
              <a:rPr lang="en-US" sz="2000" b="1" dirty="0"/>
              <a:t>	</a:t>
            </a:r>
            <a:r>
              <a:rPr lang="en-US" sz="2000" b="1" dirty="0" smtClean="0"/>
              <a:t>	Year 3 (2020-2021)	</a:t>
            </a:r>
          </a:p>
          <a:p>
            <a:r>
              <a:rPr lang="en-US" sz="2000" b="1" dirty="0"/>
              <a:t>	</a:t>
            </a:r>
            <a:r>
              <a:rPr lang="en-US" sz="2000" b="1" dirty="0" smtClean="0"/>
              <a:t>	Year 4 (2021-2022)		</a:t>
            </a:r>
          </a:p>
          <a:p>
            <a:r>
              <a:rPr lang="en-US" sz="2000" b="1" dirty="0"/>
              <a:t>	</a:t>
            </a:r>
            <a:r>
              <a:rPr lang="en-US" sz="2000" b="1" dirty="0" smtClean="0"/>
              <a:t>	Year 5 (2022-2023)	</a:t>
            </a:r>
          </a:p>
          <a:p>
            <a:r>
              <a:rPr lang="en-US" sz="2000" b="1" dirty="0"/>
              <a:t>	</a:t>
            </a:r>
            <a:r>
              <a:rPr lang="en-US" sz="2000" b="1" dirty="0" smtClean="0"/>
              <a:t>	Year 6 (2023-2024)---- Submit Materials in September</a:t>
            </a:r>
          </a:p>
          <a:p>
            <a:pPr algn="ctr"/>
            <a:r>
              <a:rPr lang="en-US" sz="2000" b="1" dirty="0" smtClean="0"/>
              <a:t>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7203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92124" y="0"/>
            <a:ext cx="7307579" cy="10911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87623" y="582168"/>
            <a:ext cx="3003803" cy="11186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92478" y="89504"/>
            <a:ext cx="7318122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08200" marR="5080" indent="-2095500">
              <a:lnSpc>
                <a:spcPct val="100000"/>
              </a:lnSpc>
              <a:spcBef>
                <a:spcPts val="95"/>
              </a:spcBef>
            </a:pPr>
            <a:r>
              <a:rPr sz="4000" spc="-15" dirty="0"/>
              <a:t>University </a:t>
            </a:r>
            <a:r>
              <a:rPr sz="4000" spc="-15" dirty="0" smtClean="0"/>
              <a:t>Promotion </a:t>
            </a:r>
            <a:r>
              <a:rPr sz="4000" spc="-5" dirty="0"/>
              <a:t>&amp; </a:t>
            </a:r>
            <a:r>
              <a:rPr sz="4000" spc="-70" dirty="0"/>
              <a:t>Tenure  </a:t>
            </a:r>
            <a:r>
              <a:rPr sz="4000" spc="-15" dirty="0"/>
              <a:t>Committee</a:t>
            </a:r>
            <a:endParaRPr sz="4000" dirty="0"/>
          </a:p>
        </p:txBody>
      </p:sp>
      <p:sp>
        <p:nvSpPr>
          <p:cNvPr id="5" name="object 5"/>
          <p:cNvSpPr txBox="1"/>
          <p:nvPr/>
        </p:nvSpPr>
        <p:spPr>
          <a:xfrm>
            <a:off x="535940" y="1474184"/>
            <a:ext cx="7955280" cy="4245392"/>
          </a:xfrm>
          <a:prstGeom prst="rect">
            <a:avLst/>
          </a:prstGeom>
        </p:spPr>
        <p:txBody>
          <a:bodyPr vert="horz" wrap="square" lIns="0" tIns="4889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3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15" dirty="0">
                <a:latin typeface="Calibri"/>
                <a:cs typeface="Calibri"/>
              </a:rPr>
              <a:t>Charge</a:t>
            </a:r>
            <a:endParaRPr sz="20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22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600" spc="-15" dirty="0">
                <a:latin typeface="Calibri"/>
                <a:cs typeface="Calibri"/>
              </a:rPr>
              <a:t>Review </a:t>
            </a:r>
            <a:r>
              <a:rPr sz="1600" spc="-10" dirty="0">
                <a:latin typeface="Calibri"/>
                <a:cs typeface="Calibri"/>
              </a:rPr>
              <a:t>promotion </a:t>
            </a:r>
            <a:r>
              <a:rPr sz="1600" spc="-5" dirty="0">
                <a:latin typeface="Calibri"/>
                <a:cs typeface="Calibri"/>
              </a:rPr>
              <a:t>and </a:t>
            </a:r>
            <a:r>
              <a:rPr sz="1600" spc="-10" dirty="0">
                <a:latin typeface="Calibri"/>
                <a:cs typeface="Calibri"/>
              </a:rPr>
              <a:t>tenure</a:t>
            </a:r>
            <a:r>
              <a:rPr sz="1600" spc="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requests</a:t>
            </a:r>
            <a:endParaRPr sz="16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19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600" spc="-10" dirty="0">
                <a:latin typeface="Calibri"/>
                <a:cs typeface="Calibri"/>
              </a:rPr>
              <a:t>Provide </a:t>
            </a:r>
            <a:r>
              <a:rPr sz="1600" spc="-5" dirty="0">
                <a:latin typeface="Calibri"/>
                <a:cs typeface="Calibri"/>
              </a:rPr>
              <a:t>advice </a:t>
            </a:r>
            <a:r>
              <a:rPr sz="1600" spc="-10" dirty="0">
                <a:latin typeface="Calibri"/>
                <a:cs typeface="Calibri"/>
              </a:rPr>
              <a:t>to </a:t>
            </a:r>
            <a:r>
              <a:rPr sz="1600" spc="-5" dirty="0">
                <a:latin typeface="Calibri"/>
                <a:cs typeface="Calibri"/>
              </a:rPr>
              <a:t>the </a:t>
            </a:r>
            <a:r>
              <a:rPr sz="1600" spc="-15" dirty="0">
                <a:latin typeface="Calibri"/>
                <a:cs typeface="Calibri"/>
              </a:rPr>
              <a:t>Provost </a:t>
            </a:r>
            <a:r>
              <a:rPr sz="1600" spc="-5" dirty="0">
                <a:latin typeface="Calibri"/>
                <a:cs typeface="Calibri"/>
              </a:rPr>
              <a:t>&amp;</a:t>
            </a:r>
            <a:r>
              <a:rPr sz="1600" spc="40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VPAA</a:t>
            </a:r>
            <a:endParaRPr sz="1600" dirty="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25"/>
              </a:spcBef>
              <a:buFont typeface="Arial"/>
              <a:buChar char="–"/>
            </a:pPr>
            <a:endParaRPr sz="165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10" dirty="0">
                <a:latin typeface="Calibri"/>
                <a:cs typeface="Calibri"/>
              </a:rPr>
              <a:t>Committee </a:t>
            </a:r>
            <a:r>
              <a:rPr sz="2000" b="1" dirty="0">
                <a:latin typeface="Calibri"/>
                <a:cs typeface="Calibri"/>
              </a:rPr>
              <a:t>is </a:t>
            </a:r>
            <a:r>
              <a:rPr sz="2000" b="1" spc="-5" dirty="0">
                <a:latin typeface="Calibri"/>
                <a:cs typeface="Calibri"/>
              </a:rPr>
              <a:t>comprised </a:t>
            </a:r>
            <a:r>
              <a:rPr sz="2000" b="1" dirty="0">
                <a:latin typeface="Calibri"/>
                <a:cs typeface="Calibri"/>
              </a:rPr>
              <a:t>of one </a:t>
            </a:r>
            <a:r>
              <a:rPr sz="2000" b="1" spc="-15" dirty="0">
                <a:latin typeface="Calibri"/>
                <a:cs typeface="Calibri"/>
              </a:rPr>
              <a:t>representative </a:t>
            </a:r>
            <a:r>
              <a:rPr sz="2000" b="1" spc="-10" dirty="0">
                <a:latin typeface="Calibri"/>
                <a:cs typeface="Calibri"/>
              </a:rPr>
              <a:t>from </a:t>
            </a:r>
            <a:r>
              <a:rPr sz="2000" b="1" spc="-5" dirty="0">
                <a:latin typeface="Calibri"/>
                <a:cs typeface="Calibri"/>
              </a:rPr>
              <a:t>each</a:t>
            </a:r>
            <a:r>
              <a:rPr sz="2000" b="1" spc="7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college/school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800" dirty="0">
              <a:latin typeface="Times New Roman"/>
              <a:cs typeface="Times New Roman"/>
            </a:endParaRPr>
          </a:p>
          <a:p>
            <a:pPr marL="755650" marR="412750" lvl="1" indent="-285750">
              <a:lnSpc>
                <a:spcPts val="1730"/>
              </a:lnSpc>
              <a:spcBef>
                <a:spcPts val="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latin typeface="Calibri"/>
                <a:cs typeface="Calibri"/>
              </a:rPr>
              <a:t>College of Arts &amp; Sciences has </a:t>
            </a:r>
            <a:r>
              <a:rPr sz="1600" spc="-10" dirty="0">
                <a:latin typeface="Calibri"/>
                <a:cs typeface="Calibri"/>
              </a:rPr>
              <a:t>two </a:t>
            </a:r>
            <a:r>
              <a:rPr sz="1600" spc="-15" dirty="0">
                <a:latin typeface="Calibri"/>
                <a:cs typeface="Calibri"/>
              </a:rPr>
              <a:t>representatives </a:t>
            </a:r>
            <a:r>
              <a:rPr sz="1600" spc="-5" dirty="0">
                <a:latin typeface="Calibri"/>
                <a:cs typeface="Calibri"/>
              </a:rPr>
              <a:t>– one </a:t>
            </a:r>
            <a:r>
              <a:rPr sz="1600" spc="-10" dirty="0">
                <a:latin typeface="Calibri"/>
                <a:cs typeface="Calibri"/>
              </a:rPr>
              <a:t>faculty member </a:t>
            </a:r>
            <a:r>
              <a:rPr sz="1600" spc="-5" dirty="0">
                <a:latin typeface="Calibri"/>
                <a:cs typeface="Calibri"/>
              </a:rPr>
              <a:t>in a </a:t>
            </a:r>
            <a:r>
              <a:rPr sz="1600" spc="-10" dirty="0">
                <a:latin typeface="Calibri"/>
                <a:cs typeface="Calibri"/>
              </a:rPr>
              <a:t>hard  </a:t>
            </a:r>
            <a:r>
              <a:rPr sz="1600" spc="-5" dirty="0">
                <a:latin typeface="Calibri"/>
                <a:cs typeface="Calibri"/>
              </a:rPr>
              <a:t>science &amp; one </a:t>
            </a:r>
            <a:r>
              <a:rPr sz="1600" spc="-10" dirty="0">
                <a:latin typeface="Calibri"/>
                <a:cs typeface="Calibri"/>
              </a:rPr>
              <a:t>faculty member </a:t>
            </a:r>
            <a:r>
              <a:rPr sz="1600" spc="-5" dirty="0">
                <a:latin typeface="Calibri"/>
                <a:cs typeface="Calibri"/>
              </a:rPr>
              <a:t>in fine arts or social</a:t>
            </a:r>
            <a:r>
              <a:rPr sz="1600" spc="1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sciences</a:t>
            </a:r>
            <a:endParaRPr sz="1600" dirty="0">
              <a:latin typeface="Calibri"/>
              <a:cs typeface="Calibri"/>
            </a:endParaRPr>
          </a:p>
          <a:p>
            <a:pPr marL="755650" lvl="1" indent="-285750">
              <a:lnSpc>
                <a:spcPct val="100000"/>
              </a:lnSpc>
              <a:spcBef>
                <a:spcPts val="16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600" spc="-10" dirty="0">
                <a:latin typeface="Calibri"/>
                <a:cs typeface="Calibri"/>
              </a:rPr>
              <a:t>Members </a:t>
            </a:r>
            <a:r>
              <a:rPr sz="1600" spc="-15" dirty="0">
                <a:latin typeface="Calibri"/>
                <a:cs typeface="Calibri"/>
              </a:rPr>
              <a:t>are </a:t>
            </a:r>
            <a:r>
              <a:rPr sz="1600" spc="-10" dirty="0">
                <a:latin typeface="Calibri"/>
                <a:cs typeface="Calibri"/>
              </a:rPr>
              <a:t>nominated by </a:t>
            </a:r>
            <a:r>
              <a:rPr sz="1600" spc="-5" dirty="0">
                <a:latin typeface="Calibri"/>
                <a:cs typeface="Calibri"/>
              </a:rPr>
              <a:t>the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Dean</a:t>
            </a:r>
            <a:endParaRPr sz="1600" dirty="0">
              <a:latin typeface="Calibri"/>
              <a:cs typeface="Calibri"/>
            </a:endParaRPr>
          </a:p>
          <a:p>
            <a:pPr marL="755650" lvl="1" indent="-285750">
              <a:lnSpc>
                <a:spcPct val="100000"/>
              </a:lnSpc>
              <a:spcBef>
                <a:spcPts val="19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latin typeface="Calibri"/>
                <a:cs typeface="Calibri"/>
              </a:rPr>
              <a:t>Full </a:t>
            </a:r>
            <a:r>
              <a:rPr sz="1600" spc="-15" dirty="0">
                <a:latin typeface="Calibri"/>
                <a:cs typeface="Calibri"/>
              </a:rPr>
              <a:t>professors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(preferred)</a:t>
            </a:r>
            <a:endParaRPr sz="1600" dirty="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10"/>
              </a:spcBef>
              <a:buFont typeface="Arial"/>
              <a:buChar char="–"/>
            </a:pPr>
            <a:endParaRPr sz="1900" dirty="0">
              <a:latin typeface="Times New Roman"/>
              <a:cs typeface="Times New Roman"/>
            </a:endParaRPr>
          </a:p>
          <a:p>
            <a:pPr marL="355600" marR="596265" indent="-342900">
              <a:lnSpc>
                <a:spcPts val="216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10" dirty="0">
                <a:latin typeface="Calibri"/>
                <a:cs typeface="Calibri"/>
              </a:rPr>
              <a:t>Committee </a:t>
            </a:r>
            <a:r>
              <a:rPr sz="2000" b="1" spc="-5" dirty="0">
                <a:latin typeface="Calibri"/>
                <a:cs typeface="Calibri"/>
              </a:rPr>
              <a:t>membership will </a:t>
            </a:r>
            <a:r>
              <a:rPr sz="2000" b="1" dirty="0">
                <a:latin typeface="Calibri"/>
                <a:cs typeface="Calibri"/>
              </a:rPr>
              <a:t>be </a:t>
            </a:r>
            <a:r>
              <a:rPr sz="2000" b="1" spc="-10" dirty="0">
                <a:latin typeface="Calibri"/>
                <a:cs typeface="Calibri"/>
              </a:rPr>
              <a:t>listed </a:t>
            </a:r>
            <a:r>
              <a:rPr sz="2000" b="1" dirty="0">
                <a:latin typeface="Calibri"/>
                <a:cs typeface="Calibri"/>
              </a:rPr>
              <a:t>on the P&amp;T </a:t>
            </a:r>
            <a:r>
              <a:rPr sz="2000" b="1" spc="-10" dirty="0" smtClean="0">
                <a:latin typeface="Calibri"/>
                <a:cs typeface="Calibri"/>
              </a:rPr>
              <a:t>website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Arial"/>
              <a:buChar char="•"/>
            </a:pPr>
            <a:endParaRPr sz="165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5" dirty="0">
                <a:latin typeface="Calibri"/>
                <a:cs typeface="Calibri"/>
              </a:rPr>
              <a:t>Followed by Deans</a:t>
            </a:r>
            <a:r>
              <a:rPr sz="2000" b="1" spc="-8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Committee</a:t>
            </a:r>
            <a:endParaRPr sz="20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21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latin typeface="Calibri"/>
                <a:cs typeface="Calibri"/>
              </a:rPr>
              <a:t>All deans </a:t>
            </a:r>
            <a:r>
              <a:rPr sz="1600" spc="-15" dirty="0">
                <a:latin typeface="Calibri"/>
                <a:cs typeface="Calibri"/>
              </a:rPr>
              <a:t>review </a:t>
            </a:r>
            <a:r>
              <a:rPr sz="1600" spc="-5" dirty="0">
                <a:latin typeface="Calibri"/>
                <a:cs typeface="Calibri"/>
              </a:rPr>
              <a:t>all </a:t>
            </a:r>
            <a:r>
              <a:rPr sz="1600" spc="-10" dirty="0">
                <a:latin typeface="Calibri"/>
                <a:cs typeface="Calibri"/>
              </a:rPr>
              <a:t>applications </a:t>
            </a:r>
            <a:r>
              <a:rPr sz="1600" spc="-15" dirty="0">
                <a:latin typeface="Calibri"/>
                <a:cs typeface="Calibri"/>
              </a:rPr>
              <a:t>for</a:t>
            </a:r>
            <a:r>
              <a:rPr sz="1600" spc="6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promotion</a:t>
            </a:r>
            <a:r>
              <a:rPr lang="en-US" sz="1600" spc="-10" dirty="0">
                <a:latin typeface="Calibri"/>
                <a:cs typeface="Calibri"/>
              </a:rPr>
              <a:t> and tenure</a:t>
            </a:r>
            <a:endParaRPr sz="16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18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600" spc="-35" dirty="0">
                <a:latin typeface="Calibri"/>
                <a:cs typeface="Calibri"/>
              </a:rPr>
              <a:t>VPAA </a:t>
            </a:r>
            <a:r>
              <a:rPr sz="1600" spc="-5" dirty="0">
                <a:latin typeface="Calibri"/>
                <a:cs typeface="Calibri"/>
              </a:rPr>
              <a:t>office support &amp;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assistance</a:t>
            </a:r>
            <a:endParaRPr sz="16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0331" y="272808"/>
            <a:ext cx="8436863" cy="11186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70687" y="389639"/>
            <a:ext cx="779970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5" dirty="0"/>
              <a:t>Electronic Process </a:t>
            </a:r>
            <a:r>
              <a:rPr sz="4000" spc="-25" dirty="0"/>
              <a:t>at </a:t>
            </a:r>
            <a:r>
              <a:rPr sz="4000" spc="-15" dirty="0"/>
              <a:t>University</a:t>
            </a:r>
            <a:r>
              <a:rPr sz="4000" spc="135" dirty="0"/>
              <a:t> </a:t>
            </a:r>
            <a:r>
              <a:rPr sz="4000" spc="-15" dirty="0"/>
              <a:t>Level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405310" y="1465716"/>
            <a:ext cx="8129270" cy="4366580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5" dirty="0">
                <a:latin typeface="Calibri"/>
                <a:cs typeface="Calibri"/>
              </a:rPr>
              <a:t>Quality</a:t>
            </a:r>
            <a:r>
              <a:rPr sz="2000" b="1" spc="-8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control</a:t>
            </a:r>
            <a:endParaRPr sz="2000" dirty="0">
              <a:latin typeface="Calibri"/>
              <a:cs typeface="Calibri"/>
            </a:endParaRPr>
          </a:p>
          <a:p>
            <a:pPr marL="756285" marR="134620" lvl="1" indent="-286385">
              <a:lnSpc>
                <a:spcPct val="100000"/>
              </a:lnSpc>
              <a:spcBef>
                <a:spcPts val="434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800" spc="-40" dirty="0">
                <a:latin typeface="Calibri"/>
                <a:cs typeface="Calibri"/>
              </a:rPr>
              <a:t>VPAA </a:t>
            </a:r>
            <a:r>
              <a:rPr sz="1800" spc="-5" dirty="0">
                <a:latin typeface="Calibri"/>
                <a:cs typeface="Calibri"/>
              </a:rPr>
              <a:t>Office </a:t>
            </a:r>
            <a:r>
              <a:rPr sz="1800" spc="-15" dirty="0">
                <a:latin typeface="Calibri"/>
                <a:cs typeface="Calibri"/>
              </a:rPr>
              <a:t>reviews </a:t>
            </a:r>
            <a:r>
              <a:rPr sz="1800" spc="-5" dirty="0">
                <a:latin typeface="Calibri"/>
                <a:cs typeface="Calibri"/>
              </a:rPr>
              <a:t>files that </a:t>
            </a:r>
            <a:r>
              <a:rPr sz="1800" spc="-10" dirty="0">
                <a:latin typeface="Calibri"/>
                <a:cs typeface="Calibri"/>
              </a:rPr>
              <a:t>are submitted to </a:t>
            </a:r>
            <a:r>
              <a:rPr sz="1800" spc="-5" dirty="0">
                <a:latin typeface="Calibri"/>
                <a:cs typeface="Calibri"/>
              </a:rPr>
              <a:t>ensure file </a:t>
            </a:r>
            <a:r>
              <a:rPr sz="1800" spc="-10" dirty="0">
                <a:latin typeface="Calibri"/>
                <a:cs typeface="Calibri"/>
              </a:rPr>
              <a:t>format </a:t>
            </a:r>
            <a:r>
              <a:rPr sz="1800" spc="-5" dirty="0">
                <a:latin typeface="Calibri"/>
                <a:cs typeface="Calibri"/>
              </a:rPr>
              <a:t>is </a:t>
            </a:r>
            <a:r>
              <a:rPr sz="1800" spc="-10" dirty="0">
                <a:latin typeface="Calibri"/>
                <a:cs typeface="Calibri"/>
              </a:rPr>
              <a:t>consistent  across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university</a:t>
            </a:r>
            <a:endParaRPr sz="1800" dirty="0">
              <a:latin typeface="Calibri"/>
              <a:cs typeface="Calibri"/>
            </a:endParaRPr>
          </a:p>
          <a:p>
            <a:pPr marL="756285" marR="933450" lvl="1" indent="-286385">
              <a:lnSpc>
                <a:spcPct val="100000"/>
              </a:lnSpc>
              <a:spcBef>
                <a:spcPts val="43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800" spc="-10" dirty="0">
                <a:latin typeface="Calibri"/>
                <a:cs typeface="Calibri"/>
              </a:rPr>
              <a:t>Incomplete dossiers, dossiers </a:t>
            </a:r>
            <a:r>
              <a:rPr sz="1800" spc="-5" dirty="0">
                <a:latin typeface="Calibri"/>
                <a:cs typeface="Calibri"/>
              </a:rPr>
              <a:t>with </a:t>
            </a:r>
            <a:r>
              <a:rPr sz="1800" spc="-15" dirty="0">
                <a:latin typeface="Calibri"/>
                <a:cs typeface="Calibri"/>
              </a:rPr>
              <a:t>extra </a:t>
            </a:r>
            <a:r>
              <a:rPr sz="1800" spc="-10" dirty="0">
                <a:latin typeface="Calibri"/>
                <a:cs typeface="Calibri"/>
              </a:rPr>
              <a:t>material, </a:t>
            </a:r>
            <a:r>
              <a:rPr sz="1800" spc="-5" dirty="0">
                <a:latin typeface="Calibri"/>
                <a:cs typeface="Calibri"/>
              </a:rPr>
              <a:t>or </a:t>
            </a:r>
            <a:r>
              <a:rPr sz="1800" spc="-10" dirty="0">
                <a:latin typeface="Calibri"/>
                <a:cs typeface="Calibri"/>
              </a:rPr>
              <a:t>dossiers ordered  incorrectly are returned to </a:t>
            </a:r>
            <a:r>
              <a:rPr sz="1800" spc="-5" dirty="0">
                <a:latin typeface="Calibri"/>
                <a:cs typeface="Calibri"/>
              </a:rPr>
              <a:t>the </a:t>
            </a:r>
            <a:r>
              <a:rPr sz="1800" spc="-10" dirty="0">
                <a:latin typeface="Calibri"/>
                <a:cs typeface="Calibri"/>
              </a:rPr>
              <a:t>college/school </a:t>
            </a:r>
            <a:r>
              <a:rPr sz="1800" spc="-15" dirty="0">
                <a:latin typeface="Calibri"/>
                <a:cs typeface="Calibri"/>
              </a:rPr>
              <a:t>for </a:t>
            </a:r>
            <a:r>
              <a:rPr sz="1800" spc="-10" dirty="0">
                <a:latin typeface="Calibri"/>
                <a:cs typeface="Calibri"/>
              </a:rPr>
              <a:t>proper</a:t>
            </a:r>
            <a:r>
              <a:rPr sz="1800" spc="18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revisions</a:t>
            </a:r>
            <a:endParaRPr sz="1800" dirty="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40"/>
              </a:spcBef>
              <a:buFont typeface="Arial"/>
              <a:buChar char="–"/>
            </a:pPr>
            <a:endParaRPr sz="175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10" dirty="0">
                <a:latin typeface="Calibri"/>
                <a:cs typeface="Calibri"/>
              </a:rPr>
              <a:t>Material submitted </a:t>
            </a:r>
            <a:r>
              <a:rPr sz="2000" b="1" spc="-15" dirty="0">
                <a:latin typeface="Calibri"/>
                <a:cs typeface="Calibri"/>
              </a:rPr>
              <a:t>to </a:t>
            </a:r>
            <a:r>
              <a:rPr sz="2000" b="1" spc="-35" dirty="0">
                <a:latin typeface="Calibri"/>
                <a:cs typeface="Calibri"/>
              </a:rPr>
              <a:t>VPAA </a:t>
            </a:r>
            <a:r>
              <a:rPr sz="2000" b="1" dirty="0">
                <a:latin typeface="Calibri"/>
                <a:cs typeface="Calibri"/>
              </a:rPr>
              <a:t>Office </a:t>
            </a:r>
            <a:r>
              <a:rPr sz="2000" b="1" spc="-10" dirty="0">
                <a:latin typeface="Calibri"/>
                <a:cs typeface="Calibri"/>
              </a:rPr>
              <a:t>posted </a:t>
            </a:r>
            <a:r>
              <a:rPr sz="2000" b="1" dirty="0">
                <a:latin typeface="Calibri"/>
                <a:cs typeface="Calibri"/>
              </a:rPr>
              <a:t>on </a:t>
            </a:r>
            <a:r>
              <a:rPr sz="2000" b="1" spc="-5" dirty="0">
                <a:latin typeface="Calibri"/>
                <a:cs typeface="Calibri"/>
              </a:rPr>
              <a:t>secure Blackboard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site</a:t>
            </a:r>
            <a:endParaRPr sz="20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434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800" spc="-10" dirty="0">
                <a:latin typeface="Calibri"/>
                <a:cs typeface="Calibri"/>
              </a:rPr>
              <a:t>Information </a:t>
            </a:r>
            <a:r>
              <a:rPr sz="1800" spc="-5" dirty="0">
                <a:latin typeface="Calibri"/>
                <a:cs typeface="Calibri"/>
              </a:rPr>
              <a:t>is sent </a:t>
            </a:r>
            <a:r>
              <a:rPr sz="1800" spc="-10" dirty="0">
                <a:latin typeface="Calibri"/>
                <a:cs typeface="Calibri"/>
              </a:rPr>
              <a:t>to candidates </a:t>
            </a:r>
            <a:r>
              <a:rPr sz="1800" spc="-5" dirty="0">
                <a:latin typeface="Calibri"/>
                <a:cs typeface="Calibri"/>
              </a:rPr>
              <a:t>once </a:t>
            </a:r>
            <a:r>
              <a:rPr sz="1800" spc="-10" dirty="0">
                <a:latin typeface="Calibri"/>
                <a:cs typeface="Calibri"/>
              </a:rPr>
              <a:t>material </a:t>
            </a:r>
            <a:r>
              <a:rPr sz="1800" spc="-5" dirty="0">
                <a:latin typeface="Calibri"/>
                <a:cs typeface="Calibri"/>
              </a:rPr>
              <a:t>is</a:t>
            </a:r>
            <a:r>
              <a:rPr sz="1800" spc="8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posted</a:t>
            </a:r>
            <a:endParaRPr sz="18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43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800" spc="-10" dirty="0">
                <a:latin typeface="Calibri"/>
                <a:cs typeface="Calibri"/>
              </a:rPr>
              <a:t>Candidates have </a:t>
            </a:r>
            <a:r>
              <a:rPr sz="1800" spc="-5" dirty="0">
                <a:latin typeface="Calibri"/>
                <a:cs typeface="Calibri"/>
              </a:rPr>
              <a:t>access </a:t>
            </a:r>
            <a:r>
              <a:rPr sz="1800" spc="-10" dirty="0">
                <a:latin typeface="Calibri"/>
                <a:cs typeface="Calibri"/>
              </a:rPr>
              <a:t>to </a:t>
            </a:r>
            <a:r>
              <a:rPr sz="1800" spc="-5" dirty="0">
                <a:latin typeface="Calibri"/>
                <a:cs typeface="Calibri"/>
              </a:rPr>
              <a:t>their individual file</a:t>
            </a:r>
            <a:r>
              <a:rPr sz="1800" spc="85" dirty="0">
                <a:latin typeface="Calibri"/>
                <a:cs typeface="Calibri"/>
              </a:rPr>
              <a:t> </a:t>
            </a:r>
            <a:r>
              <a:rPr sz="1800" u="heavy" spc="-5" dirty="0">
                <a:latin typeface="Calibri"/>
                <a:cs typeface="Calibri"/>
              </a:rPr>
              <a:t>only</a:t>
            </a:r>
            <a:endParaRPr sz="1800" dirty="0">
              <a:latin typeface="Calibri"/>
              <a:cs typeface="Calibri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43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800" spc="-5" dirty="0">
                <a:latin typeface="Calibri"/>
                <a:cs typeface="Calibri"/>
              </a:rPr>
              <a:t>Academic Deans, </a:t>
            </a:r>
            <a:r>
              <a:rPr sz="1800" spc="-10" dirty="0">
                <a:latin typeface="Calibri"/>
                <a:cs typeface="Calibri"/>
              </a:rPr>
              <a:t>University Promotions Committee</a:t>
            </a:r>
            <a:r>
              <a:rPr sz="1800" spc="-5" dirty="0">
                <a:latin typeface="Calibri"/>
                <a:cs typeface="Calibri"/>
              </a:rPr>
              <a:t>, </a:t>
            </a:r>
            <a:r>
              <a:rPr sz="1800" dirty="0">
                <a:latin typeface="Calibri"/>
                <a:cs typeface="Calibri"/>
              </a:rPr>
              <a:t>and </a:t>
            </a:r>
            <a:r>
              <a:rPr sz="1800" spc="-15" dirty="0">
                <a:latin typeface="Calibri"/>
                <a:cs typeface="Calibri"/>
              </a:rPr>
              <a:t>Provost </a:t>
            </a:r>
            <a:r>
              <a:rPr sz="1800" dirty="0">
                <a:latin typeface="Calibri"/>
                <a:cs typeface="Calibri"/>
              </a:rPr>
              <a:t>&amp; </a:t>
            </a:r>
            <a:r>
              <a:rPr sz="1800" spc="-40" dirty="0">
                <a:latin typeface="Calibri"/>
                <a:cs typeface="Calibri"/>
              </a:rPr>
              <a:t>VPAA </a:t>
            </a:r>
            <a:r>
              <a:rPr sz="1800" dirty="0">
                <a:latin typeface="Calibri"/>
                <a:cs typeface="Calibri"/>
              </a:rPr>
              <a:t>and </a:t>
            </a:r>
            <a:r>
              <a:rPr sz="1800" spc="-5" dirty="0">
                <a:latin typeface="Calibri"/>
                <a:cs typeface="Calibri"/>
              </a:rPr>
              <a:t>his </a:t>
            </a:r>
            <a:r>
              <a:rPr sz="1800" spc="-15" dirty="0">
                <a:latin typeface="Calibri"/>
                <a:cs typeface="Calibri"/>
              </a:rPr>
              <a:t>staff </a:t>
            </a:r>
            <a:r>
              <a:rPr sz="1800" spc="-10" dirty="0">
                <a:latin typeface="Calibri"/>
                <a:cs typeface="Calibri"/>
              </a:rPr>
              <a:t>are </a:t>
            </a:r>
            <a:r>
              <a:rPr sz="1800" spc="-5" dirty="0">
                <a:latin typeface="Calibri"/>
                <a:cs typeface="Calibri"/>
              </a:rPr>
              <a:t>the only individuals  with access </a:t>
            </a:r>
            <a:r>
              <a:rPr sz="1800" spc="-10" dirty="0">
                <a:latin typeface="Calibri"/>
                <a:cs typeface="Calibri"/>
              </a:rPr>
              <a:t>to </a:t>
            </a:r>
            <a:r>
              <a:rPr sz="1800" spc="-5" dirty="0">
                <a:latin typeface="Calibri"/>
                <a:cs typeface="Calibri"/>
              </a:rPr>
              <a:t>the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files</a:t>
            </a:r>
            <a:endParaRPr sz="1800" dirty="0">
              <a:latin typeface="Calibri"/>
              <a:cs typeface="Calibri"/>
            </a:endParaRPr>
          </a:p>
          <a:p>
            <a:pPr marL="756285" marR="174625" lvl="1" indent="-286385">
              <a:lnSpc>
                <a:spcPct val="100000"/>
              </a:lnSpc>
              <a:spcBef>
                <a:spcPts val="43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800" spc="-35" dirty="0">
                <a:latin typeface="Calibri"/>
                <a:cs typeface="Calibri"/>
              </a:rPr>
              <a:t>Tenure </a:t>
            </a:r>
            <a:r>
              <a:rPr lang="en-US" sz="1800" spc="-35" dirty="0">
                <a:latin typeface="Calibri"/>
                <a:cs typeface="Calibri"/>
              </a:rPr>
              <a:t>and Promotion </a:t>
            </a:r>
            <a:r>
              <a:rPr sz="1800" spc="-5" dirty="0">
                <a:latin typeface="Calibri"/>
                <a:cs typeface="Calibri"/>
              </a:rPr>
              <a:t>files</a:t>
            </a:r>
            <a:r>
              <a:rPr lang="en-US" sz="1800" spc="-5" dirty="0">
                <a:latin typeface="Calibri"/>
                <a:cs typeface="Calibri"/>
              </a:rPr>
              <a:t> and </a:t>
            </a:r>
            <a:r>
              <a:rPr sz="1800" spc="-35" dirty="0">
                <a:latin typeface="Calibri"/>
                <a:cs typeface="Calibri"/>
              </a:rPr>
              <a:t>Tenure </a:t>
            </a:r>
            <a:r>
              <a:rPr lang="en-US" sz="1800" spc="-35" dirty="0">
                <a:latin typeface="Calibri"/>
                <a:cs typeface="Calibri"/>
              </a:rPr>
              <a:t>and Promotion </a:t>
            </a:r>
            <a:r>
              <a:rPr sz="1800" spc="-10" dirty="0">
                <a:latin typeface="Calibri"/>
                <a:cs typeface="Calibri"/>
              </a:rPr>
              <a:t>Recommendation Forms</a:t>
            </a:r>
            <a:r>
              <a:rPr lang="en-US" sz="1800" spc="-10" dirty="0">
                <a:latin typeface="Calibri"/>
                <a:cs typeface="Calibri"/>
              </a:rPr>
              <a:t> w</a:t>
            </a:r>
            <a:r>
              <a:rPr sz="1800" spc="-10" dirty="0">
                <a:latin typeface="Calibri"/>
                <a:cs typeface="Calibri"/>
              </a:rPr>
              <a:t>ill </a:t>
            </a:r>
            <a:r>
              <a:rPr sz="1800" dirty="0">
                <a:latin typeface="Calibri"/>
                <a:cs typeface="Calibri"/>
              </a:rPr>
              <a:t>be </a:t>
            </a:r>
            <a:r>
              <a:rPr sz="1800" spc="-10" dirty="0">
                <a:latin typeface="Calibri"/>
                <a:cs typeface="Calibri"/>
              </a:rPr>
              <a:t>posted to </a:t>
            </a:r>
            <a:r>
              <a:rPr sz="1800" spc="-5" dirty="0">
                <a:latin typeface="Calibri"/>
                <a:cs typeface="Calibri"/>
              </a:rPr>
              <a:t>the </a:t>
            </a:r>
            <a:r>
              <a:rPr sz="1800" spc="-10" dirty="0">
                <a:latin typeface="Calibri"/>
                <a:cs typeface="Calibri"/>
              </a:rPr>
              <a:t>site  following </a:t>
            </a:r>
            <a:r>
              <a:rPr sz="1800" spc="-5" dirty="0">
                <a:latin typeface="Calibri"/>
                <a:cs typeface="Calibri"/>
              </a:rPr>
              <a:t>the Academic Deans </a:t>
            </a:r>
            <a:r>
              <a:rPr sz="1800" spc="-10" dirty="0">
                <a:latin typeface="Calibri"/>
                <a:cs typeface="Calibri"/>
              </a:rPr>
              <a:t>review </a:t>
            </a:r>
            <a:r>
              <a:rPr sz="1800" spc="-5" dirty="0">
                <a:latin typeface="Calibri"/>
                <a:cs typeface="Calibri"/>
              </a:rPr>
              <a:t>of</a:t>
            </a:r>
            <a:r>
              <a:rPr lang="en-US" sz="1800" spc="-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requests</a:t>
            </a:r>
            <a:endParaRPr sz="1800" dirty="0">
              <a:latin typeface="Calibri"/>
              <a:cs typeface="Calibri"/>
            </a:endParaRPr>
          </a:p>
          <a:p>
            <a:pPr marL="756285" lvl="1" indent="-286385">
              <a:lnSpc>
                <a:spcPct val="100000"/>
              </a:lnSpc>
              <a:spcBef>
                <a:spcPts val="43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800" spc="-10" dirty="0">
                <a:latin typeface="Calibri"/>
                <a:cs typeface="Calibri"/>
              </a:rPr>
              <a:t>Candidates remain updated </a:t>
            </a:r>
            <a:r>
              <a:rPr sz="1800" spc="-5" dirty="0">
                <a:latin typeface="Calibri"/>
                <a:cs typeface="Calibri"/>
              </a:rPr>
              <a:t>throughout </a:t>
            </a:r>
            <a:r>
              <a:rPr sz="1800" spc="-10" dirty="0">
                <a:latin typeface="Calibri"/>
                <a:cs typeface="Calibri"/>
              </a:rPr>
              <a:t>review</a:t>
            </a:r>
            <a:r>
              <a:rPr sz="1800" spc="1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process</a:t>
            </a:r>
            <a:endParaRPr sz="18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29255" y="332232"/>
            <a:ext cx="4320539" cy="12313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63139" y="461581"/>
            <a:ext cx="361759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0" dirty="0"/>
              <a:t>Blackboard</a:t>
            </a:r>
            <a:r>
              <a:rPr sz="4400" spc="-60" dirty="0"/>
              <a:t> </a:t>
            </a:r>
            <a:r>
              <a:rPr sz="4400" spc="-20" dirty="0"/>
              <a:t>Site</a:t>
            </a:r>
            <a:endParaRPr sz="4400"/>
          </a:p>
        </p:txBody>
      </p:sp>
      <p:sp>
        <p:nvSpPr>
          <p:cNvPr id="4" name="object 4"/>
          <p:cNvSpPr/>
          <p:nvPr/>
        </p:nvSpPr>
        <p:spPr>
          <a:xfrm>
            <a:off x="635509" y="1542288"/>
            <a:ext cx="7441692" cy="39441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0" y="5486400"/>
            <a:ext cx="756777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spc="-10" dirty="0"/>
              <a:t>Notifications </a:t>
            </a:r>
            <a:r>
              <a:rPr lang="en-US" b="1" spc="-30" dirty="0"/>
              <a:t>to</a:t>
            </a:r>
            <a:r>
              <a:rPr lang="en-US" b="1" spc="-60" dirty="0"/>
              <a:t> </a:t>
            </a:r>
            <a:r>
              <a:rPr lang="en-US" b="1" spc="-10" dirty="0" smtClean="0"/>
              <a:t>Candidates:  </a:t>
            </a:r>
          </a:p>
          <a:p>
            <a:r>
              <a:rPr lang="en-US" sz="1600" spc="-10" dirty="0" smtClean="0">
                <a:cs typeface="Calibri"/>
              </a:rPr>
              <a:t>Candidates </a:t>
            </a:r>
            <a:r>
              <a:rPr lang="en-US" sz="1600" spc="-10" dirty="0">
                <a:cs typeface="Calibri"/>
              </a:rPr>
              <a:t>remain updated </a:t>
            </a:r>
            <a:r>
              <a:rPr lang="en-US" sz="1600" spc="-5" dirty="0">
                <a:cs typeface="Calibri"/>
              </a:rPr>
              <a:t>throughout </a:t>
            </a:r>
            <a:r>
              <a:rPr lang="en-US" sz="1600" dirty="0">
                <a:cs typeface="Calibri"/>
              </a:rPr>
              <a:t>the </a:t>
            </a:r>
            <a:r>
              <a:rPr lang="en-US" sz="1600" spc="-10" dirty="0">
                <a:cs typeface="Calibri"/>
              </a:rPr>
              <a:t>university-level review process. </a:t>
            </a:r>
            <a:endParaRPr lang="en-US" sz="1600" spc="-10" dirty="0" smtClean="0">
              <a:cs typeface="Calibri"/>
            </a:endParaRPr>
          </a:p>
          <a:p>
            <a:r>
              <a:rPr lang="en-US" sz="1600" spc="-5" dirty="0" smtClean="0">
                <a:cs typeface="Calibri"/>
              </a:rPr>
              <a:t>They </a:t>
            </a:r>
            <a:r>
              <a:rPr lang="en-US" sz="1600" spc="-15" dirty="0">
                <a:cs typeface="Calibri"/>
              </a:rPr>
              <a:t>are </a:t>
            </a:r>
            <a:r>
              <a:rPr lang="en-US" sz="1600" spc="-5" dirty="0">
                <a:cs typeface="Calibri"/>
              </a:rPr>
              <a:t>able </a:t>
            </a:r>
            <a:r>
              <a:rPr lang="en-US" sz="1600" spc="-10" dirty="0">
                <a:cs typeface="Calibri"/>
              </a:rPr>
              <a:t>to  </a:t>
            </a:r>
            <a:r>
              <a:rPr lang="en-US" sz="1600" spc="-20" dirty="0">
                <a:cs typeface="Calibri"/>
              </a:rPr>
              <a:t>refer </a:t>
            </a:r>
            <a:r>
              <a:rPr lang="en-US" sz="1600" spc="-10" dirty="0">
                <a:cs typeface="Calibri"/>
              </a:rPr>
              <a:t>to </a:t>
            </a:r>
            <a:r>
              <a:rPr lang="en-US" sz="1600" dirty="0">
                <a:cs typeface="Calibri"/>
              </a:rPr>
              <a:t>the </a:t>
            </a:r>
            <a:r>
              <a:rPr lang="en-US" sz="1600" spc="-5" dirty="0">
                <a:cs typeface="Calibri"/>
              </a:rPr>
              <a:t>Blackboard </a:t>
            </a:r>
            <a:r>
              <a:rPr lang="en-US" sz="1600" spc="-10" dirty="0">
                <a:cs typeface="Calibri"/>
              </a:rPr>
              <a:t>site to </a:t>
            </a:r>
            <a:r>
              <a:rPr lang="en-US" sz="1600" spc="-5" dirty="0">
                <a:cs typeface="Calibri"/>
              </a:rPr>
              <a:t>view the </a:t>
            </a:r>
            <a:r>
              <a:rPr lang="en-US" sz="1600" spc="-10" dirty="0">
                <a:cs typeface="Calibri"/>
              </a:rPr>
              <a:t>updated Faculty </a:t>
            </a:r>
            <a:r>
              <a:rPr lang="en-US" sz="1600" spc="-5" dirty="0">
                <a:cs typeface="Calibri"/>
              </a:rPr>
              <a:t>Promotion </a:t>
            </a:r>
            <a:r>
              <a:rPr lang="en-US" sz="1600" spc="-10" dirty="0" smtClean="0">
                <a:cs typeface="Calibri"/>
              </a:rPr>
              <a:t>Form</a:t>
            </a:r>
          </a:p>
          <a:p>
            <a:r>
              <a:rPr lang="en-US" sz="1600" spc="-10" dirty="0" smtClean="0">
                <a:cs typeface="Calibri"/>
              </a:rPr>
              <a:t>and/or </a:t>
            </a:r>
            <a:r>
              <a:rPr lang="en-US" sz="1600" spc="-35" dirty="0">
                <a:cs typeface="Calibri"/>
              </a:rPr>
              <a:t>Tenure  </a:t>
            </a:r>
            <a:r>
              <a:rPr lang="en-US" sz="1600" spc="-10" dirty="0">
                <a:cs typeface="Calibri"/>
              </a:rPr>
              <a:t>Recommendation form </a:t>
            </a:r>
            <a:r>
              <a:rPr lang="en-US" sz="1600" spc="-5" dirty="0">
                <a:cs typeface="Calibri"/>
              </a:rPr>
              <a:t>following each level </a:t>
            </a:r>
            <a:r>
              <a:rPr lang="en-US" sz="1600" dirty="0">
                <a:cs typeface="Calibri"/>
              </a:rPr>
              <a:t>of</a:t>
            </a:r>
            <a:r>
              <a:rPr lang="en-US" sz="1600" spc="-110" dirty="0">
                <a:cs typeface="Calibri"/>
              </a:rPr>
              <a:t> </a:t>
            </a:r>
            <a:r>
              <a:rPr lang="en-US" sz="1600" spc="-25" dirty="0">
                <a:cs typeface="Calibri"/>
              </a:rPr>
              <a:t>review.</a:t>
            </a:r>
            <a:endParaRPr lang="en-US" sz="1600" dirty="0">
              <a:cs typeface="Calibri"/>
            </a:endParaRPr>
          </a:p>
          <a:p>
            <a:r>
              <a:rPr lang="en-US" spc="-10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7387" y="379476"/>
            <a:ext cx="8302751" cy="11186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37774" y="496633"/>
            <a:ext cx="766508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75" dirty="0"/>
              <a:t>VPAA </a:t>
            </a:r>
            <a:r>
              <a:rPr sz="4000" spc="-15" dirty="0"/>
              <a:t>Promotion </a:t>
            </a:r>
            <a:r>
              <a:rPr sz="4000" spc="-5" dirty="0"/>
              <a:t>&amp; </a:t>
            </a:r>
            <a:r>
              <a:rPr sz="4000" spc="-70" dirty="0"/>
              <a:t>Tenure</a:t>
            </a:r>
            <a:r>
              <a:rPr sz="4000" spc="100" dirty="0"/>
              <a:t> </a:t>
            </a:r>
            <a:r>
              <a:rPr sz="4000" spc="-35" dirty="0"/>
              <a:t>Webpage</a:t>
            </a:r>
            <a:endParaRPr sz="40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691" y="1248789"/>
            <a:ext cx="9183382" cy="637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717548" y="4782311"/>
            <a:ext cx="6027419" cy="6903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24">
            <a:extLst>
              <a:ext uri="{FF2B5EF4-FFF2-40B4-BE49-F238E27FC236}">
                <a16:creationId xmlns:a16="http://schemas.microsoft.com/office/drawing/2014/main" id="{B2DD659F-5487-4EB3-871E-7AAF0263383E}"/>
              </a:ext>
            </a:extLst>
          </p:cNvPr>
          <p:cNvSpPr txBox="1"/>
          <p:nvPr/>
        </p:nvSpPr>
        <p:spPr>
          <a:xfrm>
            <a:off x="1717548" y="5544179"/>
            <a:ext cx="6207251" cy="1136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1460" marR="246379" algn="ctr">
              <a:lnSpc>
                <a:spcPct val="100000"/>
              </a:lnSpc>
              <a:spcBef>
                <a:spcPts val="105"/>
              </a:spcBef>
            </a:pPr>
            <a:r>
              <a:rPr lang="en-US" sz="1400" b="1" spc="-10" dirty="0" smtClean="0">
                <a:latin typeface="Calibri"/>
                <a:cs typeface="Calibri"/>
                <a:hlinkClick r:id="rId3"/>
              </a:rPr>
              <a:t>donna.pearson</a:t>
            </a:r>
            <a:r>
              <a:rPr sz="1400" b="1" spc="-5" dirty="0" smtClean="0">
                <a:latin typeface="Calibri"/>
                <a:cs typeface="Calibri"/>
                <a:hlinkClick r:id="rId3"/>
              </a:rPr>
              <a:t>@</a:t>
            </a:r>
            <a:r>
              <a:rPr lang="en-US" sz="1400" b="1" dirty="0" smtClean="0">
                <a:latin typeface="Calibri"/>
                <a:cs typeface="Calibri"/>
                <a:hlinkClick r:id="rId3"/>
              </a:rPr>
              <a:t>und</a:t>
            </a:r>
            <a:r>
              <a:rPr sz="1400" b="1" spc="-5" dirty="0" smtClean="0">
                <a:latin typeface="Calibri"/>
                <a:cs typeface="Calibri"/>
                <a:hlinkClick r:id="rId3"/>
              </a:rPr>
              <a:t>.</a:t>
            </a:r>
            <a:r>
              <a:rPr sz="1400" b="1" dirty="0" smtClean="0">
                <a:latin typeface="Calibri"/>
                <a:cs typeface="Calibri"/>
                <a:hlinkClick r:id="rId3"/>
              </a:rPr>
              <a:t>e</a:t>
            </a:r>
            <a:r>
              <a:rPr sz="1400" b="1" spc="-10" dirty="0" smtClean="0">
                <a:latin typeface="Calibri"/>
                <a:cs typeface="Calibri"/>
                <a:hlinkClick r:id="rId3"/>
              </a:rPr>
              <a:t>d</a:t>
            </a:r>
            <a:r>
              <a:rPr sz="1400" b="1" dirty="0" smtClean="0">
                <a:latin typeface="Calibri"/>
                <a:cs typeface="Calibri"/>
                <a:hlinkClick r:id="rId3"/>
              </a:rPr>
              <a:t>u </a:t>
            </a:r>
            <a:r>
              <a:rPr sz="1400" b="1" dirty="0" smtClean="0">
                <a:latin typeface="Calibri"/>
                <a:cs typeface="Calibri"/>
              </a:rPr>
              <a:t> </a:t>
            </a:r>
            <a:r>
              <a:rPr sz="1400" b="1" spc="-5" dirty="0" smtClean="0">
                <a:latin typeface="Calibri"/>
                <a:cs typeface="Calibri"/>
              </a:rPr>
              <a:t>777-</a:t>
            </a:r>
            <a:r>
              <a:rPr lang="en-US" sz="1400" b="1" spc="-5" dirty="0" smtClean="0">
                <a:latin typeface="Calibri"/>
                <a:cs typeface="Calibri"/>
              </a:rPr>
              <a:t>2861</a:t>
            </a:r>
          </a:p>
          <a:p>
            <a:pPr marL="251460" marR="246379" algn="ctr">
              <a:lnSpc>
                <a:spcPct val="100000"/>
              </a:lnSpc>
              <a:spcBef>
                <a:spcPts val="105"/>
              </a:spcBef>
            </a:pPr>
            <a:r>
              <a:rPr lang="en-US" sz="1400" b="1" spc="-5" dirty="0" err="1" smtClean="0">
                <a:latin typeface="Calibri"/>
                <a:cs typeface="Calibri"/>
              </a:rPr>
              <a:t>katherine.terras</a:t>
            </a:r>
            <a:r>
              <a:rPr lang="en-US" sz="1400" b="1" spc="-5" dirty="0" smtClean="0">
                <a:latin typeface="Calibri"/>
                <a:cs typeface="Calibri"/>
              </a:rPr>
              <a:t> @und.edu  777-2863</a:t>
            </a:r>
          </a:p>
          <a:p>
            <a:pPr marL="251460" marR="246379" algn="ctr">
              <a:lnSpc>
                <a:spcPct val="100000"/>
              </a:lnSpc>
              <a:spcBef>
                <a:spcPts val="105"/>
              </a:spcBef>
            </a:pPr>
            <a:r>
              <a:rPr lang="en-US" sz="1400" b="1" u="sng" spc="-5" dirty="0" smtClean="0">
                <a:latin typeface="Calibri"/>
                <a:cs typeface="Calibri"/>
                <a:hlinkClick r:id="rId4"/>
              </a:rPr>
              <a:t>stephanie.walker@und.edu</a:t>
            </a:r>
            <a:r>
              <a:rPr lang="en-US" sz="1400" b="1" u="sng" spc="-5" dirty="0" smtClean="0">
                <a:latin typeface="Calibri"/>
                <a:cs typeface="Calibri"/>
              </a:rPr>
              <a:t> </a:t>
            </a:r>
            <a:r>
              <a:rPr lang="en-US" sz="1400" b="1" spc="-5" dirty="0" smtClean="0">
                <a:latin typeface="Calibri"/>
                <a:cs typeface="Calibri"/>
              </a:rPr>
              <a:t> 777-2619</a:t>
            </a:r>
          </a:p>
          <a:p>
            <a:pPr marL="251460" marR="246379" algn="ctr">
              <a:lnSpc>
                <a:spcPct val="100000"/>
              </a:lnSpc>
              <a:spcBef>
                <a:spcPts val="105"/>
              </a:spcBef>
            </a:pPr>
            <a:r>
              <a:rPr lang="en-US" sz="1400" b="1" spc="-5" dirty="0" smtClean="0">
                <a:latin typeface="Calibri"/>
                <a:cs typeface="Calibri"/>
              </a:rPr>
              <a:t>	</a:t>
            </a: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r>
              <a:rPr lang="en-US" sz="1450" dirty="0" smtClean="0">
                <a:solidFill>
                  <a:srgbClr val="002060"/>
                </a:solidFill>
                <a:latin typeface="Times New Roman"/>
                <a:cs typeface="Times New Roman"/>
              </a:rPr>
              <a:t>Academic Affairs Office: </a:t>
            </a:r>
            <a:r>
              <a:rPr lang="en-US" sz="1400" b="1" spc="-5" dirty="0" smtClean="0">
                <a:solidFill>
                  <a:srgbClr val="002060"/>
                </a:solidFill>
                <a:latin typeface="Calibri"/>
                <a:cs typeface="Calibri"/>
                <a:hlinkClick r:id="rId5"/>
              </a:rPr>
              <a:t>taylor.hansonwald@und.edu</a:t>
            </a:r>
            <a:r>
              <a:rPr lang="en-US" sz="1400" b="1" spc="-5" dirty="0" smtClean="0">
                <a:solidFill>
                  <a:srgbClr val="002060"/>
                </a:solidFill>
                <a:latin typeface="Calibri"/>
                <a:cs typeface="Calibri"/>
              </a:rPr>
              <a:t>  </a:t>
            </a:r>
            <a:r>
              <a:rPr lang="en-US" sz="1400" b="1" spc="-5" dirty="0">
                <a:latin typeface="Calibri"/>
                <a:cs typeface="Calibri"/>
              </a:rPr>
              <a:t>777-4138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0" name="object 2"/>
          <p:cNvSpPr/>
          <p:nvPr/>
        </p:nvSpPr>
        <p:spPr>
          <a:xfrm>
            <a:off x="14532" y="36000"/>
            <a:ext cx="9129468" cy="3545399"/>
          </a:xfrm>
          <a:custGeom>
            <a:avLst/>
            <a:gdLst/>
            <a:ahLst/>
            <a:cxnLst/>
            <a:rect l="l" t="t" r="r" b="b"/>
            <a:pathLst>
              <a:path w="9144000" h="3657600">
                <a:moveTo>
                  <a:pt x="0" y="3657600"/>
                </a:moveTo>
                <a:lnTo>
                  <a:pt x="9144000" y="3657600"/>
                </a:lnTo>
                <a:lnTo>
                  <a:pt x="9144000" y="0"/>
                </a:lnTo>
                <a:lnTo>
                  <a:pt x="0" y="0"/>
                </a:lnTo>
                <a:lnTo>
                  <a:pt x="0" y="3657600"/>
                </a:lnTo>
                <a:close/>
              </a:path>
            </a:pathLst>
          </a:custGeom>
          <a:solidFill>
            <a:srgbClr val="00A65E"/>
          </a:solidFill>
        </p:spPr>
        <p:txBody>
          <a:bodyPr wrap="square" lIns="0" tIns="0" rIns="0" bIns="0" rtlCol="0"/>
          <a:lstStyle/>
          <a:p>
            <a:pPr algn="ctr"/>
            <a:endParaRPr lang="en-US" sz="4000" b="1" dirty="0"/>
          </a:p>
          <a:p>
            <a:pPr algn="ctr"/>
            <a:endParaRPr lang="en-US" sz="4000" b="1" dirty="0"/>
          </a:p>
          <a:p>
            <a:pPr algn="ctr"/>
            <a:r>
              <a:rPr lang="en-US" sz="4000" b="1" dirty="0"/>
              <a:t>Best Wishes to All</a:t>
            </a:r>
          </a:p>
          <a:p>
            <a:pPr algn="ctr"/>
            <a:endParaRPr lang="en-US" sz="4000" b="1" dirty="0"/>
          </a:p>
          <a:p>
            <a:pPr algn="ctr"/>
            <a:r>
              <a:rPr lang="en-US" sz="4000" b="1" dirty="0"/>
              <a:t>Questions?</a:t>
            </a:r>
            <a:endParaRPr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 - &amp;quot;UND’s Promotion &amp;amp; Tenure Process:    &amp;amp;#x09;I’ve Submitted My Materials, What Comes Next?&amp;quot;&quot;/&gt;&lt;property id=&quot;20307&quot; value=&quot;256&quot;/&gt;&lt;/object&gt;&lt;object type=&quot;3&quot; unique_id=&quot;10020&quot;&gt;&lt;property id=&quot;20148&quot; value=&quot;5&quot;/&gt;&lt;property id=&quot;20300&quot; value=&quot;Slide 2 - &amp;quot;Levels of Review for Promotion &amp;amp; Tenure&amp;#x0D;Vertical = hierarchy &amp;amp; order of levels, initiated at department level  Hori&quot;/&gt;&lt;property id=&quot;20307&quot; value=&quot;273&quot;/&gt;&lt;/object&gt;&lt;object type=&quot;3&quot; unique_id=&quot;10022&quot;&gt;&lt;property id=&quot;20148&quot; value=&quot;5&quot;/&gt;&lt;property id=&quot;20300&quot; value=&quot;Slide 8 - &amp;quot;VPAA Promotion &amp;amp; Tenure Webpage&amp;quot;&quot;/&gt;&lt;property id=&quot;20307&quot; value=&quot;275&quot;/&gt;&lt;/object&gt;&lt;object type=&quot;3&quot; unique_id=&quot;10023&quot;&gt;&lt;property id=&quot;20148&quot; value=&quot;5&quot;/&gt;&lt;property id=&quot;20300&quot; value=&quot;Slide 3 - &amp;quot;Annual Timeline&amp;quot;&quot;/&gt;&lt;property id=&quot;20307&quot; value=&quot;276&quot;/&gt;&lt;/object&gt;&lt;object type=&quot;3&quot; unique_id=&quot;10028&quot;&gt;&lt;property id=&quot;20148&quot; value=&quot;5&quot;/&gt;&lt;property id=&quot;20300&quot; value=&quot;Slide 5 - &amp;quot;Electronic Process at University Level&amp;quot;&quot;/&gt;&lt;property id=&quot;20307&quot; value=&quot;281&quot;/&gt;&lt;/object&gt;&lt;object type=&quot;3&quot; unique_id=&quot;10029&quot;&gt;&lt;property id=&quot;20148&quot; value=&quot;5&quot;/&gt;&lt;property id=&quot;20300&quot; value=&quot;Slide 6 - &amp;quot;Blackboard Site&amp;quot;&quot;/&gt;&lt;property id=&quot;20307&quot; value=&quot;282&quot;/&gt;&lt;/object&gt;&lt;object type=&quot;3&quot; unique_id=&quot;10030&quot;&gt;&lt;property id=&quot;20148&quot; value=&quot;5&quot;/&gt;&lt;property id=&quot;20300&quot; value=&quot;Slide 7 - &amp;quot;Notifications to Candidates&amp;quot;&quot;/&gt;&lt;property id=&quot;20307&quot; value=&quot;283&quot;/&gt;&lt;/object&gt;&lt;object type=&quot;3&quot; unique_id=&quot;10031&quot;&gt;&lt;property id=&quot;20148&quot; value=&quot;5&quot;/&gt;&lt;property id=&quot;20300&quot; value=&quot;Slide 4 - &amp;quot;University Promotion &amp;amp; Tenure  Committee&amp;quot;&quot;/&gt;&lt;property id=&quot;20307&quot; value=&quot;284&quot;/&gt;&lt;/object&gt;&lt;object type=&quot;3&quot; unique_id=&quot;10036&quot;&gt;&lt;property id=&quot;20148&quot; value=&quot;5&quot;/&gt;&lt;property id=&quot;20300&quot; value=&quot;Slide 9&quot;/&gt;&lt;property id=&quot;20307&quot; value=&quot;289&quot;/&gt;&lt;/object&gt;&lt;/object&gt;&lt;object type=&quot;8&quot; unique_id=&quot;1007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647</TotalTime>
  <Words>789</Words>
  <Application>Microsoft Office PowerPoint</Application>
  <PresentationFormat>On-screen Show (4:3)</PresentationFormat>
  <Paragraphs>124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UND’s Promotion &amp; Tenure Process:     Electronic Submission and Next Steps</vt:lpstr>
      <vt:lpstr>Levels of Review for Promotion &amp; Tenure Vertical = hierarchy &amp; order of levels, initiated at department level  Horizontal = category of review</vt:lpstr>
      <vt:lpstr>Annual Timeline</vt:lpstr>
      <vt:lpstr>UND’s Promotion &amp; Tenure Process   Tenure &amp; Professional Development Plans:  Aligning Department Guidelines and Faculty Handbook Policies     </vt:lpstr>
      <vt:lpstr>University Promotion &amp; Tenure  Committee</vt:lpstr>
      <vt:lpstr>Electronic Process at University Level</vt:lpstr>
      <vt:lpstr>Blackboard Site</vt:lpstr>
      <vt:lpstr>VPAA Promotion &amp; Tenure Webpage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University of North Dakota</dc:title>
  <dc:creator>Susan.Walton</dc:creator>
  <cp:lastModifiedBy>Wald, Taylor</cp:lastModifiedBy>
  <cp:revision>53</cp:revision>
  <cp:lastPrinted>2019-03-28T15:18:31Z</cp:lastPrinted>
  <dcterms:created xsi:type="dcterms:W3CDTF">2017-09-06T11:12:55Z</dcterms:created>
  <dcterms:modified xsi:type="dcterms:W3CDTF">2019-03-28T15:50:25Z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2016-07-22T00:00:00Z</vt:filetime>
  </property>
  <property fmtid="{D5CDD505-2E9C-101B-9397-08002B2CF9AE}" pid="3" name="Creator">
    <vt:lpwstr>Acrobat PDFMaker 15 for PowerPoint</vt:lpwstr>
  </property>
  <property fmtid="{D5CDD505-2E9C-101B-9397-08002B2CF9AE}" pid="4" name="LastSaved">
    <vt:filetime>2017-09-06T00:00:00Z</vt:filetime>
  </property>
</Properties>
</file>