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handoutMasterIdLst>
    <p:handoutMasterId r:id="rId37"/>
  </p:handoutMasterIdLst>
  <p:sldIdLst>
    <p:sldId id="256" r:id="rId2"/>
    <p:sldId id="290" r:id="rId3"/>
    <p:sldId id="355" r:id="rId4"/>
    <p:sldId id="336" r:id="rId5"/>
    <p:sldId id="352" r:id="rId6"/>
    <p:sldId id="353" r:id="rId7"/>
    <p:sldId id="304" r:id="rId8"/>
    <p:sldId id="296" r:id="rId9"/>
    <p:sldId id="328" r:id="rId10"/>
    <p:sldId id="292" r:id="rId11"/>
    <p:sldId id="316" r:id="rId12"/>
    <p:sldId id="318" r:id="rId13"/>
    <p:sldId id="330" r:id="rId14"/>
    <p:sldId id="329" r:id="rId15"/>
    <p:sldId id="351" r:id="rId16"/>
    <p:sldId id="317" r:id="rId17"/>
    <p:sldId id="291" r:id="rId18"/>
    <p:sldId id="331" r:id="rId19"/>
    <p:sldId id="343" r:id="rId20"/>
    <p:sldId id="344" r:id="rId21"/>
    <p:sldId id="345" r:id="rId22"/>
    <p:sldId id="346" r:id="rId23"/>
    <p:sldId id="347" r:id="rId24"/>
    <p:sldId id="348" r:id="rId25"/>
    <p:sldId id="349" r:id="rId26"/>
    <p:sldId id="350" r:id="rId27"/>
    <p:sldId id="354" r:id="rId28"/>
    <p:sldId id="337" r:id="rId29"/>
    <p:sldId id="338" r:id="rId30"/>
    <p:sldId id="339" r:id="rId31"/>
    <p:sldId id="340" r:id="rId32"/>
    <p:sldId id="341" r:id="rId33"/>
    <p:sldId id="342" r:id="rId34"/>
    <p:sldId id="319" r:id="rId35"/>
  </p:sldIdLst>
  <p:sldSz cx="9144000" cy="6858000" type="screen4x3"/>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orenzo, Thomas" initials="DT" lastIdx="3" clrIdx="0">
    <p:extLst>
      <p:ext uri="{19B8F6BF-5375-455C-9EA6-DF929625EA0E}">
        <p15:presenceInfo xmlns:p15="http://schemas.microsoft.com/office/powerpoint/2012/main" userId="S-1-5-21-4034114971-991037361-2887744994-103906" providerId="AD"/>
      </p:ext>
    </p:extLst>
  </p:cmAuthor>
  <p:cmAuthor id="2" name="Hamilton, Michelle" initials="HM" lastIdx="1" clrIdx="1">
    <p:extLst>
      <p:ext uri="{19B8F6BF-5375-455C-9EA6-DF929625EA0E}">
        <p15:presenceInfo xmlns:p15="http://schemas.microsoft.com/office/powerpoint/2012/main" userId="S-1-5-21-4034114971-991037361-2887744994-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00A65E"/>
    <a:srgbClr val="1E8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54" autoAdjust="0"/>
    <p:restoredTop sz="91425" autoAdjust="0"/>
  </p:normalViewPr>
  <p:slideViewPr>
    <p:cSldViewPr snapToGrid="0" snapToObjects="1">
      <p:cViewPr varScale="1">
        <p:scale>
          <a:sx n="99" d="100"/>
          <a:sy n="99" d="100"/>
        </p:scale>
        <p:origin x="1434"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andra.mitchell\AppData\Local\Microsoft\Windows\Temporary%20Internet%20Files\Content.IE5\9LOGSUC9\UNDIRCCENREthnicityCombined.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UNDIRCCENREthnicityCombined!$B$1</c:f>
              <c:strCache>
                <c:ptCount val="1"/>
                <c:pt idx="0">
                  <c:v>Enrollment</c:v>
                </c:pt>
              </c:strCache>
            </c:strRef>
          </c:tx>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Pt>
            <c:idx val="2"/>
            <c:bubble3D val="0"/>
            <c:spPr>
              <a:solidFill>
                <a:schemeClr val="accent3"/>
              </a:solidFill>
              <a:ln>
                <a:noFill/>
              </a:ln>
              <a:effectLst>
                <a:outerShdw blurRad="254000" sx="102000" sy="102000" algn="ctr" rotWithShape="0">
                  <a:prstClr val="black">
                    <a:alpha val="20000"/>
                  </a:prstClr>
                </a:outerShdw>
              </a:effectLst>
              <a:sp3d/>
            </c:spPr>
          </c:dPt>
          <c:dPt>
            <c:idx val="3"/>
            <c:bubble3D val="0"/>
            <c:spPr>
              <a:solidFill>
                <a:schemeClr val="accent4"/>
              </a:solidFill>
              <a:ln>
                <a:noFill/>
              </a:ln>
              <a:effectLst>
                <a:outerShdw blurRad="254000" sx="102000" sy="102000" algn="ctr" rotWithShape="0">
                  <a:prstClr val="black">
                    <a:alpha val="20000"/>
                  </a:prstClr>
                </a:outerShdw>
              </a:effectLst>
              <a:sp3d/>
            </c:spPr>
          </c:dPt>
          <c:dPt>
            <c:idx val="4"/>
            <c:bubble3D val="0"/>
            <c:spPr>
              <a:solidFill>
                <a:schemeClr val="accent5"/>
              </a:solidFill>
              <a:ln>
                <a:noFill/>
              </a:ln>
              <a:effectLst>
                <a:outerShdw blurRad="254000" sx="102000" sy="102000" algn="ctr" rotWithShape="0">
                  <a:prstClr val="black">
                    <a:alpha val="20000"/>
                  </a:prstClr>
                </a:outerShdw>
              </a:effectLst>
              <a:sp3d/>
            </c:spPr>
          </c:dPt>
          <c:dPt>
            <c:idx val="5"/>
            <c:bubble3D val="0"/>
            <c:spPr>
              <a:solidFill>
                <a:schemeClr val="accent6"/>
              </a:solidFill>
              <a:ln>
                <a:noFill/>
              </a:ln>
              <a:effectLst>
                <a:outerShdw blurRad="254000" sx="102000" sy="102000" algn="ctr" rotWithShape="0">
                  <a:prstClr val="black">
                    <a:alpha val="20000"/>
                  </a:prstClr>
                </a:outerShdw>
              </a:effectLst>
              <a:sp3d/>
            </c:spPr>
          </c:dPt>
          <c:dPt>
            <c:idx val="6"/>
            <c:bubble3D val="0"/>
            <c:spPr>
              <a:solidFill>
                <a:schemeClr val="accent1">
                  <a:lumMod val="60000"/>
                </a:schemeClr>
              </a:solidFill>
              <a:ln>
                <a:noFill/>
              </a:ln>
              <a:effectLst>
                <a:outerShdw blurRad="254000" sx="102000" sy="102000" algn="ctr" rotWithShape="0">
                  <a:prstClr val="black">
                    <a:alpha val="20000"/>
                  </a:prstClr>
                </a:outerShdw>
              </a:effectLst>
              <a:sp3d/>
            </c:spPr>
          </c:dPt>
          <c:dPt>
            <c:idx val="7"/>
            <c:bubble3D val="0"/>
            <c:spPr>
              <a:solidFill>
                <a:schemeClr val="accent2">
                  <a:lumMod val="60000"/>
                </a:schemeClr>
              </a:solidFill>
              <a:ln>
                <a:noFill/>
              </a:ln>
              <a:effectLst>
                <a:outerShdw blurRad="254000" sx="102000" sy="102000" algn="ctr" rotWithShape="0">
                  <a:prstClr val="black">
                    <a:alpha val="20000"/>
                  </a:prstClr>
                </a:outerShdw>
              </a:effectLst>
              <a:sp3d/>
            </c:spPr>
          </c:dPt>
          <c:dPt>
            <c:idx val="8"/>
            <c:bubble3D val="0"/>
            <c:spPr>
              <a:solidFill>
                <a:schemeClr val="accent3">
                  <a:lumMod val="60000"/>
                </a:schemeClr>
              </a:solidFill>
              <a:ln>
                <a:noFill/>
              </a:ln>
              <a:effectLst>
                <a:outerShdw blurRad="254000" sx="102000" sy="102000" algn="ctr" rotWithShape="0">
                  <a:prstClr val="black">
                    <a:alpha val="20000"/>
                  </a:prstClr>
                </a:outerShdw>
              </a:effectLst>
              <a:sp3d/>
            </c:spPr>
          </c:dPt>
          <c:dLbls>
            <c:dLbl>
              <c:idx val="0"/>
              <c:layout>
                <c:manualLayout>
                  <c:x val="-1.9546696487244527E-3"/>
                  <c:y val="4.8945549054971484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1"/>
              <c:layout>
                <c:manualLayout>
                  <c:x val="-1.4330209089896063E-2"/>
                  <c:y val="9.6795590844440532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2"/>
              <c:layout>
                <c:manualLayout>
                  <c:x val="-2.2343816649565949E-2"/>
                  <c:y val="6.8127831786389828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3"/>
              <c:layout>
                <c:manualLayout>
                  <c:x val="-4.4975847638372597E-3"/>
                  <c:y val="1.4137304066042024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4"/>
              <c:layout>
                <c:manualLayout>
                  <c:x val="-4.1619266856384306E-2"/>
                  <c:y val="7.3139670237138785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5"/>
              <c:layout>
                <c:manualLayout>
                  <c:x val="-7.0704156405004645E-2"/>
                  <c:y val="5.3014910330326369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6"/>
              <c:layout>
                <c:manualLayout>
                  <c:x val="-5.9285901340154032E-2"/>
                  <c:y val="2.6546095476990498E-2"/>
                </c:manualLayout>
              </c:layout>
              <c:dLblPos val="bestFit"/>
              <c:showLegendKey val="0"/>
              <c:showVal val="0"/>
              <c:showCatName val="0"/>
              <c:showSerName val="0"/>
              <c:showPercent val="1"/>
              <c:showBubbleSize val="0"/>
              <c:extLst>
                <c:ext xmlns:c15="http://schemas.microsoft.com/office/drawing/2012/chart" uri="{CE6537A1-D6FC-4f65-9D91-7224C49458BB}"/>
              </c:extLst>
            </c:dLbl>
            <c:dLbl>
              <c:idx val="7"/>
              <c:layout>
                <c:manualLayout>
                  <c:x val="-6.7637686021719254E-2"/>
                  <c:y val="9.7916965189908615E-3"/>
                </c:manualLayout>
              </c:layout>
              <c:dLblPos val="bestFit"/>
              <c:showLegendKey val="0"/>
              <c:showVal val="0"/>
              <c:showCatName val="0"/>
              <c:showSerName val="0"/>
              <c:showPercent val="1"/>
              <c:showBubbleSize val="0"/>
              <c:extLst>
                <c:ext xmlns:c15="http://schemas.microsoft.com/office/drawing/2012/chart" uri="{CE6537A1-D6FC-4f65-9D91-7224C49458BB}"/>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UNDIRCCENREthnicityCombined!$A$2:$A$10</c:f>
              <c:strCache>
                <c:ptCount val="9"/>
                <c:pt idx="0">
                  <c:v>Am. Indian</c:v>
                </c:pt>
                <c:pt idx="1">
                  <c:v>Asian</c:v>
                </c:pt>
                <c:pt idx="2">
                  <c:v>Black</c:v>
                </c:pt>
                <c:pt idx="3">
                  <c:v>Hawaiian</c:v>
                </c:pt>
                <c:pt idx="4">
                  <c:v>Hispanic</c:v>
                </c:pt>
                <c:pt idx="5">
                  <c:v>Non-Resident Alien</c:v>
                </c:pt>
                <c:pt idx="6">
                  <c:v>NS</c:v>
                </c:pt>
                <c:pt idx="7">
                  <c:v>two or more races</c:v>
                </c:pt>
                <c:pt idx="8">
                  <c:v>White</c:v>
                </c:pt>
              </c:strCache>
            </c:strRef>
          </c:cat>
          <c:val>
            <c:numRef>
              <c:f>UNDIRCCENREthnicityCombined!$B$2:$B$10</c:f>
              <c:numCache>
                <c:formatCode>General</c:formatCode>
                <c:ptCount val="9"/>
                <c:pt idx="0">
                  <c:v>236</c:v>
                </c:pt>
                <c:pt idx="1">
                  <c:v>242</c:v>
                </c:pt>
                <c:pt idx="2">
                  <c:v>373</c:v>
                </c:pt>
                <c:pt idx="3">
                  <c:v>16</c:v>
                </c:pt>
                <c:pt idx="4">
                  <c:v>440</c:v>
                </c:pt>
                <c:pt idx="5">
                  <c:v>1017</c:v>
                </c:pt>
                <c:pt idx="6">
                  <c:v>397</c:v>
                </c:pt>
                <c:pt idx="7">
                  <c:v>441</c:v>
                </c:pt>
                <c:pt idx="8">
                  <c:v>11789</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sz="quarter" idx="1"/>
          </p:nvPr>
        </p:nvSpPr>
        <p:spPr>
          <a:xfrm>
            <a:off x="5265810" y="0"/>
            <a:ext cx="4028440" cy="350520"/>
          </a:xfrm>
          <a:prstGeom prst="rect">
            <a:avLst/>
          </a:prstGeom>
        </p:spPr>
        <p:txBody>
          <a:bodyPr vert="horz" lIns="93171" tIns="46586" rIns="93171" bIns="46586" rtlCol="0"/>
          <a:lstStyle>
            <a:lvl1pPr algn="r">
              <a:defRPr sz="1200"/>
            </a:lvl1pPr>
          </a:lstStyle>
          <a:p>
            <a:fld id="{B922E581-7B71-324F-8CFB-A500D1E09D1E}" type="datetimeFigureOut">
              <a:rPr lang="en-US" smtClean="0"/>
              <a:pPr/>
              <a:t>12/16/2015</a:t>
            </a:fld>
            <a:endParaRPr lang="en-US" dirty="0"/>
          </a:p>
        </p:txBody>
      </p:sp>
      <p:sp>
        <p:nvSpPr>
          <p:cNvPr id="4" name="Footer Placeholder 3"/>
          <p:cNvSpPr>
            <a:spLocks noGrp="1"/>
          </p:cNvSpPr>
          <p:nvPr>
            <p:ph type="ftr" sz="quarter" idx="2"/>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10" y="6658664"/>
            <a:ext cx="4028440" cy="350520"/>
          </a:xfrm>
          <a:prstGeom prst="rect">
            <a:avLst/>
          </a:prstGeom>
        </p:spPr>
        <p:txBody>
          <a:bodyPr vert="horz" lIns="93171" tIns="46586" rIns="93171" bIns="46586" rtlCol="0" anchor="b"/>
          <a:lstStyle>
            <a:lvl1pPr algn="r">
              <a:defRPr sz="1200"/>
            </a:lvl1pPr>
          </a:lstStyle>
          <a:p>
            <a:fld id="{59C9D148-7F67-A547-BC43-494868CFF8AD}" type="slidenum">
              <a:rPr lang="en-US" smtClean="0"/>
              <a:pPr/>
              <a:t>‹#›</a:t>
            </a:fld>
            <a:endParaRPr lang="en-US" dirty="0"/>
          </a:p>
        </p:txBody>
      </p:sp>
    </p:spTree>
    <p:extLst>
      <p:ext uri="{BB962C8B-B14F-4D97-AF65-F5344CB8AC3E}">
        <p14:creationId xmlns:p14="http://schemas.microsoft.com/office/powerpoint/2010/main" val="1892289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idx="1"/>
          </p:nvPr>
        </p:nvSpPr>
        <p:spPr>
          <a:xfrm>
            <a:off x="5265810" y="0"/>
            <a:ext cx="4028440" cy="350520"/>
          </a:xfrm>
          <a:prstGeom prst="rect">
            <a:avLst/>
          </a:prstGeom>
        </p:spPr>
        <p:txBody>
          <a:bodyPr vert="horz" lIns="93171" tIns="46586" rIns="93171" bIns="46586" rtlCol="0"/>
          <a:lstStyle>
            <a:lvl1pPr algn="r">
              <a:defRPr sz="1200"/>
            </a:lvl1pPr>
          </a:lstStyle>
          <a:p>
            <a:fld id="{6309BA0E-EA42-5C4A-8882-A51D9AD6E39C}" type="datetimeFigureOut">
              <a:rPr lang="en-US" smtClean="0"/>
              <a:pPr/>
              <a:t>12/16/2015</a:t>
            </a:fld>
            <a:endParaRPr lang="en-US" dirty="0"/>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1" tIns="46586" rIns="93171" bIns="46586" rtlCol="0" anchor="ctr"/>
          <a:lstStyle/>
          <a:p>
            <a:endParaRPr lang="en-US" dirty="0"/>
          </a:p>
        </p:txBody>
      </p:sp>
      <p:sp>
        <p:nvSpPr>
          <p:cNvPr id="5" name="Notes Placeholder 4"/>
          <p:cNvSpPr>
            <a:spLocks noGrp="1"/>
          </p:cNvSpPr>
          <p:nvPr>
            <p:ph type="body" sz="quarter" idx="3"/>
          </p:nvPr>
        </p:nvSpPr>
        <p:spPr>
          <a:xfrm>
            <a:off x="929641" y="3329941"/>
            <a:ext cx="7437120" cy="3154680"/>
          </a:xfrm>
          <a:prstGeom prst="rect">
            <a:avLst/>
          </a:prstGeom>
        </p:spPr>
        <p:txBody>
          <a:bodyPr vert="horz" lIns="93171" tIns="46586" rIns="93171"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8664"/>
            <a:ext cx="4028440" cy="350520"/>
          </a:xfrm>
          <a:prstGeom prst="rect">
            <a:avLst/>
          </a:prstGeom>
        </p:spPr>
        <p:txBody>
          <a:bodyPr vert="horz" lIns="93171" tIns="46586" rIns="93171" bIns="465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10" y="6658664"/>
            <a:ext cx="4028440" cy="350520"/>
          </a:xfrm>
          <a:prstGeom prst="rect">
            <a:avLst/>
          </a:prstGeom>
        </p:spPr>
        <p:txBody>
          <a:bodyPr vert="horz" lIns="93171" tIns="46586" rIns="93171" bIns="46586" rtlCol="0" anchor="b"/>
          <a:lstStyle>
            <a:lvl1pPr algn="r">
              <a:defRPr sz="1200"/>
            </a:lvl1pPr>
          </a:lstStyle>
          <a:p>
            <a:fld id="{114CAD76-6D44-A94F-AFA1-9AED1E3156AD}" type="slidenum">
              <a:rPr lang="en-US" smtClean="0"/>
              <a:pPr/>
              <a:t>‹#›</a:t>
            </a:fld>
            <a:endParaRPr lang="en-US" dirty="0"/>
          </a:p>
        </p:txBody>
      </p:sp>
    </p:spTree>
    <p:extLst>
      <p:ext uri="{BB962C8B-B14F-4D97-AF65-F5344CB8AC3E}">
        <p14:creationId xmlns:p14="http://schemas.microsoft.com/office/powerpoint/2010/main" val="25932030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a:t>
            </a:fld>
            <a:endParaRPr lang="en-US" dirty="0"/>
          </a:p>
        </p:txBody>
      </p:sp>
    </p:spTree>
    <p:extLst>
      <p:ext uri="{BB962C8B-B14F-4D97-AF65-F5344CB8AC3E}">
        <p14:creationId xmlns:p14="http://schemas.microsoft.com/office/powerpoint/2010/main" val="2325770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10</a:t>
            </a:fld>
            <a:endParaRPr lang="en-US" dirty="0"/>
          </a:p>
        </p:txBody>
      </p:sp>
    </p:spTree>
    <p:extLst>
      <p:ext uri="{BB962C8B-B14F-4D97-AF65-F5344CB8AC3E}">
        <p14:creationId xmlns:p14="http://schemas.microsoft.com/office/powerpoint/2010/main" val="2449985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dirty="0"/>
              <a:t>NDUS appropriation in House Bill 1003—item 12 Open Education Resources ($220,000). </a:t>
            </a:r>
            <a:r>
              <a:rPr lang="en-US" b="1" dirty="0"/>
              <a:t>Defined</a:t>
            </a:r>
            <a:r>
              <a:rPr lang="en-US" dirty="0"/>
              <a:t>: Free, accessible, openly licensed (public domain) documents, media, lab activities, pedagogical materials, games, simulations, etc. which are used for education learning, assessment or research (</a:t>
            </a:r>
            <a:r>
              <a:rPr lang="en-US" dirty="0" err="1"/>
              <a:t>Kauppinen</a:t>
            </a:r>
            <a:r>
              <a:rPr lang="en-US" dirty="0"/>
              <a:t>, 2013</a:t>
            </a:r>
          </a:p>
          <a:p>
            <a:pPr defTabSz="457175">
              <a:defRPr/>
            </a:pPr>
            <a:endParaRPr lang="en-US" dirty="0" smtClean="0"/>
          </a:p>
          <a:p>
            <a:pPr defTabSz="45717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11</a:t>
            </a:fld>
            <a:endParaRPr lang="en-US" dirty="0"/>
          </a:p>
        </p:txBody>
      </p:sp>
    </p:spTree>
    <p:extLst>
      <p:ext uri="{BB962C8B-B14F-4D97-AF65-F5344CB8AC3E}">
        <p14:creationId xmlns:p14="http://schemas.microsoft.com/office/powerpoint/2010/main" val="3463962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dirty="0"/>
              <a:t>NDUS appropriation in House Bill 1003—item 12 Open Education Resources ($220,000). </a:t>
            </a:r>
            <a:r>
              <a:rPr lang="en-US" b="1" dirty="0"/>
              <a:t>Defined</a:t>
            </a:r>
            <a:r>
              <a:rPr lang="en-US" dirty="0"/>
              <a:t>: Free, accessible, openly licensed (public domain) documents, media, lab activities, pedagogical materials, games, simulations, etc. which are used for education learning, assessment or research (</a:t>
            </a:r>
            <a:r>
              <a:rPr lang="en-US" dirty="0" err="1"/>
              <a:t>Kauppinen</a:t>
            </a:r>
            <a:r>
              <a:rPr lang="en-US" dirty="0"/>
              <a:t>, 2013</a:t>
            </a:r>
          </a:p>
          <a:p>
            <a:pPr defTabSz="457175">
              <a:defRPr/>
            </a:pPr>
            <a:endParaRPr lang="en-US" dirty="0" smtClean="0"/>
          </a:p>
          <a:p>
            <a:pPr defTabSz="45717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12</a:t>
            </a:fld>
            <a:endParaRPr lang="en-US" dirty="0"/>
          </a:p>
        </p:txBody>
      </p:sp>
    </p:spTree>
    <p:extLst>
      <p:ext uri="{BB962C8B-B14F-4D97-AF65-F5344CB8AC3E}">
        <p14:creationId xmlns:p14="http://schemas.microsoft.com/office/powerpoint/2010/main" val="2056712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13</a:t>
            </a:fld>
            <a:endParaRPr lang="en-US" dirty="0"/>
          </a:p>
        </p:txBody>
      </p:sp>
    </p:spTree>
    <p:extLst>
      <p:ext uri="{BB962C8B-B14F-4D97-AF65-F5344CB8AC3E}">
        <p14:creationId xmlns:p14="http://schemas.microsoft.com/office/powerpoint/2010/main" val="3660819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14</a:t>
            </a:fld>
            <a:endParaRPr lang="en-US" dirty="0"/>
          </a:p>
        </p:txBody>
      </p:sp>
    </p:spTree>
    <p:extLst>
      <p:ext uri="{BB962C8B-B14F-4D97-AF65-F5344CB8AC3E}">
        <p14:creationId xmlns:p14="http://schemas.microsoft.com/office/powerpoint/2010/main" val="3130651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15</a:t>
            </a:fld>
            <a:endParaRPr lang="en-US" dirty="0"/>
          </a:p>
        </p:txBody>
      </p:sp>
    </p:spTree>
    <p:extLst>
      <p:ext uri="{BB962C8B-B14F-4D97-AF65-F5344CB8AC3E}">
        <p14:creationId xmlns:p14="http://schemas.microsoft.com/office/powerpoint/2010/main" val="1978906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75">
              <a:defRPr/>
            </a:pPr>
            <a:r>
              <a:rPr lang="en-US" dirty="0" smtClean="0"/>
              <a:t>EDUCAUSE focuses on analysis, advocacy, community building, professional development, and knowledge creation to support the transformative role that IT can play in higher education. </a:t>
            </a:r>
            <a:r>
              <a:rPr lang="en-US" dirty="0"/>
              <a:t>UND (Heitkamp and Burger) were represented at initial training. </a:t>
            </a:r>
          </a:p>
          <a:p>
            <a:pPr defTabSz="457175">
              <a:defRPr/>
            </a:pPr>
            <a:endParaRPr lang="en-US" dirty="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16</a:t>
            </a:fld>
            <a:endParaRPr lang="en-US" dirty="0"/>
          </a:p>
        </p:txBody>
      </p:sp>
    </p:spTree>
    <p:extLst>
      <p:ext uri="{BB962C8B-B14F-4D97-AF65-F5344CB8AC3E}">
        <p14:creationId xmlns:p14="http://schemas.microsoft.com/office/powerpoint/2010/main" val="10395436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17</a:t>
            </a:fld>
            <a:endParaRPr lang="en-US" dirty="0"/>
          </a:p>
        </p:txBody>
      </p:sp>
    </p:spTree>
    <p:extLst>
      <p:ext uri="{BB962C8B-B14F-4D97-AF65-F5344CB8AC3E}">
        <p14:creationId xmlns:p14="http://schemas.microsoft.com/office/powerpoint/2010/main" val="3366408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18</a:t>
            </a:fld>
            <a:endParaRPr lang="en-US" dirty="0"/>
          </a:p>
        </p:txBody>
      </p:sp>
    </p:spTree>
    <p:extLst>
      <p:ext uri="{BB962C8B-B14F-4D97-AF65-F5344CB8AC3E}">
        <p14:creationId xmlns:p14="http://schemas.microsoft.com/office/powerpoint/2010/main" val="3375774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19</a:t>
            </a:fld>
            <a:endParaRPr lang="en-US" dirty="0"/>
          </a:p>
        </p:txBody>
      </p:sp>
    </p:spTree>
    <p:extLst>
      <p:ext uri="{BB962C8B-B14F-4D97-AF65-F5344CB8AC3E}">
        <p14:creationId xmlns:p14="http://schemas.microsoft.com/office/powerpoint/2010/main" val="2722755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a:t>
            </a:fld>
            <a:endParaRPr lang="en-US" dirty="0"/>
          </a:p>
        </p:txBody>
      </p:sp>
    </p:spTree>
    <p:extLst>
      <p:ext uri="{BB962C8B-B14F-4D97-AF65-F5344CB8AC3E}">
        <p14:creationId xmlns:p14="http://schemas.microsoft.com/office/powerpoint/2010/main" val="2441637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20</a:t>
            </a:fld>
            <a:endParaRPr lang="en-US" dirty="0"/>
          </a:p>
        </p:txBody>
      </p:sp>
    </p:spTree>
    <p:extLst>
      <p:ext uri="{BB962C8B-B14F-4D97-AF65-F5344CB8AC3E}">
        <p14:creationId xmlns:p14="http://schemas.microsoft.com/office/powerpoint/2010/main" val="981604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21</a:t>
            </a:fld>
            <a:endParaRPr lang="en-US" dirty="0"/>
          </a:p>
        </p:txBody>
      </p:sp>
    </p:spTree>
    <p:extLst>
      <p:ext uri="{BB962C8B-B14F-4D97-AF65-F5344CB8AC3E}">
        <p14:creationId xmlns:p14="http://schemas.microsoft.com/office/powerpoint/2010/main" val="570789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22</a:t>
            </a:fld>
            <a:endParaRPr lang="en-US" dirty="0"/>
          </a:p>
        </p:txBody>
      </p:sp>
    </p:spTree>
    <p:extLst>
      <p:ext uri="{BB962C8B-B14F-4D97-AF65-F5344CB8AC3E}">
        <p14:creationId xmlns:p14="http://schemas.microsoft.com/office/powerpoint/2010/main" val="2762026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23</a:t>
            </a:fld>
            <a:endParaRPr lang="en-US" dirty="0"/>
          </a:p>
        </p:txBody>
      </p:sp>
    </p:spTree>
    <p:extLst>
      <p:ext uri="{BB962C8B-B14F-4D97-AF65-F5344CB8AC3E}">
        <p14:creationId xmlns:p14="http://schemas.microsoft.com/office/powerpoint/2010/main" val="1913842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24</a:t>
            </a:fld>
            <a:endParaRPr lang="en-US" dirty="0"/>
          </a:p>
        </p:txBody>
      </p:sp>
    </p:spTree>
    <p:extLst>
      <p:ext uri="{BB962C8B-B14F-4D97-AF65-F5344CB8AC3E}">
        <p14:creationId xmlns:p14="http://schemas.microsoft.com/office/powerpoint/2010/main" val="31450175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25</a:t>
            </a:fld>
            <a:endParaRPr lang="en-US" dirty="0"/>
          </a:p>
        </p:txBody>
      </p:sp>
    </p:spTree>
    <p:extLst>
      <p:ext uri="{BB962C8B-B14F-4D97-AF65-F5344CB8AC3E}">
        <p14:creationId xmlns:p14="http://schemas.microsoft.com/office/powerpoint/2010/main" val="2121560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26</a:t>
            </a:fld>
            <a:endParaRPr lang="en-US" dirty="0"/>
          </a:p>
        </p:txBody>
      </p:sp>
    </p:spTree>
    <p:extLst>
      <p:ext uri="{BB962C8B-B14F-4D97-AF65-F5344CB8AC3E}">
        <p14:creationId xmlns:p14="http://schemas.microsoft.com/office/powerpoint/2010/main" val="3132071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27</a:t>
            </a:fld>
            <a:endParaRPr lang="en-US" dirty="0"/>
          </a:p>
        </p:txBody>
      </p:sp>
    </p:spTree>
    <p:extLst>
      <p:ext uri="{BB962C8B-B14F-4D97-AF65-F5344CB8AC3E}">
        <p14:creationId xmlns:p14="http://schemas.microsoft.com/office/powerpoint/2010/main" val="375319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Diversity efforts are multilayered processes through which UND may achieve excellence in learning; research and teaching; student development; local and global community engagement; workforce development; and more</a:t>
            </a:r>
          </a:p>
        </p:txBody>
      </p:sp>
      <p:sp>
        <p:nvSpPr>
          <p:cNvPr id="4" name="Slide Number Placeholder 3"/>
          <p:cNvSpPr>
            <a:spLocks noGrp="1"/>
          </p:cNvSpPr>
          <p:nvPr>
            <p:ph type="sldNum" sz="quarter" idx="10"/>
          </p:nvPr>
        </p:nvSpPr>
        <p:spPr/>
        <p:txBody>
          <a:bodyPr/>
          <a:lstStyle/>
          <a:p>
            <a:fld id="{624C4D5D-801B-4585-9DD5-C45331771CA5}" type="slidenum">
              <a:rPr lang="en-US" smtClean="0"/>
              <a:t>28</a:t>
            </a:fld>
            <a:endParaRPr lang="en-US"/>
          </a:p>
        </p:txBody>
      </p:sp>
    </p:spTree>
    <p:extLst>
      <p:ext uri="{BB962C8B-B14F-4D97-AF65-F5344CB8AC3E}">
        <p14:creationId xmlns:p14="http://schemas.microsoft.com/office/powerpoint/2010/main" val="28577630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we know that diversity is not only about race, we also know that racial diversity is the most visible indicator of the “diversity health” of an organization.</a:t>
            </a:r>
            <a:endParaRPr lang="en-US" dirty="0"/>
          </a:p>
        </p:txBody>
      </p:sp>
      <p:sp>
        <p:nvSpPr>
          <p:cNvPr id="4" name="Slide Number Placeholder 3"/>
          <p:cNvSpPr>
            <a:spLocks noGrp="1"/>
          </p:cNvSpPr>
          <p:nvPr>
            <p:ph type="sldNum" sz="quarter" idx="10"/>
          </p:nvPr>
        </p:nvSpPr>
        <p:spPr/>
        <p:txBody>
          <a:bodyPr/>
          <a:lstStyle/>
          <a:p>
            <a:fld id="{624C4D5D-801B-4585-9DD5-C45331771CA5}" type="slidenum">
              <a:rPr lang="en-US" smtClean="0"/>
              <a:t>29</a:t>
            </a:fld>
            <a:endParaRPr lang="en-US"/>
          </a:p>
        </p:txBody>
      </p:sp>
    </p:spTree>
    <p:extLst>
      <p:ext uri="{BB962C8B-B14F-4D97-AF65-F5344CB8AC3E}">
        <p14:creationId xmlns:p14="http://schemas.microsoft.com/office/powerpoint/2010/main" val="1804385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a:t>
            </a:fld>
            <a:endParaRPr lang="en-US" dirty="0"/>
          </a:p>
        </p:txBody>
      </p:sp>
    </p:spTree>
    <p:extLst>
      <p:ext uri="{BB962C8B-B14F-4D97-AF65-F5344CB8AC3E}">
        <p14:creationId xmlns:p14="http://schemas.microsoft.com/office/powerpoint/2010/main" val="3680833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r>
              <a:rPr lang="en-US" dirty="0" smtClean="0"/>
              <a:t>UND’s first AVP for Diversity and Inclusion is part of the VPAA staff</a:t>
            </a:r>
          </a:p>
          <a:p>
            <a:pPr marL="232930" indent="-232930">
              <a:buAutoNum type="arabicPeriod"/>
            </a:pPr>
            <a:r>
              <a:rPr lang="en-US" dirty="0" smtClean="0"/>
              <a:t>For</a:t>
            </a:r>
            <a:r>
              <a:rPr lang="en-US" baseline="0" dirty="0" smtClean="0"/>
              <a:t> the first time UND is looking at diversity defined more broadly than a series of programs and activities to support students of color.  Diversity is about the entire university including but </a:t>
            </a:r>
            <a:r>
              <a:rPr lang="en-US" baseline="0" dirty="0" err="1" smtClean="0"/>
              <a:t>noit</a:t>
            </a:r>
            <a:r>
              <a:rPr lang="en-US" baseline="0" dirty="0" smtClean="0"/>
              <a:t> limited to the activities of these reporting areas.</a:t>
            </a:r>
          </a:p>
          <a:p>
            <a:pPr marL="232930" indent="-232930">
              <a:buAutoNum type="arabicPeriod"/>
            </a:pPr>
            <a:r>
              <a:rPr lang="en-US" baseline="0" dirty="0" smtClean="0"/>
              <a:t>The AVP has done 15 presentations and workshops to classes and departments on campus and off campus organizations</a:t>
            </a:r>
            <a:endParaRPr lang="en-US" dirty="0" smtClean="0"/>
          </a:p>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30</a:t>
            </a:fld>
            <a:endParaRPr lang="en-US" dirty="0"/>
          </a:p>
        </p:txBody>
      </p:sp>
    </p:spTree>
    <p:extLst>
      <p:ext uri="{BB962C8B-B14F-4D97-AF65-F5344CB8AC3E}">
        <p14:creationId xmlns:p14="http://schemas.microsoft.com/office/powerpoint/2010/main" val="3779737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31</a:t>
            </a:fld>
            <a:endParaRPr lang="en-US" dirty="0"/>
          </a:p>
        </p:txBody>
      </p:sp>
    </p:spTree>
    <p:extLst>
      <p:ext uri="{BB962C8B-B14F-4D97-AF65-F5344CB8AC3E}">
        <p14:creationId xmlns:p14="http://schemas.microsoft.com/office/powerpoint/2010/main" val="25248528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Climate:</a:t>
            </a:r>
            <a:r>
              <a:rPr lang="en-US" baseline="0" dirty="0" smtClean="0"/>
              <a:t> 	Climate assessment- we are hoping to complete the quantitative piece in the Spring</a:t>
            </a:r>
          </a:p>
          <a:p>
            <a:r>
              <a:rPr lang="en-US" baseline="0" dirty="0" smtClean="0"/>
              <a:t>	Faculty development- such as faculty reading groups by OID around the book </a:t>
            </a:r>
            <a:r>
              <a:rPr lang="en-US" i="1" baseline="0" dirty="0" smtClean="0"/>
              <a:t>Whistling Vivaldi </a:t>
            </a:r>
            <a:r>
              <a:rPr lang="en-US" baseline="0" dirty="0" smtClean="0"/>
              <a:t>which focuses on stereotype threat</a:t>
            </a:r>
          </a:p>
          <a:p>
            <a:r>
              <a:rPr lang="en-US" baseline="0" dirty="0" smtClean="0"/>
              <a:t>	Staff Development- Diversity 101 sessions with departments and presentations to groups such as Dining Services and Office of the Registrar</a:t>
            </a:r>
          </a:p>
          <a:p>
            <a:r>
              <a:rPr lang="en-US" baseline="0" dirty="0" smtClean="0"/>
              <a:t>Operational Excellence- Management related issues especially as they relate to the reporting areas, but also with </a:t>
            </a:r>
            <a:r>
              <a:rPr lang="en-US" baseline="0" dirty="0" err="1" smtClean="0"/>
              <a:t>recrutiting</a:t>
            </a:r>
            <a:r>
              <a:rPr lang="en-US" baseline="0" dirty="0" smtClean="0"/>
              <a:t> and retaining</a:t>
            </a:r>
          </a:p>
          <a:p>
            <a:r>
              <a:rPr lang="en-US" baseline="0" dirty="0" smtClean="0"/>
              <a:t>	Staff Analysis- looking at current staffing and making sure they have what they </a:t>
            </a:r>
            <a:r>
              <a:rPr lang="en-US" baseline="0" dirty="0" err="1" smtClean="0"/>
              <a:t>ned</a:t>
            </a:r>
            <a:r>
              <a:rPr lang="en-US" baseline="0" dirty="0" smtClean="0"/>
              <a:t> to be successful</a:t>
            </a:r>
          </a:p>
          <a:p>
            <a:r>
              <a:rPr lang="en-US" baseline="0" dirty="0" smtClean="0"/>
              <a:t>	Hiring for Diversity- Law student intern is helping to develop a </a:t>
            </a:r>
            <a:r>
              <a:rPr lang="en-US" i="1" baseline="0" dirty="0" smtClean="0"/>
              <a:t>Guide to Hiring for Diversity</a:t>
            </a:r>
            <a:r>
              <a:rPr lang="en-US" i="0" baseline="0" dirty="0" smtClean="0"/>
              <a:t>  that can be used for faculty and administrative hires of underrepresented populations</a:t>
            </a:r>
          </a:p>
          <a:p>
            <a:r>
              <a:rPr lang="en-US" i="0" baseline="0" dirty="0" smtClean="0"/>
              <a:t>Student retention/graduation</a:t>
            </a:r>
            <a:endParaRPr lang="en-US" i="1" dirty="0"/>
          </a:p>
        </p:txBody>
      </p:sp>
      <p:sp>
        <p:nvSpPr>
          <p:cNvPr id="4" name="Slide Number Placeholder 3"/>
          <p:cNvSpPr>
            <a:spLocks noGrp="1"/>
          </p:cNvSpPr>
          <p:nvPr>
            <p:ph type="sldNum" sz="quarter" idx="10"/>
          </p:nvPr>
        </p:nvSpPr>
        <p:spPr/>
        <p:txBody>
          <a:bodyPr/>
          <a:lstStyle/>
          <a:p>
            <a:fld id="{624C4D5D-801B-4585-9DD5-C45331771CA5}" type="slidenum">
              <a:rPr lang="en-US" smtClean="0"/>
              <a:t>32</a:t>
            </a:fld>
            <a:endParaRPr lang="en-US"/>
          </a:p>
        </p:txBody>
      </p:sp>
    </p:spTree>
    <p:extLst>
      <p:ext uri="{BB962C8B-B14F-4D97-AF65-F5344CB8AC3E}">
        <p14:creationId xmlns:p14="http://schemas.microsoft.com/office/powerpoint/2010/main" val="898991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49">
              <a:defRPr/>
            </a:pPr>
            <a:r>
              <a:rPr lang="en-US" dirty="0">
                <a:latin typeface="Calibri" panose="020F0502020204030204" pitchFamily="34" charset="0"/>
                <a:ea typeface="Calibri" panose="020F0502020204030204" pitchFamily="34" charset="0"/>
                <a:cs typeface="Times New Roman" panose="02020603050405020304" pitchFamily="18" charset="0"/>
              </a:rPr>
              <a:t>This work promotes institutional change, reflecting the needs and values of the UND community and depends upon the active involvement of all community members.</a:t>
            </a:r>
          </a:p>
          <a:p>
            <a:pPr defTabSz="914349">
              <a:defRPr/>
            </a:pPr>
            <a:r>
              <a:rPr lang="en-US" dirty="0">
                <a:latin typeface="Calibri" panose="020F0502020204030204" pitchFamily="34" charset="0"/>
                <a:ea typeface="Calibri" panose="020F0502020204030204" pitchFamily="34" charset="0"/>
                <a:cs typeface="Times New Roman" panose="02020603050405020304" pitchFamily="18" charset="0"/>
              </a:rPr>
              <a:t>Diversity is by its nature collaborative and this list represents some of the many areas that the VPAA through the AVP for Diversity and Inclusion has worked in this important area.</a:t>
            </a:r>
          </a:p>
          <a:p>
            <a:pPr defTabSz="914349">
              <a:defRPr/>
            </a:pPr>
            <a:r>
              <a:rPr lang="en-US" dirty="0">
                <a:latin typeface="Calibri" panose="020F0502020204030204" pitchFamily="34" charset="0"/>
                <a:ea typeface="Calibri" panose="020F0502020204030204" pitchFamily="34" charset="0"/>
                <a:cs typeface="Times New Roman" panose="02020603050405020304" pitchFamily="18" charset="0"/>
              </a:rPr>
              <a:t>UND is completing the American Council on Education’s Internationalization Lab which is helping us to focus on ways to serve, </a:t>
            </a:r>
            <a:r>
              <a:rPr lang="en-US" dirty="0" err="1">
                <a:latin typeface="Calibri" panose="020F0502020204030204" pitchFamily="34" charset="0"/>
                <a:ea typeface="Calibri" panose="020F0502020204030204" pitchFamily="34" charset="0"/>
                <a:cs typeface="Times New Roman" panose="02020603050405020304" pitchFamily="18" charset="0"/>
              </a:rPr>
              <a:t>recrutie</a:t>
            </a:r>
            <a:r>
              <a:rPr lang="en-US" dirty="0">
                <a:latin typeface="Calibri" panose="020F0502020204030204" pitchFamily="34" charset="0"/>
                <a:ea typeface="Calibri" panose="020F0502020204030204" pitchFamily="34" charset="0"/>
                <a:cs typeface="Times New Roman" panose="02020603050405020304" pitchFamily="18" charset="0"/>
              </a:rPr>
              <a:t> and add int4ernational experiences to the UND community.</a:t>
            </a:r>
          </a:p>
          <a:p>
            <a:pPr defTabSz="914349">
              <a:defRPr/>
            </a:pPr>
            <a:r>
              <a:rPr lang="en-US" dirty="0">
                <a:latin typeface="Calibri" panose="020F0502020204030204" pitchFamily="34" charset="0"/>
                <a:ea typeface="Calibri" panose="020F0502020204030204" pitchFamily="34" charset="0"/>
                <a:cs typeface="Times New Roman" panose="02020603050405020304" pitchFamily="18" charset="0"/>
              </a:rPr>
              <a:t>The American Indian Research Committee is a special collaboration with Tribal colleges in North Dakota, the VPREC, the AVP for Diversity and Inclusion and several other UND faculty to insure research in Indian Country is culturally competent and relative.</a:t>
            </a:r>
          </a:p>
          <a:p>
            <a:endParaRPr lang="en-US" dirty="0"/>
          </a:p>
        </p:txBody>
      </p:sp>
      <p:sp>
        <p:nvSpPr>
          <p:cNvPr id="4" name="Slide Number Placeholder 3"/>
          <p:cNvSpPr>
            <a:spLocks noGrp="1"/>
          </p:cNvSpPr>
          <p:nvPr>
            <p:ph type="sldNum" sz="quarter" idx="10"/>
          </p:nvPr>
        </p:nvSpPr>
        <p:spPr/>
        <p:txBody>
          <a:bodyPr/>
          <a:lstStyle/>
          <a:p>
            <a:fld id="{624C4D5D-801B-4585-9DD5-C45331771CA5}" type="slidenum">
              <a:rPr lang="en-US" smtClean="0"/>
              <a:t>33</a:t>
            </a:fld>
            <a:endParaRPr lang="en-US"/>
          </a:p>
        </p:txBody>
      </p:sp>
    </p:spTree>
    <p:extLst>
      <p:ext uri="{BB962C8B-B14F-4D97-AF65-F5344CB8AC3E}">
        <p14:creationId xmlns:p14="http://schemas.microsoft.com/office/powerpoint/2010/main" val="3792255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34</a:t>
            </a:fld>
            <a:endParaRPr lang="en-US" dirty="0"/>
          </a:p>
        </p:txBody>
      </p:sp>
    </p:spTree>
    <p:extLst>
      <p:ext uri="{BB962C8B-B14F-4D97-AF65-F5344CB8AC3E}">
        <p14:creationId xmlns:p14="http://schemas.microsoft.com/office/powerpoint/2010/main" val="1849849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4</a:t>
            </a:fld>
            <a:endParaRPr lang="en-US" dirty="0"/>
          </a:p>
        </p:txBody>
      </p:sp>
    </p:spTree>
    <p:extLst>
      <p:ext uri="{BB962C8B-B14F-4D97-AF65-F5344CB8AC3E}">
        <p14:creationId xmlns:p14="http://schemas.microsoft.com/office/powerpoint/2010/main" val="2334758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5</a:t>
            </a:fld>
            <a:endParaRPr lang="en-US" dirty="0"/>
          </a:p>
        </p:txBody>
      </p:sp>
    </p:spTree>
    <p:extLst>
      <p:ext uri="{BB962C8B-B14F-4D97-AF65-F5344CB8AC3E}">
        <p14:creationId xmlns:p14="http://schemas.microsoft.com/office/powerpoint/2010/main" val="66647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6</a:t>
            </a:fld>
            <a:endParaRPr lang="en-US" dirty="0"/>
          </a:p>
        </p:txBody>
      </p:sp>
    </p:spTree>
    <p:extLst>
      <p:ext uri="{BB962C8B-B14F-4D97-AF65-F5344CB8AC3E}">
        <p14:creationId xmlns:p14="http://schemas.microsoft.com/office/powerpoint/2010/main" val="3123316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7</a:t>
            </a:fld>
            <a:endParaRPr lang="en-US" dirty="0"/>
          </a:p>
        </p:txBody>
      </p:sp>
    </p:spTree>
    <p:extLst>
      <p:ext uri="{BB962C8B-B14F-4D97-AF65-F5344CB8AC3E}">
        <p14:creationId xmlns:p14="http://schemas.microsoft.com/office/powerpoint/2010/main" val="3328199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8</a:t>
            </a:fld>
            <a:endParaRPr lang="en-US" dirty="0"/>
          </a:p>
        </p:txBody>
      </p:sp>
    </p:spTree>
    <p:extLst>
      <p:ext uri="{BB962C8B-B14F-4D97-AF65-F5344CB8AC3E}">
        <p14:creationId xmlns:p14="http://schemas.microsoft.com/office/powerpoint/2010/main" val="2000451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30" indent="-232930">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9</a:t>
            </a:fld>
            <a:endParaRPr lang="en-US" dirty="0"/>
          </a:p>
        </p:txBody>
      </p:sp>
    </p:spTree>
    <p:extLst>
      <p:ext uri="{BB962C8B-B14F-4D97-AF65-F5344CB8AC3E}">
        <p14:creationId xmlns:p14="http://schemas.microsoft.com/office/powerpoint/2010/main" val="2846195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0"/>
            <a:ext cx="9144000" cy="36575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ctrTitle"/>
          </p:nvPr>
        </p:nvSpPr>
        <p:spPr>
          <a:xfrm>
            <a:off x="762000" y="914400"/>
            <a:ext cx="7772400" cy="1470025"/>
          </a:xfrm>
        </p:spPr>
        <p:txBody>
          <a:bodyPr/>
          <a:lstStyle>
            <a:lvl1pPr>
              <a:defRPr>
                <a:solidFill>
                  <a:schemeClr val="bg1"/>
                </a:solidFill>
                <a:latin typeface="Myriad Pro" pitchFamily="34" charset="0"/>
              </a:defRPr>
            </a:lvl1pPr>
          </a:lstStyle>
          <a:p>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18209" y="4782395"/>
            <a:ext cx="6026792" cy="689732"/>
          </a:xfrm>
          <a:prstGeom prst="rect">
            <a:avLst/>
          </a:prstGeom>
        </p:spPr>
      </p:pic>
    </p:spTree>
    <p:extLst>
      <p:ext uri="{BB962C8B-B14F-4D97-AF65-F5344CB8AC3E}">
        <p14:creationId xmlns:p14="http://schemas.microsoft.com/office/powerpoint/2010/main" val="3484489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2566918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2" name="TextBox 11"/>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7980723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4" name="TextBox 13"/>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4149491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14326816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8" name="TextBox 7"/>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13772747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7280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und.edu/finance-operations/facilities-management/openforum2.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Stephanie.Walker@und.edu"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mailto:Thomasine.Heitkamp@und.edu"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cid:584EDABC-9E71-43DE-B5B4-4CBF07CAA435" TargetMode="Externa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web"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cid:584EDABC-9E71-43DE-B5B4-4CBF07CAA435"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cid:584EDABC-9E71-43DE-B5B4-4CBF07CAA435"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cid:584EDABC-9E71-43DE-B5B4-4CBF07CAA435"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cid:584EDABC-9E71-43DE-B5B4-4CBF07CAA435"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und.edu/provost/initiatives/pte-working-group.cf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63" y="914400"/>
            <a:ext cx="8048837" cy="1470025"/>
          </a:xfrm>
        </p:spPr>
        <p:txBody>
          <a:bodyPr>
            <a:noAutofit/>
          </a:bodyPr>
          <a:lstStyle/>
          <a:p>
            <a:r>
              <a:rPr lang="en-US" sz="3600" dirty="0" smtClean="0"/>
              <a:t>Priorities of the Provost/VPAA Office for 2015-2016: Senate Forum</a:t>
            </a:r>
            <a:br>
              <a:rPr lang="en-US" sz="3600" dirty="0" smtClean="0"/>
            </a:br>
            <a:r>
              <a:rPr lang="en-US" sz="3600" dirty="0" smtClean="0"/>
              <a:t>Update: December 16, 2015</a:t>
            </a:r>
            <a:br>
              <a:rPr lang="en-US" sz="3600" dirty="0" smtClean="0"/>
            </a:br>
            <a:r>
              <a:rPr lang="en-US" sz="3600" dirty="0" smtClean="0"/>
              <a:t/>
            </a:r>
            <a:br>
              <a:rPr lang="en-US" sz="3600" dirty="0" smtClean="0"/>
            </a:br>
            <a:r>
              <a:rPr lang="en-US" sz="3600" dirty="0" smtClean="0"/>
              <a:t>Thomas M. DiLorenzo</a:t>
            </a:r>
            <a:br>
              <a:rPr lang="en-US" sz="3600" dirty="0" smtClean="0"/>
            </a:br>
            <a:r>
              <a:rPr lang="en-US" sz="3600" dirty="0" smtClean="0"/>
              <a:t>Provost and VP for Academic Affairs</a:t>
            </a:r>
            <a:endParaRPr lang="en-US" sz="3600" dirty="0"/>
          </a:p>
        </p:txBody>
      </p:sp>
    </p:spTree>
    <p:extLst>
      <p:ext uri="{BB962C8B-B14F-4D97-AF65-F5344CB8AC3E}">
        <p14:creationId xmlns:p14="http://schemas.microsoft.com/office/powerpoint/2010/main" val="407255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(due February 15, 2016)</a:t>
            </a:r>
          </a:p>
          <a:p>
            <a:r>
              <a:rPr lang="en-US" dirty="0" smtClean="0"/>
              <a:t>Master Planning Presentation on December 11, 2015</a:t>
            </a:r>
          </a:p>
          <a:p>
            <a:pPr lvl="1"/>
            <a:r>
              <a:rPr lang="en-US" dirty="0">
                <a:hlinkClick r:id="rId3"/>
              </a:rPr>
              <a:t>http://</a:t>
            </a:r>
            <a:r>
              <a:rPr lang="en-US" dirty="0" smtClean="0">
                <a:hlinkClick r:id="rId3"/>
              </a:rPr>
              <a:t>und.edu/finance-operations/facilities-management/openforum2.pdf</a:t>
            </a:r>
            <a:r>
              <a:rPr lang="en-US" dirty="0" smtClean="0"/>
              <a:t> </a:t>
            </a:r>
          </a:p>
          <a:p>
            <a:r>
              <a:rPr lang="en-US" dirty="0" smtClean="0"/>
              <a:t>Next meeting is January 13, 2016</a:t>
            </a:r>
          </a:p>
          <a:p>
            <a:pPr marL="0" indent="0">
              <a:buNone/>
            </a:pPr>
            <a:endParaRPr lang="en-US" dirty="0"/>
          </a:p>
        </p:txBody>
      </p:sp>
    </p:spTree>
    <p:extLst>
      <p:ext uri="{BB962C8B-B14F-4D97-AF65-F5344CB8AC3E}">
        <p14:creationId xmlns:p14="http://schemas.microsoft.com/office/powerpoint/2010/main" val="37792655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Education Resources (OER)</a:t>
            </a:r>
            <a:endParaRPr lang="en-US" dirty="0"/>
          </a:p>
        </p:txBody>
      </p:sp>
      <p:sp>
        <p:nvSpPr>
          <p:cNvPr id="3" name="Content Placeholder 2"/>
          <p:cNvSpPr>
            <a:spLocks noGrp="1"/>
          </p:cNvSpPr>
          <p:nvPr>
            <p:ph idx="1"/>
          </p:nvPr>
        </p:nvSpPr>
        <p:spPr>
          <a:xfrm>
            <a:off x="457200" y="1417639"/>
            <a:ext cx="8092440" cy="5006022"/>
          </a:xfrm>
        </p:spPr>
        <p:txBody>
          <a:bodyPr>
            <a:noAutofit/>
          </a:bodyPr>
          <a:lstStyle/>
          <a:p>
            <a:r>
              <a:rPr lang="en-US" sz="2400" dirty="0" smtClean="0"/>
              <a:t>11 Faculty and Staff members trained by the NDUS Open Source Book Training in Oct at Valley City State University.</a:t>
            </a:r>
          </a:p>
          <a:p>
            <a:r>
              <a:rPr lang="en-US" sz="2400" dirty="0" smtClean="0"/>
              <a:t>Committee has been formed </a:t>
            </a:r>
            <a:r>
              <a:rPr lang="en-US" sz="2400" dirty="0"/>
              <a:t>to ensure best practices in implementation of Open Education Resources---Members </a:t>
            </a:r>
            <a:r>
              <a:rPr lang="en-US" sz="2400" dirty="0" smtClean="0"/>
              <a:t>include: </a:t>
            </a:r>
            <a:r>
              <a:rPr lang="en-US" sz="2400" dirty="0"/>
              <a:t>Dean of Libraries and Information Resources (co-chair), Associate Provost (co-chair), </a:t>
            </a:r>
            <a:r>
              <a:rPr lang="en-US" sz="2400" dirty="0" smtClean="0"/>
              <a:t>UND faculty members, </a:t>
            </a:r>
            <a:r>
              <a:rPr lang="en-US" sz="2400" dirty="0"/>
              <a:t>Vice-Chair of the University </a:t>
            </a:r>
            <a:r>
              <a:rPr lang="en-US" sz="2400" dirty="0" smtClean="0"/>
              <a:t>Senate, Students, Director </a:t>
            </a:r>
            <a:r>
              <a:rPr lang="en-US" sz="2400" dirty="0"/>
              <a:t>of the Center for Instructional and Technology and her course design personnel and Director of the Office of  Extended Learning and her administrative staff.</a:t>
            </a:r>
          </a:p>
          <a:p>
            <a:r>
              <a:rPr lang="en-US" sz="2400" dirty="0" smtClean="0"/>
              <a:t>No </a:t>
            </a:r>
            <a:r>
              <a:rPr lang="en-US" sz="2400" dirty="0"/>
              <a:t>faculty will be required to use Open Source Textbooks-</a:t>
            </a:r>
            <a:r>
              <a:rPr lang="en-US" sz="2400" dirty="0" smtClean="0"/>
              <a:t>--Participation </a:t>
            </a:r>
            <a:r>
              <a:rPr lang="en-US" sz="2400" dirty="0"/>
              <a:t>is Voluntary</a:t>
            </a:r>
            <a:r>
              <a:rPr lang="en-US" sz="2400" dirty="0" smtClean="0"/>
              <a:t>. Focus will begin with instructors who teach large enrollment classes to ensure larger savings for students.</a:t>
            </a:r>
          </a:p>
        </p:txBody>
      </p:sp>
    </p:spTree>
    <p:extLst>
      <p:ext uri="{BB962C8B-B14F-4D97-AF65-F5344CB8AC3E}">
        <p14:creationId xmlns:p14="http://schemas.microsoft.com/office/powerpoint/2010/main" val="3933976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Education Resources (OER)</a:t>
            </a:r>
            <a:endParaRPr lang="en-US" dirty="0"/>
          </a:p>
        </p:txBody>
      </p:sp>
      <p:sp>
        <p:nvSpPr>
          <p:cNvPr id="3" name="Content Placeholder 2"/>
          <p:cNvSpPr>
            <a:spLocks noGrp="1"/>
          </p:cNvSpPr>
          <p:nvPr>
            <p:ph idx="1"/>
          </p:nvPr>
        </p:nvSpPr>
        <p:spPr>
          <a:xfrm>
            <a:off x="457200" y="1417639"/>
            <a:ext cx="8092440" cy="5006022"/>
          </a:xfrm>
        </p:spPr>
        <p:txBody>
          <a:bodyPr>
            <a:noAutofit/>
          </a:bodyPr>
          <a:lstStyle/>
          <a:p>
            <a:r>
              <a:rPr lang="en-US" sz="2400" dirty="0" smtClean="0"/>
              <a:t>Faculty </a:t>
            </a:r>
            <a:r>
              <a:rPr lang="en-US" sz="2400" dirty="0"/>
              <a:t>engaged in use of OER will have the financial, technical and editorial supports. </a:t>
            </a:r>
            <a:r>
              <a:rPr lang="en-US" sz="2400" dirty="0" smtClean="0"/>
              <a:t>The focus will be on shared </a:t>
            </a:r>
            <a:r>
              <a:rPr lang="en-US" sz="2400" dirty="0"/>
              <a:t>expertise and peer-based learning to disseminate curricula and support a learner-centric approach to education</a:t>
            </a:r>
            <a:r>
              <a:rPr lang="en-US" sz="2400" dirty="0" smtClean="0"/>
              <a:t>.  </a:t>
            </a:r>
          </a:p>
          <a:p>
            <a:r>
              <a:rPr lang="en-US" sz="2400" dirty="0" smtClean="0"/>
              <a:t>Multiple major research universities have been creating and using Open Source Materials including MIT, U of MN, U of Oregon, U of Utah, SUNY and Georgia System. </a:t>
            </a:r>
          </a:p>
          <a:p>
            <a:r>
              <a:rPr lang="en-US" sz="2400" dirty="0" smtClean="0"/>
              <a:t>This movement is in response to the rising costs of textbooks at double the cost of inflation (NY Times).</a:t>
            </a:r>
          </a:p>
          <a:p>
            <a:r>
              <a:rPr lang="en-US" sz="2400" dirty="0" smtClean="0"/>
              <a:t>Stephanie Walker and Thomasine Heitkamp are preparing a proposal to NDUS.  (please contact them if you have any questions.  </a:t>
            </a:r>
            <a:r>
              <a:rPr lang="en-US" sz="2400" dirty="0" smtClean="0">
                <a:hlinkClick r:id="rId3"/>
              </a:rPr>
              <a:t>Stephanie.Walker@und.edu</a:t>
            </a:r>
            <a:r>
              <a:rPr lang="en-US" sz="2400" dirty="0" smtClean="0"/>
              <a:t>  and </a:t>
            </a:r>
            <a:r>
              <a:rPr lang="en-US" sz="2400" dirty="0" smtClean="0">
                <a:hlinkClick r:id="rId4"/>
              </a:rPr>
              <a:t>Thomasine.Heitkamp@und.edu</a:t>
            </a:r>
            <a:r>
              <a:rPr lang="en-US" sz="2400" dirty="0" smtClean="0"/>
              <a:t>    </a:t>
            </a:r>
            <a:endParaRPr lang="en-US" sz="2400" dirty="0"/>
          </a:p>
        </p:txBody>
      </p:sp>
    </p:spTree>
    <p:extLst>
      <p:ext uri="{BB962C8B-B14F-4D97-AF65-F5344CB8AC3E}">
        <p14:creationId xmlns:p14="http://schemas.microsoft.com/office/powerpoint/2010/main" val="3881872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Open Education Resources (OER)</a:t>
            </a:r>
            <a:endParaRPr lang="en-US" sz="3200" dirty="0"/>
          </a:p>
        </p:txBody>
      </p:sp>
      <p:sp>
        <p:nvSpPr>
          <p:cNvPr id="3" name="Content Placeholder 2"/>
          <p:cNvSpPr>
            <a:spLocks noGrp="1"/>
          </p:cNvSpPr>
          <p:nvPr>
            <p:ph idx="1"/>
          </p:nvPr>
        </p:nvSpPr>
        <p:spPr/>
        <p:txBody>
          <a:bodyPr>
            <a:normAutofit/>
          </a:bodyPr>
          <a:lstStyle/>
          <a:p>
            <a:r>
              <a:rPr lang="en-US" dirty="0" smtClean="0"/>
              <a:t>Open Educational Resources (OER) </a:t>
            </a:r>
          </a:p>
          <a:p>
            <a:pPr lvl="1"/>
            <a:r>
              <a:rPr lang="en-US" b="1" dirty="0" smtClean="0"/>
              <a:t>Stephanie Walker and Thomasine Heitkamp</a:t>
            </a:r>
            <a:r>
              <a:rPr lang="en-US" b="1" dirty="0" smtClean="0"/>
              <a:t> are about to submit </a:t>
            </a:r>
            <a:r>
              <a:rPr lang="en-US" b="1" dirty="0"/>
              <a:t>to </a:t>
            </a:r>
            <a:r>
              <a:rPr lang="en-US" b="1" dirty="0" smtClean="0"/>
              <a:t>a proposal to NDUS </a:t>
            </a:r>
            <a:r>
              <a:rPr lang="en-US" b="1" dirty="0"/>
              <a:t>for funds to assist </a:t>
            </a:r>
            <a:r>
              <a:rPr lang="en-US" b="1" dirty="0" smtClean="0"/>
              <a:t>five </a:t>
            </a:r>
            <a:r>
              <a:rPr lang="en-US" b="1" dirty="0"/>
              <a:t>faculty </a:t>
            </a:r>
            <a:r>
              <a:rPr lang="en-US" b="1" dirty="0" smtClean="0"/>
              <a:t>members to </a:t>
            </a:r>
            <a:r>
              <a:rPr lang="en-US" b="1" dirty="0"/>
              <a:t>adapt their classes for </a:t>
            </a:r>
            <a:r>
              <a:rPr lang="en-US" b="1" dirty="0" smtClean="0"/>
              <a:t>OER purposes.</a:t>
            </a:r>
          </a:p>
          <a:p>
            <a:pPr lvl="1"/>
            <a:r>
              <a:rPr lang="en-US" b="1" dirty="0" smtClean="0"/>
              <a:t>We </a:t>
            </a:r>
            <a:r>
              <a:rPr lang="en-US" b="1" dirty="0"/>
              <a:t>will also provide library and technical supports to faculty wishing to use </a:t>
            </a:r>
            <a:r>
              <a:rPr lang="en-US" b="1" dirty="0" smtClean="0"/>
              <a:t>OER </a:t>
            </a:r>
            <a:r>
              <a:rPr lang="en-US" b="1" dirty="0"/>
              <a:t>materials. </a:t>
            </a:r>
            <a:r>
              <a:rPr lang="en-US" b="1" dirty="0" smtClean="0"/>
              <a:t> </a:t>
            </a:r>
            <a:endParaRPr lang="en-US" b="1" dirty="0"/>
          </a:p>
          <a:p>
            <a:endParaRPr lang="en-US" dirty="0"/>
          </a:p>
        </p:txBody>
      </p:sp>
    </p:spTree>
    <p:extLst>
      <p:ext uri="{BB962C8B-B14F-4D97-AF65-F5344CB8AC3E}">
        <p14:creationId xmlns:p14="http://schemas.microsoft.com/office/powerpoint/2010/main" val="3845343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a:t>
            </a:r>
            <a:r>
              <a:rPr lang="en-US" dirty="0"/>
              <a:t>(due February 15, 2016)</a:t>
            </a:r>
          </a:p>
          <a:p>
            <a:r>
              <a:rPr lang="en-US" dirty="0" smtClean="0"/>
              <a:t>Open Educational Resources (OER)</a:t>
            </a:r>
          </a:p>
          <a:p>
            <a:r>
              <a:rPr lang="en-US" dirty="0" smtClean="0"/>
              <a:t>Student Success Initiatives: Retention and Graduation</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14218163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Student Success Initiatives:</a:t>
            </a:r>
            <a:br>
              <a:rPr lang="en-US" dirty="0"/>
            </a:br>
            <a:r>
              <a:rPr lang="en-US" dirty="0"/>
              <a:t>Retention &amp; </a:t>
            </a:r>
            <a:r>
              <a:rPr lang="en-US" dirty="0" smtClean="0"/>
              <a:t>Graduation (SEM Comm)</a:t>
            </a:r>
            <a:endParaRPr lang="en-US" dirty="0"/>
          </a:p>
        </p:txBody>
      </p:sp>
      <p:sp>
        <p:nvSpPr>
          <p:cNvPr id="3" name="Content Placeholder 2"/>
          <p:cNvSpPr>
            <a:spLocks noGrp="1"/>
          </p:cNvSpPr>
          <p:nvPr>
            <p:ph idx="1"/>
          </p:nvPr>
        </p:nvSpPr>
        <p:spPr>
          <a:xfrm>
            <a:off x="457200" y="1516224"/>
            <a:ext cx="8229600" cy="4525963"/>
          </a:xfrm>
        </p:spPr>
        <p:txBody>
          <a:bodyPr>
            <a:noAutofit/>
          </a:bodyPr>
          <a:lstStyle/>
          <a:p>
            <a:r>
              <a:rPr lang="en-US" sz="2000" b="1" dirty="0"/>
              <a:t>Strategic Enrollment Management (SEM) Committee </a:t>
            </a:r>
            <a:r>
              <a:rPr lang="en-US" sz="1600" b="1" dirty="0">
                <a:solidFill>
                  <a:srgbClr val="00B050"/>
                </a:solidFill>
              </a:rPr>
              <a:t>(implemented, continuous)</a:t>
            </a:r>
          </a:p>
          <a:p>
            <a:pPr lvl="1"/>
            <a:r>
              <a:rPr lang="en-US" sz="1600" dirty="0"/>
              <a:t>Partnership of Academic Affairs &amp; Student Affairs</a:t>
            </a:r>
          </a:p>
          <a:p>
            <a:pPr lvl="1"/>
            <a:r>
              <a:rPr lang="en-US" sz="1600" dirty="0"/>
              <a:t>All colleges &amp; schools; focus on undergraduates</a:t>
            </a:r>
          </a:p>
          <a:p>
            <a:pPr lvl="1"/>
            <a:r>
              <a:rPr lang="en-US" sz="1600" dirty="0"/>
              <a:t>2014-15 focus: Course availability; four-year plans; data provision</a:t>
            </a:r>
          </a:p>
          <a:p>
            <a:pPr marL="457200" lvl="1" indent="0">
              <a:buNone/>
            </a:pPr>
            <a:r>
              <a:rPr lang="en-US" sz="500" dirty="0"/>
              <a:t> </a:t>
            </a:r>
          </a:p>
          <a:p>
            <a:r>
              <a:rPr lang="en-US" sz="2000" b="1" dirty="0"/>
              <a:t>SEM Committee Priorities for 2015-16 </a:t>
            </a:r>
            <a:r>
              <a:rPr lang="en-US" sz="1800" b="1" dirty="0">
                <a:solidFill>
                  <a:srgbClr val="00B050"/>
                </a:solidFill>
              </a:rPr>
              <a:t>(in process)</a:t>
            </a:r>
          </a:p>
          <a:p>
            <a:pPr lvl="1"/>
            <a:r>
              <a:rPr lang="en-US" sz="1600" dirty="0"/>
              <a:t>Targeted student populations (at-risk, on-campus, online, transfer)</a:t>
            </a:r>
          </a:p>
          <a:p>
            <a:pPr lvl="1"/>
            <a:r>
              <a:rPr lang="en-US" sz="1600" dirty="0"/>
              <a:t>Academic advising process (handoff between majors, advisor professional development, policies, Academic Advisor Council)</a:t>
            </a:r>
          </a:p>
          <a:p>
            <a:pPr lvl="1"/>
            <a:r>
              <a:rPr lang="en-US" sz="1600" dirty="0"/>
              <a:t>Information systems education, coordination &amp; training (Starfish, </a:t>
            </a:r>
            <a:r>
              <a:rPr lang="en-US" sz="1600" dirty="0" err="1"/>
              <a:t>CourseLeaf</a:t>
            </a:r>
            <a:r>
              <a:rPr lang="en-US" sz="1600" dirty="0"/>
              <a:t>, </a:t>
            </a:r>
            <a:r>
              <a:rPr lang="en-US" sz="1600" dirty="0" err="1"/>
              <a:t>ImageNow</a:t>
            </a:r>
            <a:r>
              <a:rPr lang="en-US" sz="1600" dirty="0"/>
              <a:t>, PAR Predictive Analytics, </a:t>
            </a:r>
            <a:r>
              <a:rPr lang="en-US" sz="1600" dirty="0" err="1"/>
              <a:t>iDashboards</a:t>
            </a:r>
            <a:r>
              <a:rPr lang="en-US" sz="1600" dirty="0" smtClean="0"/>
              <a:t>)</a:t>
            </a:r>
            <a:endParaRPr lang="en-US" sz="1600" dirty="0"/>
          </a:p>
          <a:p>
            <a:r>
              <a:rPr lang="en-US" sz="1800" b="1" dirty="0" smtClean="0"/>
              <a:t>Five meetings so far this academic year </a:t>
            </a:r>
            <a:r>
              <a:rPr lang="en-US" sz="1800" b="1" dirty="0">
                <a:solidFill>
                  <a:srgbClr val="00B050"/>
                </a:solidFill>
              </a:rPr>
              <a:t>(in process</a:t>
            </a:r>
            <a:r>
              <a:rPr lang="en-US" sz="1800" b="1" dirty="0" smtClean="0">
                <a:solidFill>
                  <a:srgbClr val="00B050"/>
                </a:solidFill>
              </a:rPr>
              <a:t>)</a:t>
            </a:r>
          </a:p>
          <a:p>
            <a:pPr lvl="1"/>
            <a:r>
              <a:rPr lang="en-US" sz="1600" b="1" dirty="0"/>
              <a:t>Revising current probation, suspension, and dismissal policy to clarify policy for students, support advising, improve interventions (Student Government has endorsed)</a:t>
            </a:r>
          </a:p>
          <a:p>
            <a:pPr lvl="1"/>
            <a:r>
              <a:rPr lang="en-US" sz="1600" b="1" dirty="0"/>
              <a:t>Discussing current minimum 125-credit graduation requirement (varies within NDUS)</a:t>
            </a:r>
          </a:p>
        </p:txBody>
      </p:sp>
    </p:spTree>
    <p:extLst>
      <p:ext uri="{BB962C8B-B14F-4D97-AF65-F5344CB8AC3E}">
        <p14:creationId xmlns:p14="http://schemas.microsoft.com/office/powerpoint/2010/main" val="1333522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 y="491490"/>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sp>
        <p:nvSpPr>
          <p:cNvPr id="3" name="Content Placeholder 2"/>
          <p:cNvSpPr>
            <a:spLocks noGrp="1"/>
          </p:cNvSpPr>
          <p:nvPr>
            <p:ph idx="1"/>
          </p:nvPr>
        </p:nvSpPr>
        <p:spPr>
          <a:xfrm>
            <a:off x="457200" y="1498412"/>
            <a:ext cx="8229600" cy="4525963"/>
          </a:xfrm>
        </p:spPr>
        <p:txBody>
          <a:bodyPr>
            <a:noAutofit/>
          </a:bodyPr>
          <a:lstStyle/>
          <a:p>
            <a:r>
              <a:rPr lang="en-US" sz="2000" dirty="0" smtClean="0"/>
              <a:t>UND’s new iCAN (Integrated Coaching and Advising Network) has been established following recognition as a community member by EDUCAUSE. Proposal submitted to EDUCASUE in summer 2015 authored by staff in my office including UND Student Body President, Matthew Kopp.  </a:t>
            </a:r>
          </a:p>
          <a:p>
            <a:r>
              <a:rPr lang="en-US" sz="2000" dirty="0" smtClean="0"/>
              <a:t>Pilot </a:t>
            </a:r>
            <a:r>
              <a:rPr lang="en-US" sz="2000" dirty="0" err="1" smtClean="0"/>
              <a:t>iCAN</a:t>
            </a:r>
            <a:r>
              <a:rPr lang="en-US" sz="2000" dirty="0" smtClean="0"/>
              <a:t> programs established with Student Success Center and </a:t>
            </a:r>
            <a:r>
              <a:rPr lang="en-US" sz="2000" dirty="0" err="1" smtClean="0"/>
              <a:t>CoBPA</a:t>
            </a:r>
            <a:r>
              <a:rPr lang="en-US" sz="2000" dirty="0" smtClean="0"/>
              <a:t> Academic Advising.</a:t>
            </a:r>
          </a:p>
          <a:p>
            <a:r>
              <a:rPr lang="en-US" sz="2000" dirty="0" smtClean="0"/>
              <a:t>Access to EDUCAUSE resources will ensure best </a:t>
            </a:r>
            <a:r>
              <a:rPr lang="en-US" sz="2000" dirty="0"/>
              <a:t>practices in </a:t>
            </a:r>
            <a:r>
              <a:rPr lang="en-US" sz="2000" dirty="0" smtClean="0"/>
              <a:t>using technology to conduct advisement.  </a:t>
            </a:r>
            <a:endParaRPr lang="en-US" sz="2000" dirty="0"/>
          </a:p>
          <a:p>
            <a:r>
              <a:rPr lang="en-US" sz="2000" dirty="0" smtClean="0"/>
              <a:t>Academic advising group is reconstituted to secure faculty input.</a:t>
            </a:r>
          </a:p>
          <a:p>
            <a:r>
              <a:rPr lang="en-US" sz="2000" dirty="0"/>
              <a:t>F</a:t>
            </a:r>
            <a:r>
              <a:rPr lang="en-US" sz="2000" dirty="0" smtClean="0"/>
              <a:t>aculty and staff based initiative with Lisa Burger and Thomasine Heitkamp working collaboratively following participation in EDUCAUSE training.   </a:t>
            </a:r>
          </a:p>
          <a:p>
            <a:r>
              <a:rPr lang="en-US" sz="2000" b="1" dirty="0"/>
              <a:t>We secured funds from </a:t>
            </a:r>
            <a:r>
              <a:rPr lang="en-US" sz="2000" b="1" dirty="0" smtClean="0"/>
              <a:t>EDUCAUSE, </a:t>
            </a:r>
            <a:r>
              <a:rPr lang="en-US" sz="2000" b="1" dirty="0"/>
              <a:t>as a community member, to support </a:t>
            </a:r>
            <a:r>
              <a:rPr lang="en-US" sz="2000" b="1" dirty="0" err="1"/>
              <a:t>iCAN</a:t>
            </a:r>
            <a:r>
              <a:rPr lang="en-US" sz="2000" b="1" dirty="0"/>
              <a:t> </a:t>
            </a:r>
            <a:r>
              <a:rPr lang="en-US" sz="2000" b="1" dirty="0" smtClean="0"/>
              <a:t>initiative (a significant first step will be the implementation of the early alert system in several pilot projects).</a:t>
            </a:r>
            <a:r>
              <a:rPr lang="en-US" sz="2000" b="1" dirty="0"/>
              <a:t> </a:t>
            </a:r>
            <a:endParaRPr lang="en-US" sz="2000" b="1" dirty="0" smtClean="0"/>
          </a:p>
        </p:txBody>
      </p:sp>
    </p:spTree>
    <p:extLst>
      <p:ext uri="{BB962C8B-B14F-4D97-AF65-F5344CB8AC3E}">
        <p14:creationId xmlns:p14="http://schemas.microsoft.com/office/powerpoint/2010/main" val="645018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a:xfrm>
            <a:off x="457200" y="1600200"/>
            <a:ext cx="8229600" cy="4884576"/>
          </a:xfrm>
        </p:spPr>
        <p:txBody>
          <a:bodyPr>
            <a:normAutofit fontScale="85000" lnSpcReduction="20000"/>
          </a:bodyPr>
          <a:lstStyle/>
          <a:p>
            <a:r>
              <a:rPr lang="en-US" dirty="0" smtClean="0"/>
              <a:t>Continue communication with:</a:t>
            </a:r>
          </a:p>
          <a:p>
            <a:pPr lvl="1"/>
            <a:r>
              <a:rPr lang="en-US" dirty="0" smtClean="0"/>
              <a:t>the Senate Executive Committee, Former Chair, Current Chair and Future Chair of Senate Workgroup, and Student Government President/VP – Monthly meetings with each</a:t>
            </a:r>
          </a:p>
          <a:p>
            <a:pPr lvl="1"/>
            <a:r>
              <a:rPr lang="en-US" dirty="0" smtClean="0"/>
              <a:t>University “Letters” - </a:t>
            </a:r>
            <a:r>
              <a:rPr lang="en-US" b="1" dirty="0" smtClean="0"/>
              <a:t>14</a:t>
            </a:r>
          </a:p>
          <a:p>
            <a:pPr lvl="1"/>
            <a:r>
              <a:rPr lang="en-US" dirty="0" smtClean="0"/>
              <a:t>Provost’s webpage: we have made improvements to the website and will continue to make progress moving forward – updated website is live</a:t>
            </a:r>
          </a:p>
          <a:p>
            <a:pPr lvl="1"/>
            <a:r>
              <a:rPr lang="en-US" dirty="0" smtClean="0"/>
              <a:t>Blogs – </a:t>
            </a:r>
            <a:r>
              <a:rPr lang="en-US" b="1" dirty="0" smtClean="0"/>
              <a:t>46 blogs since July 2015</a:t>
            </a:r>
          </a:p>
          <a:p>
            <a:pPr lvl="1"/>
            <a:r>
              <a:rPr lang="en-US" dirty="0" smtClean="0"/>
              <a:t>Weekly office hours – 2 hours/week: Total so far = </a:t>
            </a:r>
            <a:r>
              <a:rPr lang="en-US" b="1" dirty="0" smtClean="0"/>
              <a:t>18</a:t>
            </a:r>
          </a:p>
          <a:p>
            <a:pPr lvl="1"/>
            <a:r>
              <a:rPr lang="en-US" b="1" dirty="0"/>
              <a:t>3</a:t>
            </a:r>
            <a:r>
              <a:rPr lang="en-US" b="1" dirty="0" smtClean="0"/>
              <a:t> recent blogs on exceptional teaching and research activities of faculty across campus</a:t>
            </a:r>
          </a:p>
          <a:p>
            <a:r>
              <a:rPr lang="en-US" b="1" dirty="0" smtClean="0"/>
              <a:t>Goal to have monthly </a:t>
            </a:r>
            <a:r>
              <a:rPr lang="en-US" b="1" dirty="0"/>
              <a:t>f</a:t>
            </a:r>
            <a:r>
              <a:rPr lang="en-US" b="1" dirty="0" smtClean="0"/>
              <a:t>ollow-up forums in the Spring</a:t>
            </a:r>
            <a:endParaRPr lang="en-US" b="1" dirty="0"/>
          </a:p>
        </p:txBody>
      </p:sp>
    </p:spTree>
    <p:extLst>
      <p:ext uri="{BB962C8B-B14F-4D97-AF65-F5344CB8AC3E}">
        <p14:creationId xmlns:p14="http://schemas.microsoft.com/office/powerpoint/2010/main" val="1821401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Mentor the new Vice President for Research and Economic Development (Grant McGimpsey) and Dean of Libraries and Information Resources (Stephanie Walker) and support their activities and initiatives </a:t>
            </a:r>
            <a:endParaRPr lang="en-US" dirty="0"/>
          </a:p>
          <a:p>
            <a:pPr lvl="1"/>
            <a:r>
              <a:rPr lang="en-US" b="1" dirty="0" smtClean="0"/>
              <a:t>Stephanie’s presentation (next semester) </a:t>
            </a:r>
          </a:p>
          <a:p>
            <a:r>
              <a:rPr lang="en-US" b="1" dirty="0" smtClean="0"/>
              <a:t>UND hired </a:t>
            </a:r>
            <a:r>
              <a:rPr lang="en-US" b="1" dirty="0" err="1" smtClean="0"/>
              <a:t>Henok</a:t>
            </a:r>
            <a:r>
              <a:rPr lang="en-US" b="1" dirty="0" smtClean="0"/>
              <a:t> Elias as its first full-time </a:t>
            </a:r>
            <a:r>
              <a:rPr lang="en-US" b="1" dirty="0" err="1" smtClean="0"/>
              <a:t>Ombuds</a:t>
            </a:r>
            <a:r>
              <a:rPr lang="en-US" b="1" dirty="0" smtClean="0"/>
              <a:t>. </a:t>
            </a:r>
            <a:r>
              <a:rPr lang="en-US" b="1" dirty="0" err="1" smtClean="0"/>
              <a:t>Henok</a:t>
            </a:r>
            <a:r>
              <a:rPr lang="en-US" b="1" dirty="0" smtClean="0"/>
              <a:t> will start mid-January 2016. His office is located at 314 Cambridge in room 201. Phone: 701.777.6239</a:t>
            </a:r>
          </a:p>
          <a:p>
            <a:endParaRPr lang="en-US" dirty="0"/>
          </a:p>
        </p:txBody>
      </p:sp>
    </p:spTree>
    <p:extLst>
      <p:ext uri="{BB962C8B-B14F-4D97-AF65-F5344CB8AC3E}">
        <p14:creationId xmlns:p14="http://schemas.microsoft.com/office/powerpoint/2010/main" val="3442027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1600201"/>
            <a:ext cx="9144000" cy="1921598"/>
          </a:xfrm>
        </p:spPr>
        <p:txBody>
          <a:bodyPr>
            <a:normAutofit/>
          </a:bodyPr>
          <a:lstStyle/>
          <a:p>
            <a:pPr marL="0" indent="0" algn="ctr">
              <a:buNone/>
            </a:pPr>
            <a:r>
              <a:rPr lang="en-US" sz="4000" dirty="0">
                <a:solidFill>
                  <a:prstClr val="black"/>
                </a:solidFill>
                <a:ea typeface="+mj-ea"/>
                <a:cs typeface="+mj-cs"/>
              </a:rPr>
              <a:t>Research, Scholarship, Creative Activity and Economic Development at </a:t>
            </a:r>
            <a:r>
              <a:rPr lang="en-US" sz="4000" dirty="0" smtClean="0">
                <a:solidFill>
                  <a:prstClr val="black"/>
                </a:solidFill>
                <a:ea typeface="+mj-ea"/>
                <a:cs typeface="+mj-cs"/>
              </a:rPr>
              <a:t>UND</a:t>
            </a:r>
          </a:p>
          <a:p>
            <a:pPr marL="0" indent="0" algn="ctr">
              <a:buNone/>
            </a:pPr>
            <a:endParaRPr lang="en-US" sz="4000" dirty="0" smtClean="0">
              <a:solidFill>
                <a:prstClr val="black"/>
              </a:solidFill>
              <a:ea typeface="+mj-ea"/>
              <a:cs typeface="+mj-cs"/>
            </a:endParaRPr>
          </a:p>
          <a:p>
            <a:pPr marL="0" indent="0" algn="ctr">
              <a:buNone/>
            </a:pPr>
            <a:endParaRPr lang="en-US" sz="4000" dirty="0">
              <a:solidFill>
                <a:prstClr val="black"/>
              </a:solidFill>
              <a:ea typeface="+mj-ea"/>
              <a:cs typeface="+mj-cs"/>
            </a:endParaRPr>
          </a:p>
          <a:p>
            <a:pPr marL="0" indent="0" algn="ctr">
              <a:buNone/>
            </a:pPr>
            <a:endParaRPr lang="en-US" dirty="0"/>
          </a:p>
        </p:txBody>
      </p:sp>
      <p:sp>
        <p:nvSpPr>
          <p:cNvPr id="4" name="Content Placeholder 4"/>
          <p:cNvSpPr txBox="1">
            <a:spLocks/>
          </p:cNvSpPr>
          <p:nvPr/>
        </p:nvSpPr>
        <p:spPr>
          <a:xfrm>
            <a:off x="0" y="3858463"/>
            <a:ext cx="9144000" cy="192159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smtClean="0">
                <a:solidFill>
                  <a:prstClr val="black"/>
                </a:solidFill>
                <a:ea typeface="+mj-ea"/>
                <a:cs typeface="+mj-cs"/>
              </a:rPr>
              <a:t>Grant </a:t>
            </a:r>
            <a:r>
              <a:rPr lang="en-US" sz="2800" dirty="0" err="1" smtClean="0">
                <a:solidFill>
                  <a:prstClr val="black"/>
                </a:solidFill>
                <a:ea typeface="+mj-ea"/>
                <a:cs typeface="+mj-cs"/>
              </a:rPr>
              <a:t>McGimpsey</a:t>
            </a:r>
            <a:endParaRPr lang="en-US" sz="2800" dirty="0" smtClean="0">
              <a:solidFill>
                <a:prstClr val="black"/>
              </a:solidFill>
              <a:ea typeface="+mj-ea"/>
              <a:cs typeface="+mj-cs"/>
            </a:endParaRPr>
          </a:p>
          <a:p>
            <a:pPr marL="0" indent="0" algn="ctr">
              <a:buFont typeface="Arial" pitchFamily="34" charset="0"/>
              <a:buNone/>
            </a:pPr>
            <a:r>
              <a:rPr lang="en-US" sz="2800" dirty="0" smtClean="0">
                <a:solidFill>
                  <a:prstClr val="black"/>
                </a:solidFill>
                <a:ea typeface="+mj-ea"/>
                <a:cs typeface="+mj-cs"/>
              </a:rPr>
              <a:t>Vice President for Research and Economic Development</a:t>
            </a:r>
          </a:p>
          <a:p>
            <a:pPr marL="0" indent="0" algn="ctr">
              <a:buFont typeface="Arial" pitchFamily="34" charset="0"/>
              <a:buNone/>
            </a:pPr>
            <a:endParaRPr lang="en-US" sz="4000" dirty="0" smtClean="0">
              <a:solidFill>
                <a:prstClr val="black"/>
              </a:solidFill>
              <a:ea typeface="+mj-ea"/>
              <a:cs typeface="+mj-cs"/>
            </a:endParaRPr>
          </a:p>
          <a:p>
            <a:pPr marL="0" indent="0" algn="ctr">
              <a:buFont typeface="Arial" pitchFamily="34" charset="0"/>
              <a:buNone/>
            </a:pPr>
            <a:endParaRPr lang="en-US" dirty="0"/>
          </a:p>
        </p:txBody>
      </p:sp>
    </p:spTree>
    <p:extLst>
      <p:ext uri="{BB962C8B-B14F-4D97-AF65-F5344CB8AC3E}">
        <p14:creationId xmlns:p14="http://schemas.microsoft.com/office/powerpoint/2010/main" val="40770012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p:txBody>
      </p:sp>
    </p:spTree>
    <p:extLst>
      <p:ext uri="{BB962C8B-B14F-4D97-AF65-F5344CB8AC3E}">
        <p14:creationId xmlns:p14="http://schemas.microsoft.com/office/powerpoint/2010/main" val="20784992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University of North Dakota</a:t>
            </a:r>
            <a:endParaRPr lang="en-US" dirty="0"/>
          </a:p>
        </p:txBody>
      </p:sp>
      <p:sp>
        <p:nvSpPr>
          <p:cNvPr id="3" name="Content Placeholder 2"/>
          <p:cNvSpPr>
            <a:spLocks noGrp="1"/>
          </p:cNvSpPr>
          <p:nvPr>
            <p:ph idx="1"/>
          </p:nvPr>
        </p:nvSpPr>
        <p:spPr/>
        <p:txBody>
          <a:bodyPr>
            <a:noAutofit/>
          </a:bodyPr>
          <a:lstStyle/>
          <a:p>
            <a:r>
              <a:rPr lang="en-US" sz="2200" dirty="0" smtClean="0"/>
              <a:t>UND provides a very comprehensive menu of research, scholarly and creative opportunities to undergraduate students, graduate students and students in the professional disciplines.</a:t>
            </a:r>
          </a:p>
          <a:p>
            <a:endParaRPr lang="en-US" sz="2200" dirty="0" smtClean="0"/>
          </a:p>
          <a:p>
            <a:r>
              <a:rPr lang="en-US" sz="2200" dirty="0" smtClean="0"/>
              <a:t>High quality medical, law, engineering, nursing and aerospace programs along with strong and impactful programs in the sciences, social sciences, humanities and arts. - </a:t>
            </a:r>
            <a:r>
              <a:rPr lang="en-US" sz="2200" i="1" dirty="0" smtClean="0"/>
              <a:t>Such comprehensive quality is usually only found in much larger institutions.</a:t>
            </a:r>
          </a:p>
          <a:p>
            <a:endParaRPr lang="en-US" sz="2200" i="1" dirty="0" smtClean="0"/>
          </a:p>
          <a:p>
            <a:r>
              <a:rPr lang="en-US" sz="2200" dirty="0" smtClean="0"/>
              <a:t>Our faculty, staff and students believe that research, scholarship and creative activity is a vital component of our responsibilities.</a:t>
            </a:r>
          </a:p>
          <a:p>
            <a:pPr marL="0" indent="0">
              <a:buNone/>
            </a:pPr>
            <a:endParaRPr lang="en-US" sz="2300" dirty="0"/>
          </a:p>
        </p:txBody>
      </p:sp>
    </p:spTree>
    <p:extLst>
      <p:ext uri="{BB962C8B-B14F-4D97-AF65-F5344CB8AC3E}">
        <p14:creationId xmlns:p14="http://schemas.microsoft.com/office/powerpoint/2010/main" val="34243144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Research and Economic Development</a:t>
            </a:r>
            <a:endParaRPr lang="en-US" dirty="0"/>
          </a:p>
        </p:txBody>
      </p:sp>
      <p:sp>
        <p:nvSpPr>
          <p:cNvPr id="3" name="Content Placeholder 2"/>
          <p:cNvSpPr>
            <a:spLocks noGrp="1"/>
          </p:cNvSpPr>
          <p:nvPr>
            <p:ph idx="1"/>
          </p:nvPr>
        </p:nvSpPr>
        <p:spPr/>
        <p:txBody>
          <a:bodyPr>
            <a:normAutofit/>
          </a:bodyPr>
          <a:lstStyle/>
          <a:p>
            <a:pPr marL="0" indent="0">
              <a:buNone/>
            </a:pPr>
            <a:r>
              <a:rPr lang="en-US" sz="2400" b="1" dirty="0" smtClean="0"/>
              <a:t>Mission: Enhance the impact of UND’s research, scholarship and creative activities in the state and beyond through:</a:t>
            </a:r>
          </a:p>
          <a:p>
            <a:pPr marL="0" indent="0">
              <a:buNone/>
            </a:pPr>
            <a:endParaRPr lang="en-US" sz="2400" b="1" dirty="0" smtClean="0"/>
          </a:p>
          <a:p>
            <a:pPr lvl="1">
              <a:buFont typeface="Arial"/>
              <a:buChar char="•"/>
            </a:pPr>
            <a:r>
              <a:rPr lang="en-US" sz="2200" b="1" dirty="0" smtClean="0"/>
              <a:t>Research Development </a:t>
            </a:r>
            <a:r>
              <a:rPr lang="en-US" sz="2200" dirty="0" smtClean="0"/>
              <a:t>– efficient systems, enhanced service, information, mentorship, collaborative opportunities, financial resources and other services to help faculty build successful research, scholarly and creative programs</a:t>
            </a:r>
          </a:p>
          <a:p>
            <a:pPr marL="457200" lvl="1" indent="0">
              <a:buNone/>
            </a:pPr>
            <a:endParaRPr lang="en-US" sz="2200" dirty="0" smtClean="0"/>
          </a:p>
          <a:p>
            <a:pPr lvl="1">
              <a:buFont typeface="Arial"/>
              <a:buChar char="•"/>
            </a:pPr>
            <a:r>
              <a:rPr lang="en-US" sz="2200" b="1" dirty="0" smtClean="0"/>
              <a:t>Economic Development</a:t>
            </a:r>
            <a:r>
              <a:rPr lang="en-US" sz="2200" dirty="0" smtClean="0"/>
              <a:t> - through translation of research/scholarship to the marketplace and through the development of workforce in areas related to the state’s economy.</a:t>
            </a:r>
          </a:p>
        </p:txBody>
      </p:sp>
    </p:spTree>
    <p:extLst>
      <p:ext uri="{BB962C8B-B14F-4D97-AF65-F5344CB8AC3E}">
        <p14:creationId xmlns:p14="http://schemas.microsoft.com/office/powerpoint/2010/main" val="21729077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Development</a:t>
            </a:r>
            <a:endParaRPr lang="en-US" dirty="0"/>
          </a:p>
        </p:txBody>
      </p:sp>
      <p:sp>
        <p:nvSpPr>
          <p:cNvPr id="3" name="Content Placeholder 2"/>
          <p:cNvSpPr>
            <a:spLocks noGrp="1"/>
          </p:cNvSpPr>
          <p:nvPr>
            <p:ph idx="1"/>
          </p:nvPr>
        </p:nvSpPr>
        <p:spPr/>
        <p:txBody>
          <a:bodyPr>
            <a:normAutofit/>
          </a:bodyPr>
          <a:lstStyle/>
          <a:p>
            <a:pPr marL="0" indent="0">
              <a:buNone/>
            </a:pPr>
            <a:r>
              <a:rPr lang="en-US" sz="2400" b="1" dirty="0" smtClean="0"/>
              <a:t>Service and Systems</a:t>
            </a:r>
          </a:p>
          <a:p>
            <a:pPr marL="0" indent="0">
              <a:buNone/>
            </a:pPr>
            <a:endParaRPr lang="en-US" sz="2400" b="1" dirty="0" smtClean="0"/>
          </a:p>
          <a:p>
            <a:pPr marL="914400" lvl="1" indent="-514350"/>
            <a:r>
              <a:rPr lang="en-US" sz="2200" b="1" dirty="0" smtClean="0"/>
              <a:t>Improve our communication and level of service</a:t>
            </a:r>
            <a:endParaRPr lang="en-US" sz="2200" i="1" dirty="0" smtClean="0"/>
          </a:p>
          <a:p>
            <a:pPr lvl="2" indent="-342900"/>
            <a:r>
              <a:rPr lang="en-US" sz="1800" i="1" dirty="0" smtClean="0"/>
              <a:t>All</a:t>
            </a:r>
            <a:r>
              <a:rPr lang="en-US" sz="1800" i="1" dirty="0"/>
              <a:t>-division ‘Advance’ to </a:t>
            </a:r>
            <a:r>
              <a:rPr lang="en-US" sz="1800" i="1" dirty="0" smtClean="0"/>
              <a:t>evaluate </a:t>
            </a:r>
            <a:r>
              <a:rPr lang="en-US" sz="1800" i="1" dirty="0"/>
              <a:t>our level of service </a:t>
            </a:r>
            <a:r>
              <a:rPr lang="en-US" sz="1800" i="1" dirty="0" smtClean="0"/>
              <a:t>and</a:t>
            </a:r>
            <a:r>
              <a:rPr lang="en-US" sz="1800" i="1" dirty="0"/>
              <a:t> </a:t>
            </a:r>
            <a:r>
              <a:rPr lang="en-US" sz="1800" i="1" dirty="0" smtClean="0"/>
              <a:t>how to improve </a:t>
            </a:r>
            <a:r>
              <a:rPr lang="en-US" sz="1800" i="1" dirty="0"/>
              <a:t>service to faculty</a:t>
            </a:r>
            <a:r>
              <a:rPr lang="en-US" sz="1800" i="1" dirty="0" smtClean="0"/>
              <a:t>.</a:t>
            </a:r>
          </a:p>
          <a:p>
            <a:pPr lvl="2" indent="-342900"/>
            <a:r>
              <a:rPr lang="en-US" sz="1800" i="1" dirty="0" smtClean="0"/>
              <a:t>Reviewing staffing functions</a:t>
            </a:r>
            <a:endParaRPr lang="en-US" sz="1800" i="1" dirty="0"/>
          </a:p>
          <a:p>
            <a:pPr marL="400050" lvl="1" indent="0">
              <a:buNone/>
            </a:pPr>
            <a:endParaRPr lang="en-US" sz="2300" dirty="0" smtClean="0"/>
          </a:p>
          <a:p>
            <a:pPr marL="914400" lvl="1" indent="-514350"/>
            <a:r>
              <a:rPr lang="en-US" sz="2200" b="1" dirty="0" smtClean="0"/>
              <a:t>Modernize our proposal and award systems (electronic systems) and find other efficiencies</a:t>
            </a:r>
            <a:endParaRPr lang="en-US" sz="2200" dirty="0" smtClean="0"/>
          </a:p>
          <a:p>
            <a:pPr lvl="2" indent="-342900"/>
            <a:r>
              <a:rPr lang="en-US" sz="1800" i="1" dirty="0" smtClean="0"/>
              <a:t>Electronic </a:t>
            </a:r>
            <a:r>
              <a:rPr lang="en-US" sz="1800" i="1" dirty="0"/>
              <a:t>pre- and post-award system vendors have </a:t>
            </a:r>
            <a:r>
              <a:rPr lang="en-US" sz="1800" i="1" dirty="0" smtClean="0"/>
              <a:t>been interviewed </a:t>
            </a:r>
            <a:r>
              <a:rPr lang="en-US" sz="1800" i="1" dirty="0"/>
              <a:t>and we are moving toward a decision </a:t>
            </a:r>
            <a:r>
              <a:rPr lang="en-US" sz="1800" i="1" dirty="0" smtClean="0"/>
              <a:t>on </a:t>
            </a:r>
            <a:r>
              <a:rPr lang="en-US" sz="1800" i="1" dirty="0"/>
              <a:t>a </a:t>
            </a:r>
            <a:r>
              <a:rPr lang="en-US" sz="1800" i="1" dirty="0" smtClean="0"/>
              <a:t>preferred </a:t>
            </a:r>
            <a:r>
              <a:rPr lang="en-US" sz="1800" i="1" dirty="0"/>
              <a:t>vendor (in collaboration with NDSU) </a:t>
            </a:r>
          </a:p>
          <a:p>
            <a:pPr marL="400050" lvl="1" indent="0">
              <a:buNone/>
            </a:pPr>
            <a:endParaRPr lang="en-US" sz="1800" dirty="0" smtClean="0"/>
          </a:p>
          <a:p>
            <a:pPr marL="0" indent="0">
              <a:buNone/>
            </a:pPr>
            <a:endParaRPr lang="en-US" sz="2300" dirty="0" smtClean="0"/>
          </a:p>
          <a:p>
            <a:pPr marL="914400" lvl="1" indent="-514350"/>
            <a:endParaRPr lang="en-US" dirty="0"/>
          </a:p>
        </p:txBody>
      </p:sp>
    </p:spTree>
    <p:extLst>
      <p:ext uri="{BB962C8B-B14F-4D97-AF65-F5344CB8AC3E}">
        <p14:creationId xmlns:p14="http://schemas.microsoft.com/office/powerpoint/2010/main" val="13414012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Development</a:t>
            </a:r>
            <a:endParaRPr lang="en-US" dirty="0"/>
          </a:p>
        </p:txBody>
      </p:sp>
      <p:sp>
        <p:nvSpPr>
          <p:cNvPr id="3" name="Content Placeholder 2"/>
          <p:cNvSpPr>
            <a:spLocks noGrp="1"/>
          </p:cNvSpPr>
          <p:nvPr>
            <p:ph idx="1"/>
          </p:nvPr>
        </p:nvSpPr>
        <p:spPr/>
        <p:txBody>
          <a:bodyPr>
            <a:normAutofit fontScale="40000" lnSpcReduction="20000"/>
          </a:bodyPr>
          <a:lstStyle/>
          <a:p>
            <a:pPr marL="0" indent="0">
              <a:buNone/>
            </a:pPr>
            <a:r>
              <a:rPr lang="en-US" sz="6000" b="1" dirty="0" smtClean="0"/>
              <a:t>Mentoring and Resources</a:t>
            </a:r>
          </a:p>
          <a:p>
            <a:pPr lvl="1">
              <a:buFont typeface="Arial"/>
              <a:buChar char="•"/>
            </a:pPr>
            <a:endParaRPr lang="en-US" sz="5500" b="1" dirty="0" smtClean="0"/>
          </a:p>
          <a:p>
            <a:pPr lvl="1">
              <a:buFont typeface="Arial"/>
              <a:buChar char="•"/>
            </a:pPr>
            <a:r>
              <a:rPr lang="en-US" sz="5500" b="1" dirty="0" smtClean="0"/>
              <a:t>Training</a:t>
            </a:r>
            <a:r>
              <a:rPr lang="en-US" sz="5500" b="1" dirty="0"/>
              <a:t>, information, mentorship, seed funding, collaborative </a:t>
            </a:r>
            <a:r>
              <a:rPr lang="en-US" sz="5500" b="1" dirty="0" smtClean="0"/>
              <a:t>opportunities. </a:t>
            </a:r>
            <a:r>
              <a:rPr lang="en-US" sz="5500" b="1" dirty="0"/>
              <a:t>Full </a:t>
            </a:r>
            <a:r>
              <a:rPr lang="en-US" sz="5500" b="1" dirty="0" smtClean="0"/>
              <a:t>Research Development strategy </a:t>
            </a:r>
            <a:r>
              <a:rPr lang="en-US" sz="5500" b="1" dirty="0"/>
              <a:t>coming soon including coordinated seed funding programs</a:t>
            </a:r>
            <a:r>
              <a:rPr lang="en-US" sz="5500" b="1" dirty="0" smtClean="0"/>
              <a:t>.</a:t>
            </a:r>
          </a:p>
          <a:p>
            <a:pPr lvl="1">
              <a:buFont typeface="Arial"/>
              <a:buChar char="•"/>
            </a:pPr>
            <a:r>
              <a:rPr lang="en-US" sz="5500" b="1" dirty="0" smtClean="0"/>
              <a:t>Current </a:t>
            </a:r>
            <a:r>
              <a:rPr lang="en-US" sz="5500" b="1" dirty="0"/>
              <a:t>Seed Funding:</a:t>
            </a:r>
          </a:p>
          <a:p>
            <a:pPr lvl="1">
              <a:buFont typeface="Arial"/>
              <a:buChar char="•"/>
            </a:pPr>
            <a:endParaRPr lang="en-US" sz="3300" dirty="0"/>
          </a:p>
          <a:p>
            <a:pPr lvl="2"/>
            <a:r>
              <a:rPr lang="en-US" sz="3500" b="1" i="1" dirty="0"/>
              <a:t>Early Career Award </a:t>
            </a:r>
            <a:r>
              <a:rPr lang="en-US" sz="3500" i="1" dirty="0"/>
              <a:t>– up to 5 awards at $20,000 each to help build faculty research/scholarship</a:t>
            </a:r>
          </a:p>
          <a:p>
            <a:pPr lvl="2"/>
            <a:r>
              <a:rPr lang="en-US" sz="3500" b="1" i="1" dirty="0"/>
              <a:t>Research Equipment </a:t>
            </a:r>
            <a:r>
              <a:rPr lang="en-US" sz="3500" i="1" dirty="0"/>
              <a:t>– up to 3 awards at $50,000 each to help acquire major research equipment</a:t>
            </a:r>
          </a:p>
          <a:p>
            <a:pPr lvl="2"/>
            <a:r>
              <a:rPr lang="en-US" sz="3500" b="1" i="1" dirty="0"/>
              <a:t>Research Infrastructure </a:t>
            </a:r>
            <a:r>
              <a:rPr lang="en-US" sz="3500" i="1" dirty="0"/>
              <a:t>– up to 10 awards at $20,000 each to help acquire supplies and consumables, provide summer support, grad student support, etc.</a:t>
            </a:r>
          </a:p>
          <a:p>
            <a:pPr lvl="2"/>
            <a:r>
              <a:rPr lang="en-US" sz="3500" b="1" i="1" dirty="0"/>
              <a:t>Post Doctoral Award </a:t>
            </a:r>
            <a:r>
              <a:rPr lang="en-US" sz="3500" i="1" dirty="0"/>
              <a:t>– up to 6 awards of 2-year post doctoral salary and benefits support</a:t>
            </a:r>
          </a:p>
          <a:p>
            <a:pPr lvl="2"/>
            <a:r>
              <a:rPr lang="en-US" sz="3500" b="1" i="1" dirty="0"/>
              <a:t>Arts and Humanities Awards </a:t>
            </a:r>
            <a:r>
              <a:rPr lang="en-US" sz="3500" i="1" dirty="0"/>
              <a:t>– up to $125,000</a:t>
            </a:r>
            <a:endParaRPr lang="en-US" sz="3500" b="1" i="1" dirty="0"/>
          </a:p>
          <a:p>
            <a:pPr lvl="2"/>
            <a:r>
              <a:rPr lang="en-US" sz="3500" b="1" i="1" dirty="0"/>
              <a:t>AMPLIFY</a:t>
            </a:r>
            <a:r>
              <a:rPr lang="en-US" sz="3500" i="1" dirty="0"/>
              <a:t> – student innovation awards – 7 awards in first round ($500-$2500)</a:t>
            </a:r>
            <a:endParaRPr lang="en-US" sz="3500" b="1" i="1" dirty="0"/>
          </a:p>
          <a:p>
            <a:pPr lvl="2"/>
            <a:r>
              <a:rPr lang="en-US" sz="3500" b="1" i="1" dirty="0"/>
              <a:t>Innovation Awards </a:t>
            </a:r>
            <a:r>
              <a:rPr lang="en-US" sz="3500" i="1" dirty="0"/>
              <a:t>– 6 awards in first round ($57,000 total)</a:t>
            </a:r>
          </a:p>
          <a:p>
            <a:pPr lvl="2"/>
            <a:r>
              <a:rPr lang="en-US" sz="3500" b="1" i="1" dirty="0"/>
              <a:t>SSAC Awards</a:t>
            </a:r>
            <a:r>
              <a:rPr lang="en-US" sz="3500" i="1" dirty="0"/>
              <a:t> – multiple awards totaling $60,000</a:t>
            </a:r>
            <a:endParaRPr lang="en-US" sz="3500" b="1" i="1" dirty="0"/>
          </a:p>
          <a:p>
            <a:endParaRPr lang="en-US" sz="2400" b="1" dirty="0"/>
          </a:p>
        </p:txBody>
      </p:sp>
    </p:spTree>
    <p:extLst>
      <p:ext uri="{BB962C8B-B14F-4D97-AF65-F5344CB8AC3E}">
        <p14:creationId xmlns:p14="http://schemas.microsoft.com/office/powerpoint/2010/main" val="2038878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Development</a:t>
            </a:r>
            <a:endParaRPr lang="en-US" dirty="0"/>
          </a:p>
        </p:txBody>
      </p:sp>
      <p:sp>
        <p:nvSpPr>
          <p:cNvPr id="3" name="Content Placeholder 2"/>
          <p:cNvSpPr>
            <a:spLocks noGrp="1"/>
          </p:cNvSpPr>
          <p:nvPr>
            <p:ph idx="1"/>
          </p:nvPr>
        </p:nvSpPr>
        <p:spPr/>
        <p:txBody>
          <a:bodyPr>
            <a:normAutofit/>
          </a:bodyPr>
          <a:lstStyle/>
          <a:p>
            <a:pPr marL="0" indent="0">
              <a:buNone/>
            </a:pPr>
            <a:r>
              <a:rPr lang="en-US" sz="2400" b="1" dirty="0" smtClean="0"/>
              <a:t>Focus on Arts, Humanities and Social Sciences</a:t>
            </a:r>
          </a:p>
          <a:p>
            <a:pPr marL="0" indent="0">
              <a:buNone/>
            </a:pPr>
            <a:endParaRPr lang="en-US" sz="2400" b="1" dirty="0" smtClean="0"/>
          </a:p>
          <a:p>
            <a:pPr lvl="1"/>
            <a:r>
              <a:rPr lang="en-US" sz="1800" i="1" dirty="0" smtClean="0"/>
              <a:t>Create opportunities to showcase arts, humanities and social sciences creative works and scholarship</a:t>
            </a:r>
          </a:p>
          <a:p>
            <a:pPr lvl="1"/>
            <a:r>
              <a:rPr lang="en-US" sz="1800" i="1" dirty="0" smtClean="0"/>
              <a:t>In addition to seed funding, support discipline-specific outlets for scholarship including symposia, performances, conference travel. </a:t>
            </a:r>
          </a:p>
          <a:p>
            <a:pPr lvl="1"/>
            <a:r>
              <a:rPr lang="en-US" sz="1800" i="1" dirty="0" smtClean="0"/>
              <a:t>Reactivate and enlarge arts and humanities advisory council to advice to VPR.</a:t>
            </a:r>
          </a:p>
          <a:p>
            <a:pPr lvl="1"/>
            <a:r>
              <a:rPr lang="en-US" sz="1800" i="1" dirty="0" smtClean="0"/>
              <a:t>Identify opportunities for arts, humanities and social science faculty to engage with sciences, engineering, medicine  </a:t>
            </a:r>
          </a:p>
          <a:p>
            <a:pPr marL="457200" lvl="1" indent="0">
              <a:buNone/>
            </a:pPr>
            <a:endParaRPr lang="en-US" sz="1800" i="1" dirty="0"/>
          </a:p>
        </p:txBody>
      </p:sp>
    </p:spTree>
    <p:extLst>
      <p:ext uri="{BB962C8B-B14F-4D97-AF65-F5344CB8AC3E}">
        <p14:creationId xmlns:p14="http://schemas.microsoft.com/office/powerpoint/2010/main" val="39281498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Development</a:t>
            </a:r>
            <a:endParaRPr lang="en-US" dirty="0"/>
          </a:p>
        </p:txBody>
      </p:sp>
      <p:sp>
        <p:nvSpPr>
          <p:cNvPr id="3" name="Content Placeholder 2"/>
          <p:cNvSpPr>
            <a:spLocks noGrp="1"/>
          </p:cNvSpPr>
          <p:nvPr>
            <p:ph idx="1"/>
          </p:nvPr>
        </p:nvSpPr>
        <p:spPr>
          <a:xfrm>
            <a:off x="457200" y="1631831"/>
            <a:ext cx="8229600" cy="4708525"/>
          </a:xfrm>
        </p:spPr>
        <p:txBody>
          <a:bodyPr>
            <a:normAutofit/>
          </a:bodyPr>
          <a:lstStyle/>
          <a:p>
            <a:r>
              <a:rPr lang="en-US" sz="2200" b="1" dirty="0" smtClean="0"/>
              <a:t>Develop community, corporate, industrial relationships</a:t>
            </a:r>
            <a:endParaRPr lang="en-US" sz="2200" i="1" dirty="0" smtClean="0"/>
          </a:p>
          <a:p>
            <a:pPr lvl="1"/>
            <a:r>
              <a:rPr lang="en-US" sz="1800" i="1" dirty="0"/>
              <a:t>Aggressive corporate engagement </a:t>
            </a:r>
            <a:r>
              <a:rPr lang="en-US" sz="1800" i="1" dirty="0" smtClean="0"/>
              <a:t>effort</a:t>
            </a:r>
          </a:p>
          <a:p>
            <a:pPr lvl="1"/>
            <a:r>
              <a:rPr lang="en-US" sz="1800" i="1" dirty="0" smtClean="0"/>
              <a:t>Business-friendly </a:t>
            </a:r>
            <a:r>
              <a:rPr lang="en-US" sz="1800" i="1" dirty="0"/>
              <a:t>IP policies</a:t>
            </a:r>
            <a:endParaRPr lang="en-US" sz="1800" dirty="0"/>
          </a:p>
          <a:p>
            <a:pPr lvl="1"/>
            <a:r>
              <a:rPr lang="en-US" sz="1800" i="1" dirty="0" smtClean="0"/>
              <a:t>Valley Prosperity Partnership</a:t>
            </a:r>
          </a:p>
          <a:p>
            <a:pPr lvl="1"/>
            <a:r>
              <a:rPr lang="en-US" sz="1800" i="1" dirty="0" smtClean="0"/>
              <a:t>GF EDC  </a:t>
            </a:r>
          </a:p>
          <a:p>
            <a:pPr lvl="1"/>
            <a:r>
              <a:rPr lang="en-US" sz="1800" i="1" dirty="0"/>
              <a:t>I</a:t>
            </a:r>
            <a:r>
              <a:rPr lang="en-US" sz="1800" i="1" dirty="0" smtClean="0"/>
              <a:t>ndustrial advisory board</a:t>
            </a:r>
          </a:p>
          <a:p>
            <a:r>
              <a:rPr lang="en-US" sz="2200" b="1" dirty="0" smtClean="0"/>
              <a:t>Identify economic development resources</a:t>
            </a:r>
          </a:p>
          <a:p>
            <a:pPr lvl="1"/>
            <a:r>
              <a:rPr lang="en-US" sz="1800" i="1" dirty="0" smtClean="0"/>
              <a:t>Inventory incubation, acceleration, innovation space</a:t>
            </a:r>
          </a:p>
          <a:p>
            <a:pPr lvl="1"/>
            <a:r>
              <a:rPr lang="en-US" sz="1800" i="1" dirty="0" smtClean="0"/>
              <a:t>Inventory entrepreneurial and business services provided by UND</a:t>
            </a:r>
          </a:p>
          <a:p>
            <a:r>
              <a:rPr lang="en-US" sz="2200" b="1" dirty="0" smtClean="0"/>
              <a:t>Student Research, Innovation, Commercialization Hub (RICH)</a:t>
            </a:r>
            <a:r>
              <a:rPr lang="en-US" sz="2200" i="1" dirty="0" smtClean="0"/>
              <a:t> </a:t>
            </a:r>
          </a:p>
          <a:p>
            <a:pPr lvl="1"/>
            <a:r>
              <a:rPr lang="en-US" sz="1800" i="1" dirty="0" smtClean="0"/>
              <a:t>Identify space and services for student invention and innovation</a:t>
            </a:r>
          </a:p>
          <a:p>
            <a:pPr lvl="2"/>
            <a:endParaRPr lang="en-US" sz="1800" i="1" dirty="0" smtClean="0"/>
          </a:p>
          <a:p>
            <a:pPr marL="457200" lvl="1" indent="0">
              <a:buNone/>
            </a:pPr>
            <a:endParaRPr lang="en-US" sz="2000" i="1" dirty="0" smtClean="0"/>
          </a:p>
        </p:txBody>
      </p:sp>
    </p:spTree>
    <p:extLst>
      <p:ext uri="{BB962C8B-B14F-4D97-AF65-F5344CB8AC3E}">
        <p14:creationId xmlns:p14="http://schemas.microsoft.com/office/powerpoint/2010/main" val="32931126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Communicating our Success</a:t>
            </a:r>
            <a:endParaRPr lang="en-US" dirty="0"/>
          </a:p>
        </p:txBody>
      </p:sp>
      <p:sp>
        <p:nvSpPr>
          <p:cNvPr id="3" name="Content Placeholder 2"/>
          <p:cNvSpPr>
            <a:spLocks noGrp="1"/>
          </p:cNvSpPr>
          <p:nvPr>
            <p:ph idx="1"/>
          </p:nvPr>
        </p:nvSpPr>
        <p:spPr>
          <a:xfrm>
            <a:off x="457200" y="1600200"/>
            <a:ext cx="8229600" cy="5000860"/>
          </a:xfrm>
        </p:spPr>
        <p:txBody>
          <a:bodyPr>
            <a:normAutofit/>
          </a:bodyPr>
          <a:lstStyle/>
          <a:p>
            <a:pPr marL="0" indent="0">
              <a:buNone/>
            </a:pPr>
            <a:r>
              <a:rPr lang="en-US" sz="2200" b="1" dirty="0" smtClean="0"/>
              <a:t>Communicate inside the university and to the community</a:t>
            </a:r>
          </a:p>
          <a:p>
            <a:pPr marL="0" indent="0">
              <a:buNone/>
            </a:pPr>
            <a:endParaRPr lang="en-US" sz="2300" b="1" dirty="0" smtClean="0"/>
          </a:p>
          <a:p>
            <a:pPr lvl="1"/>
            <a:r>
              <a:rPr lang="en-US" sz="1800" i="1" dirty="0" smtClean="0"/>
              <a:t>Create a research and scholarship communications effort to augment current research publications and communication channels  (‘A research/scholarship/creative activity story per day’)</a:t>
            </a:r>
          </a:p>
          <a:p>
            <a:pPr lvl="1"/>
            <a:endParaRPr lang="en-US" sz="1800" i="1" dirty="0" smtClean="0"/>
          </a:p>
          <a:p>
            <a:pPr lvl="1"/>
            <a:r>
              <a:rPr lang="en-US" sz="1800" i="1" dirty="0" smtClean="0"/>
              <a:t>‘Scholar of the Month’</a:t>
            </a:r>
          </a:p>
          <a:p>
            <a:pPr lvl="1"/>
            <a:endParaRPr lang="en-US" sz="1800" i="1" dirty="0" smtClean="0"/>
          </a:p>
          <a:p>
            <a:pPr lvl="1"/>
            <a:r>
              <a:rPr lang="en-US" sz="1800" i="1" dirty="0" smtClean="0"/>
              <a:t>Organize and support major symposia in areas of university research strength or societal challenges – e.g., energy and the environment; aging; public health; healthcare; water resources, etc.</a:t>
            </a:r>
          </a:p>
        </p:txBody>
      </p:sp>
    </p:spTree>
    <p:extLst>
      <p:ext uri="{BB962C8B-B14F-4D97-AF65-F5344CB8AC3E}">
        <p14:creationId xmlns:p14="http://schemas.microsoft.com/office/powerpoint/2010/main" val="17303153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4800" dirty="0" smtClean="0"/>
              <a:t>Diversity and Inclusion Strategic Areas &amp; Priorities</a:t>
            </a:r>
          </a:p>
          <a:p>
            <a:pPr marL="0" indent="0" algn="ctr">
              <a:buNone/>
            </a:pPr>
            <a:r>
              <a:rPr lang="en-US" dirty="0" smtClean="0"/>
              <a:t/>
            </a:r>
            <a:br>
              <a:rPr lang="en-US" dirty="0" smtClean="0"/>
            </a:br>
            <a:endParaRPr lang="en-US" dirty="0"/>
          </a:p>
          <a:p>
            <a:pPr marL="0" indent="0" algn="ctr">
              <a:buNone/>
            </a:pPr>
            <a:r>
              <a:rPr lang="en-US" dirty="0" smtClean="0"/>
              <a:t>Sandra Mitchell</a:t>
            </a:r>
          </a:p>
          <a:p>
            <a:pPr marL="0" indent="0" algn="ctr">
              <a:buNone/>
            </a:pPr>
            <a:r>
              <a:rPr lang="en-US" dirty="0" smtClean="0"/>
              <a:t>Associate Vice President for Diversity &amp; Inclusion</a:t>
            </a:r>
          </a:p>
          <a:p>
            <a:pPr marL="0" indent="0" algn="ctr">
              <a:buNone/>
            </a:pPr>
            <a:endParaRPr lang="en-US" dirty="0"/>
          </a:p>
        </p:txBody>
      </p:sp>
    </p:spTree>
    <p:extLst>
      <p:ext uri="{BB962C8B-B14F-4D97-AF65-F5344CB8AC3E}">
        <p14:creationId xmlns:p14="http://schemas.microsoft.com/office/powerpoint/2010/main" val="2708129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771" y="401111"/>
            <a:ext cx="7886700" cy="657809"/>
          </a:xfrm>
        </p:spPr>
        <p:txBody>
          <a:bodyPr>
            <a:normAutofit fontScale="90000"/>
          </a:bodyPr>
          <a:lstStyle/>
          <a:p>
            <a:r>
              <a:rPr lang="en-US" dirty="0" smtClean="0">
                <a:solidFill>
                  <a:schemeClr val="tx1"/>
                </a:solidFill>
              </a:rPr>
              <a:t>Why does this matter?</a:t>
            </a:r>
            <a:endParaRPr lang="en-US" dirty="0">
              <a:solidFill>
                <a:schemeClr val="tx1"/>
              </a:solidFill>
            </a:endParaRPr>
          </a:p>
        </p:txBody>
      </p:sp>
      <p:sp>
        <p:nvSpPr>
          <p:cNvPr id="3" name="Content Placeholder 2"/>
          <p:cNvSpPr>
            <a:spLocks noGrp="1"/>
          </p:cNvSpPr>
          <p:nvPr>
            <p:ph idx="1"/>
          </p:nvPr>
        </p:nvSpPr>
        <p:spPr>
          <a:xfrm>
            <a:off x="445206" y="1843790"/>
            <a:ext cx="8287829" cy="3319013"/>
          </a:xfrm>
        </p:spPr>
        <p:txBody>
          <a:bodyPr>
            <a:normAutofit fontScale="70000" lnSpcReduction="20000"/>
          </a:bodyPr>
          <a:lstStyle/>
          <a:p>
            <a:r>
              <a:rPr lang="en-US" dirty="0"/>
              <a:t>Benefits of a diverse student population (including but not limited to racial and ethnic diversity) include promoting </a:t>
            </a:r>
            <a:r>
              <a:rPr lang="en-US" dirty="0" smtClean="0"/>
              <a:t>cross-racial </a:t>
            </a:r>
            <a:r>
              <a:rPr lang="en-US" dirty="0"/>
              <a:t>understanding, breaking down racial stereotypes, and promoting livelier and more enlightening classroom discussion.</a:t>
            </a:r>
          </a:p>
          <a:p>
            <a:r>
              <a:rPr lang="en-US" dirty="0"/>
              <a:t>A college student’s diversity experience is associated with higher learning outcomes such as enhanced critical thinking skills, more involvement in community service, and a greater likelihood for retention and graduation.</a:t>
            </a:r>
          </a:p>
          <a:p>
            <a:r>
              <a:rPr lang="en-US" dirty="0"/>
              <a:t>Efforts to prepare students to interact with and serve diverse populations in their career field upon graduation directly implicate diversity-related </a:t>
            </a:r>
            <a:r>
              <a:rPr lang="en-US" dirty="0" smtClean="0"/>
              <a:t>policies.</a:t>
            </a:r>
          </a:p>
        </p:txBody>
      </p:sp>
      <p:pic>
        <p:nvPicPr>
          <p:cNvPr id="4" name="Picture 3" descr="cid:584EDABC-9E71-43DE-B5B4-4CBF07CAA43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590745" y="5417485"/>
            <a:ext cx="1953884" cy="530188"/>
          </a:xfrm>
          <a:prstGeom prst="rect">
            <a:avLst/>
          </a:prstGeom>
          <a:noFill/>
          <a:ln>
            <a:noFill/>
          </a:ln>
        </p:spPr>
      </p:pic>
    </p:spTree>
    <p:extLst>
      <p:ext uri="{BB962C8B-B14F-4D97-AF65-F5344CB8AC3E}">
        <p14:creationId xmlns:p14="http://schemas.microsoft.com/office/powerpoint/2010/main" val="3725491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6812" y="2125267"/>
            <a:ext cx="3768002" cy="2608406"/>
          </a:xfrm>
          <a:prstGeom prst="rect">
            <a:avLst/>
          </a:prstGeom>
        </p:spPr>
        <p:txBody>
          <a:bodyPr wrap="square">
            <a:spAutoFit/>
          </a:bodyPr>
          <a:lstStyle/>
          <a:p>
            <a:r>
              <a:rPr lang="en-US" sz="1500" b="1" dirty="0">
                <a:solidFill>
                  <a:srgbClr val="000000"/>
                </a:solidFill>
                <a:latin typeface="Arial-BoldMT"/>
              </a:rPr>
              <a:t>Total Enrollment by Ethnicity</a:t>
            </a:r>
          </a:p>
          <a:p>
            <a:r>
              <a:rPr lang="en-US" sz="1350" b="1" dirty="0">
                <a:solidFill>
                  <a:srgbClr val="FFFFFF"/>
                </a:solidFill>
                <a:latin typeface="Arial-BoldMT"/>
              </a:rPr>
              <a:t>Ethnicity Enrollment</a:t>
            </a:r>
          </a:p>
          <a:p>
            <a:r>
              <a:rPr lang="en-US" sz="1350" dirty="0">
                <a:solidFill>
                  <a:srgbClr val="000000"/>
                </a:solidFill>
                <a:latin typeface="ArialMT"/>
              </a:rPr>
              <a:t>Am. Indian 		</a:t>
            </a:r>
            <a:r>
              <a:rPr lang="en-US" sz="1350" dirty="0" smtClean="0">
                <a:solidFill>
                  <a:srgbClr val="000000"/>
                </a:solidFill>
                <a:latin typeface="ArialMT"/>
              </a:rPr>
              <a:t>	236</a:t>
            </a:r>
            <a:endParaRPr lang="en-US" sz="1350" dirty="0">
              <a:solidFill>
                <a:srgbClr val="000000"/>
              </a:solidFill>
              <a:latin typeface="ArialMT"/>
            </a:endParaRPr>
          </a:p>
          <a:p>
            <a:r>
              <a:rPr lang="en-US" sz="1350" dirty="0">
                <a:solidFill>
                  <a:srgbClr val="000000"/>
                </a:solidFill>
                <a:latin typeface="ArialMT"/>
              </a:rPr>
              <a:t>Asian 		</a:t>
            </a:r>
            <a:r>
              <a:rPr lang="en-US" sz="1350" dirty="0" smtClean="0">
                <a:solidFill>
                  <a:srgbClr val="000000"/>
                </a:solidFill>
                <a:latin typeface="ArialMT"/>
              </a:rPr>
              <a:t>	242</a:t>
            </a:r>
            <a:endParaRPr lang="en-US" sz="1350" dirty="0">
              <a:solidFill>
                <a:srgbClr val="000000"/>
              </a:solidFill>
              <a:latin typeface="ArialMT"/>
            </a:endParaRPr>
          </a:p>
          <a:p>
            <a:r>
              <a:rPr lang="en-US" sz="1350" dirty="0">
                <a:solidFill>
                  <a:srgbClr val="000000"/>
                </a:solidFill>
                <a:latin typeface="ArialMT"/>
              </a:rPr>
              <a:t>Black 		</a:t>
            </a:r>
            <a:r>
              <a:rPr lang="en-US" sz="1350" dirty="0" smtClean="0">
                <a:solidFill>
                  <a:srgbClr val="000000"/>
                </a:solidFill>
                <a:latin typeface="ArialMT"/>
              </a:rPr>
              <a:t>	373</a:t>
            </a:r>
            <a:endParaRPr lang="en-US" sz="1350" dirty="0">
              <a:solidFill>
                <a:srgbClr val="000000"/>
              </a:solidFill>
              <a:latin typeface="ArialMT"/>
            </a:endParaRPr>
          </a:p>
          <a:p>
            <a:r>
              <a:rPr lang="en-US" sz="1350" dirty="0">
                <a:solidFill>
                  <a:srgbClr val="000000"/>
                </a:solidFill>
                <a:latin typeface="ArialMT"/>
              </a:rPr>
              <a:t>Hawaiian 		</a:t>
            </a:r>
            <a:r>
              <a:rPr lang="en-US" sz="1350" dirty="0" smtClean="0">
                <a:solidFill>
                  <a:srgbClr val="000000"/>
                </a:solidFill>
                <a:latin typeface="ArialMT"/>
              </a:rPr>
              <a:t>	16</a:t>
            </a:r>
            <a:endParaRPr lang="en-US" sz="1350" dirty="0">
              <a:solidFill>
                <a:srgbClr val="000000"/>
              </a:solidFill>
              <a:latin typeface="ArialMT"/>
            </a:endParaRPr>
          </a:p>
          <a:p>
            <a:r>
              <a:rPr lang="en-US" sz="1350" dirty="0">
                <a:solidFill>
                  <a:srgbClr val="000000"/>
                </a:solidFill>
                <a:latin typeface="ArialMT"/>
              </a:rPr>
              <a:t>Hispanic 		</a:t>
            </a:r>
            <a:r>
              <a:rPr lang="en-US" sz="1350" dirty="0" smtClean="0">
                <a:solidFill>
                  <a:srgbClr val="000000"/>
                </a:solidFill>
                <a:latin typeface="ArialMT"/>
              </a:rPr>
              <a:t>	440</a:t>
            </a:r>
            <a:endParaRPr lang="en-US" sz="1350" dirty="0">
              <a:solidFill>
                <a:srgbClr val="000000"/>
              </a:solidFill>
              <a:latin typeface="ArialMT"/>
            </a:endParaRPr>
          </a:p>
          <a:p>
            <a:r>
              <a:rPr lang="en-US" sz="1350" dirty="0">
                <a:solidFill>
                  <a:srgbClr val="000000"/>
                </a:solidFill>
                <a:latin typeface="ArialMT"/>
              </a:rPr>
              <a:t>Non-Resident Alien 	1,017</a:t>
            </a:r>
          </a:p>
          <a:p>
            <a:r>
              <a:rPr lang="en-US" sz="1350" dirty="0">
                <a:solidFill>
                  <a:srgbClr val="000000"/>
                </a:solidFill>
                <a:latin typeface="ArialMT"/>
              </a:rPr>
              <a:t>NS 			</a:t>
            </a:r>
            <a:r>
              <a:rPr lang="en-US" sz="1350" dirty="0" smtClean="0">
                <a:solidFill>
                  <a:srgbClr val="000000"/>
                </a:solidFill>
                <a:latin typeface="ArialMT"/>
              </a:rPr>
              <a:t>	397</a:t>
            </a:r>
            <a:endParaRPr lang="en-US" sz="1350" dirty="0">
              <a:solidFill>
                <a:srgbClr val="000000"/>
              </a:solidFill>
              <a:latin typeface="ArialMT"/>
            </a:endParaRPr>
          </a:p>
          <a:p>
            <a:r>
              <a:rPr lang="en-US" sz="1350" dirty="0">
                <a:solidFill>
                  <a:srgbClr val="000000"/>
                </a:solidFill>
                <a:latin typeface="ArialMT"/>
              </a:rPr>
              <a:t>two or more races 	441</a:t>
            </a:r>
          </a:p>
          <a:p>
            <a:r>
              <a:rPr lang="en-US" sz="1350" dirty="0">
                <a:solidFill>
                  <a:srgbClr val="000000"/>
                </a:solidFill>
                <a:latin typeface="ArialMT"/>
              </a:rPr>
              <a:t>White 			11,789</a:t>
            </a:r>
          </a:p>
          <a:p>
            <a:r>
              <a:rPr lang="en-US" sz="1350" b="1" dirty="0">
                <a:solidFill>
                  <a:srgbClr val="000000"/>
                </a:solidFill>
                <a:latin typeface="Arial-BoldMT"/>
              </a:rPr>
              <a:t>Summary 		</a:t>
            </a:r>
            <a:r>
              <a:rPr lang="en-US" sz="1350" b="1" dirty="0" smtClean="0">
                <a:solidFill>
                  <a:srgbClr val="000000"/>
                </a:solidFill>
                <a:latin typeface="Arial-BoldMT"/>
              </a:rPr>
              <a:t>	14,951</a:t>
            </a:r>
            <a:endParaRPr lang="en-US" sz="1350" dirty="0"/>
          </a:p>
        </p:txBody>
      </p:sp>
      <p:graphicFrame>
        <p:nvGraphicFramePr>
          <p:cNvPr id="6" name="Chart 5"/>
          <p:cNvGraphicFramePr>
            <a:graphicFrameLocks/>
          </p:cNvGraphicFramePr>
          <p:nvPr>
            <p:extLst/>
          </p:nvPr>
        </p:nvGraphicFramePr>
        <p:xfrm>
          <a:off x="4004813" y="2125267"/>
          <a:ext cx="4645325" cy="3726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60153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–Current</a:t>
            </a:r>
            <a:endParaRPr lang="en-US" sz="3200" dirty="0"/>
          </a:p>
        </p:txBody>
      </p:sp>
      <p:sp>
        <p:nvSpPr>
          <p:cNvPr id="3" name="Content Placeholder 2"/>
          <p:cNvSpPr>
            <a:spLocks noGrp="1"/>
          </p:cNvSpPr>
          <p:nvPr>
            <p:ph idx="1"/>
          </p:nvPr>
        </p:nvSpPr>
        <p:spPr>
          <a:xfrm>
            <a:off x="457200" y="1600200"/>
            <a:ext cx="8229600" cy="5162739"/>
          </a:xfrm>
        </p:spPr>
        <p:txBody>
          <a:bodyPr>
            <a:normAutofit fontScale="77500" lnSpcReduction="20000"/>
          </a:bodyPr>
          <a:lstStyle/>
          <a:p>
            <a:r>
              <a:rPr lang="en-US" b="1" dirty="0" smtClean="0"/>
              <a:t>Deans’ Working Group</a:t>
            </a:r>
          </a:p>
          <a:p>
            <a:pPr lvl="1"/>
            <a:r>
              <a:rPr lang="en-US" dirty="0" smtClean="0"/>
              <a:t>Reviewing model statements for FY2012 through FY2015</a:t>
            </a:r>
          </a:p>
          <a:p>
            <a:pPr lvl="1"/>
            <a:r>
              <a:rPr lang="en-US" dirty="0" smtClean="0"/>
              <a:t>Developing tools for academic divisions to use as reference guides for MIRA</a:t>
            </a:r>
          </a:p>
          <a:p>
            <a:pPr lvl="1"/>
            <a:r>
              <a:rPr lang="en-US" dirty="0" smtClean="0"/>
              <a:t>Developing guiding principles for allocation of resources at the college-level</a:t>
            </a:r>
          </a:p>
          <a:p>
            <a:pPr lvl="1"/>
            <a:r>
              <a:rPr lang="en-US" dirty="0" smtClean="0"/>
              <a:t>Further defining “hold harmless” for </a:t>
            </a:r>
            <a:r>
              <a:rPr lang="en-US" dirty="0" smtClean="0"/>
              <a:t>FY2017</a:t>
            </a:r>
            <a:endParaRPr lang="en-US" dirty="0" smtClean="0"/>
          </a:p>
          <a:p>
            <a:r>
              <a:rPr lang="en-US" b="1" dirty="0" smtClean="0"/>
              <a:t>Working with University Senate Leadership on Joint Communications</a:t>
            </a:r>
          </a:p>
          <a:p>
            <a:pPr lvl="1"/>
            <a:r>
              <a:rPr lang="en-US" dirty="0" smtClean="0"/>
              <a:t>Budget 102 – Delivered 2 sessions during the past two weeks</a:t>
            </a:r>
          </a:p>
          <a:p>
            <a:pPr lvl="1"/>
            <a:r>
              <a:rPr lang="en-US" dirty="0" smtClean="0"/>
              <a:t>Website – </a:t>
            </a:r>
            <a:r>
              <a:rPr lang="en-US" dirty="0" smtClean="0">
                <a:hlinkClick r:id="rId3" action="ppaction://hlinkfile"/>
              </a:rPr>
              <a:t>www.und.edu/2020</a:t>
            </a:r>
            <a:endParaRPr lang="en-US" dirty="0" smtClean="0"/>
          </a:p>
          <a:p>
            <a:pPr lvl="1"/>
            <a:r>
              <a:rPr lang="en-US" dirty="0" smtClean="0"/>
              <a:t>Developing Budget 103 – Governance</a:t>
            </a:r>
          </a:p>
          <a:p>
            <a:r>
              <a:rPr lang="en-US" dirty="0" smtClean="0"/>
              <a:t>MIRA group w</a:t>
            </a:r>
            <a:r>
              <a:rPr lang="en-US" dirty="0" smtClean="0"/>
              <a:t>orking </a:t>
            </a:r>
            <a:r>
              <a:rPr lang="en-US" dirty="0" smtClean="0"/>
              <a:t>with Co-Sponsors DiLorenzo and Brekke to finalize allocation levers by the end of January</a:t>
            </a:r>
          </a:p>
          <a:p>
            <a:pPr marL="457200" lvl="1" indent="0">
              <a:buNone/>
            </a:pPr>
            <a:endParaRPr lang="en-US" dirty="0" smtClean="0"/>
          </a:p>
        </p:txBody>
      </p:sp>
    </p:spTree>
    <p:extLst>
      <p:ext uri="{BB962C8B-B14F-4D97-AF65-F5344CB8AC3E}">
        <p14:creationId xmlns:p14="http://schemas.microsoft.com/office/powerpoint/2010/main" val="33614378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011" y="1703984"/>
            <a:ext cx="8033151" cy="4012093"/>
          </a:xfrm>
        </p:spPr>
        <p:txBody>
          <a:bodyPr>
            <a:normAutofit fontScale="92500" lnSpcReduction="20000"/>
          </a:bodyPr>
          <a:lstStyle/>
          <a:p>
            <a:r>
              <a:rPr lang="en-US" sz="2700" dirty="0"/>
              <a:t>Associate Vice President for Diversity and Inclusion</a:t>
            </a:r>
          </a:p>
          <a:p>
            <a:r>
              <a:rPr lang="en-US" sz="2700" dirty="0">
                <a:latin typeface="Calibri" panose="020F0502020204030204" pitchFamily="34" charset="0"/>
                <a:ea typeface="Calibri" panose="020F0502020204030204" pitchFamily="34" charset="0"/>
                <a:cs typeface="Times New Roman" panose="02020603050405020304" pitchFamily="18" charset="0"/>
              </a:rPr>
              <a:t>Diversity is broadly defined not limited to issues of race, class gender or other protected classes, but encompasses all forms of human difference.</a:t>
            </a:r>
            <a:endParaRPr lang="en-US" sz="2700" dirty="0"/>
          </a:p>
          <a:p>
            <a:r>
              <a:rPr lang="en-US" sz="2700" dirty="0"/>
              <a:t>Cultural Centers:</a:t>
            </a:r>
          </a:p>
          <a:p>
            <a:pPr lvl="1"/>
            <a:r>
              <a:rPr lang="en-US" sz="2700" dirty="0"/>
              <a:t>Women’s Center</a:t>
            </a:r>
          </a:p>
          <a:p>
            <a:pPr lvl="1"/>
            <a:r>
              <a:rPr lang="en-US" sz="2700" dirty="0"/>
              <a:t>Multicultural Student Services</a:t>
            </a:r>
          </a:p>
          <a:p>
            <a:pPr lvl="1"/>
            <a:r>
              <a:rPr lang="en-US" sz="2700" dirty="0"/>
              <a:t>American Indian Student Services</a:t>
            </a:r>
          </a:p>
          <a:p>
            <a:pPr lvl="1"/>
            <a:r>
              <a:rPr lang="en-US" sz="2700" dirty="0"/>
              <a:t>Office of International Programs</a:t>
            </a:r>
          </a:p>
          <a:p>
            <a:r>
              <a:rPr lang="en-US" sz="2400" dirty="0"/>
              <a:t>Classroom lectures and staff training sessions</a:t>
            </a:r>
          </a:p>
          <a:p>
            <a:pPr marL="0" indent="0">
              <a:buNone/>
            </a:pPr>
            <a:r>
              <a:rPr lang="en-US" sz="2250" dirty="0"/>
              <a:t> </a:t>
            </a:r>
          </a:p>
          <a:p>
            <a:endParaRPr lang="en-US" dirty="0"/>
          </a:p>
        </p:txBody>
      </p:sp>
      <p:pic>
        <p:nvPicPr>
          <p:cNvPr id="4" name="Picture 3" descr="cid:584EDABC-9E71-43DE-B5B4-4CBF07CAA43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752491" y="5716078"/>
            <a:ext cx="1727440" cy="566432"/>
          </a:xfrm>
          <a:prstGeom prst="rect">
            <a:avLst/>
          </a:prstGeom>
          <a:noFill/>
          <a:ln>
            <a:noFill/>
          </a:ln>
        </p:spPr>
      </p:pic>
    </p:spTree>
    <p:extLst>
      <p:ext uri="{BB962C8B-B14F-4D97-AF65-F5344CB8AC3E}">
        <p14:creationId xmlns:p14="http://schemas.microsoft.com/office/powerpoint/2010/main" val="42584677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id:584EDABC-9E71-43DE-B5B4-4CBF07CAA435"/>
          <p:cNvPicPr>
            <a:picLocks noGrp="1"/>
          </p:cNvPicPr>
          <p:nvPr>
            <p:ph idx="1"/>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730049" y="5166145"/>
            <a:ext cx="1683902" cy="511115"/>
          </a:xfrm>
          <a:prstGeom prst="rect">
            <a:avLst/>
          </a:prstGeom>
          <a:noFill/>
          <a:ln>
            <a:noFill/>
          </a:ln>
        </p:spPr>
      </p:pic>
      <p:sp>
        <p:nvSpPr>
          <p:cNvPr id="5" name="TextBox 4"/>
          <p:cNvSpPr txBox="1"/>
          <p:nvPr/>
        </p:nvSpPr>
        <p:spPr>
          <a:xfrm>
            <a:off x="1015759" y="2071396"/>
            <a:ext cx="7396954" cy="1708160"/>
          </a:xfrm>
          <a:prstGeom prst="rect">
            <a:avLst/>
          </a:prstGeom>
          <a:noFill/>
        </p:spPr>
        <p:txBody>
          <a:bodyPr wrap="square" rtlCol="0">
            <a:spAutoFit/>
          </a:bodyPr>
          <a:lstStyle/>
          <a:p>
            <a:pPr lvl="0"/>
            <a:r>
              <a:rPr lang="en-US" sz="2100" dirty="0"/>
              <a:t>1. Campus Climate</a:t>
            </a:r>
          </a:p>
          <a:p>
            <a:pPr lvl="0"/>
            <a:r>
              <a:rPr lang="en-US" sz="2100" dirty="0"/>
              <a:t>2. Recruitment of students and faculty</a:t>
            </a:r>
          </a:p>
          <a:p>
            <a:pPr lvl="0"/>
            <a:r>
              <a:rPr lang="en-US" sz="2100" dirty="0"/>
              <a:t>3. Retention of students and faculty</a:t>
            </a:r>
          </a:p>
          <a:p>
            <a:pPr lvl="0"/>
            <a:r>
              <a:rPr lang="en-US" sz="2100" dirty="0"/>
              <a:t>4. Outreach and collaboration</a:t>
            </a:r>
          </a:p>
          <a:p>
            <a:pPr lvl="0"/>
            <a:r>
              <a:rPr lang="en-US" sz="2100" dirty="0"/>
              <a:t>5. Operational excellence</a:t>
            </a:r>
          </a:p>
        </p:txBody>
      </p:sp>
      <p:sp>
        <p:nvSpPr>
          <p:cNvPr id="7" name="Title 1"/>
          <p:cNvSpPr>
            <a:spLocks noGrp="1"/>
          </p:cNvSpPr>
          <p:nvPr>
            <p:ph type="title"/>
          </p:nvPr>
        </p:nvSpPr>
        <p:spPr>
          <a:xfrm>
            <a:off x="526013" y="350615"/>
            <a:ext cx="7886700" cy="754856"/>
          </a:xfrm>
        </p:spPr>
        <p:txBody>
          <a:bodyPr>
            <a:normAutofit fontScale="90000"/>
          </a:bodyPr>
          <a:lstStyle/>
          <a:p>
            <a:r>
              <a:rPr lang="en-US" dirty="0" smtClean="0"/>
              <a:t>Diversity and Inclusion Strategic Areas</a:t>
            </a:r>
            <a:endParaRPr lang="en-US" dirty="0"/>
          </a:p>
        </p:txBody>
      </p:sp>
    </p:spTree>
    <p:extLst>
      <p:ext uri="{BB962C8B-B14F-4D97-AF65-F5344CB8AC3E}">
        <p14:creationId xmlns:p14="http://schemas.microsoft.com/office/powerpoint/2010/main" val="1123388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Priorities </a:t>
            </a:r>
            <a:endParaRPr lang="en-US" dirty="0"/>
          </a:p>
        </p:txBody>
      </p:sp>
      <p:sp>
        <p:nvSpPr>
          <p:cNvPr id="3" name="Content Placeholder 2"/>
          <p:cNvSpPr>
            <a:spLocks noGrp="1"/>
          </p:cNvSpPr>
          <p:nvPr>
            <p:ph idx="1"/>
          </p:nvPr>
        </p:nvSpPr>
        <p:spPr>
          <a:xfrm>
            <a:off x="570421" y="1890038"/>
            <a:ext cx="8013741" cy="3452688"/>
          </a:xfrm>
        </p:spPr>
        <p:txBody>
          <a:bodyPr>
            <a:normAutofit fontScale="70000" lnSpcReduction="20000"/>
          </a:bodyPr>
          <a:lstStyle/>
          <a:p>
            <a:pPr lvl="0"/>
            <a:r>
              <a:rPr lang="en-US" b="1" dirty="0" smtClean="0"/>
              <a:t>Climate</a:t>
            </a:r>
            <a:r>
              <a:rPr lang="en-US" dirty="0" smtClean="0"/>
              <a:t>- </a:t>
            </a:r>
            <a:r>
              <a:rPr lang="en-US" dirty="0"/>
              <a:t>intentional fostering of activities which help to build and maintain a positive campus climate for diversity for all students, faculty and </a:t>
            </a:r>
            <a:r>
              <a:rPr lang="en-US" dirty="0" smtClean="0"/>
              <a:t>staff</a:t>
            </a:r>
          </a:p>
          <a:p>
            <a:pPr marL="0" indent="0">
              <a:buNone/>
            </a:pPr>
            <a:endParaRPr lang="en-US" dirty="0"/>
          </a:p>
          <a:p>
            <a:r>
              <a:rPr lang="en-US" b="1" dirty="0" smtClean="0"/>
              <a:t>Operational Excellence</a:t>
            </a:r>
            <a:r>
              <a:rPr lang="en-US" dirty="0" smtClean="0"/>
              <a:t>- coordination </a:t>
            </a:r>
            <a:r>
              <a:rPr lang="en-US" dirty="0"/>
              <a:t>of resources  (human and financial) to achieve staffing that will maintain the benefits of diversity and inclusion for all students, faculty and </a:t>
            </a:r>
            <a:r>
              <a:rPr lang="en-US" dirty="0" smtClean="0"/>
              <a:t>staff</a:t>
            </a:r>
          </a:p>
          <a:p>
            <a:endParaRPr lang="en-US" dirty="0"/>
          </a:p>
          <a:p>
            <a:r>
              <a:rPr lang="en-US" b="1" dirty="0" smtClean="0"/>
              <a:t>Student Retention/Graduation</a:t>
            </a:r>
            <a:r>
              <a:rPr lang="en-US" dirty="0" smtClean="0"/>
              <a:t>-focus on efforts to retain a diverse student body, particularly through the academic success of traditionally underrepresented populations</a:t>
            </a:r>
            <a:endParaRPr lang="en-US" b="1" dirty="0"/>
          </a:p>
        </p:txBody>
      </p:sp>
      <p:pic>
        <p:nvPicPr>
          <p:cNvPr id="4" name="Picture 3" descr="cid:584EDABC-9E71-43DE-B5B4-4CBF07CAA43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708280" y="5342726"/>
            <a:ext cx="1727440" cy="566432"/>
          </a:xfrm>
          <a:prstGeom prst="rect">
            <a:avLst/>
          </a:prstGeom>
          <a:noFill/>
          <a:ln>
            <a:noFill/>
          </a:ln>
        </p:spPr>
      </p:pic>
    </p:spTree>
    <p:extLst>
      <p:ext uri="{BB962C8B-B14F-4D97-AF65-F5344CB8AC3E}">
        <p14:creationId xmlns:p14="http://schemas.microsoft.com/office/powerpoint/2010/main" val="1674745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010"/>
            <a:ext cx="8229600" cy="1143000"/>
          </a:xfrm>
        </p:spPr>
        <p:txBody>
          <a:bodyPr/>
          <a:lstStyle/>
          <a:p>
            <a:pPr algn="ctr"/>
            <a:r>
              <a:rPr lang="en-US" dirty="0" smtClean="0"/>
              <a:t>Diversity and Inclusion</a:t>
            </a:r>
            <a:endParaRPr lang="en-US" dirty="0"/>
          </a:p>
        </p:txBody>
      </p:sp>
      <p:sp>
        <p:nvSpPr>
          <p:cNvPr id="3" name="Content Placeholder 2"/>
          <p:cNvSpPr>
            <a:spLocks noGrp="1"/>
          </p:cNvSpPr>
          <p:nvPr>
            <p:ph idx="1"/>
          </p:nvPr>
        </p:nvSpPr>
        <p:spPr>
          <a:xfrm>
            <a:off x="628649" y="1811167"/>
            <a:ext cx="8319408" cy="4039377"/>
          </a:xfrm>
        </p:spPr>
        <p:txBody>
          <a:bodyPr>
            <a:normAutofit fontScale="70000" lnSpcReduction="20000"/>
          </a:bodyPr>
          <a:lstStyle/>
          <a:p>
            <a:r>
              <a:rPr lang="en-US" dirty="0" smtClean="0"/>
              <a:t>Diversity Advisory Council has been re-formed.  The group has already been actively working to:</a:t>
            </a:r>
          </a:p>
          <a:p>
            <a:pPr lvl="1">
              <a:buFontTx/>
              <a:buChar char="-"/>
            </a:pPr>
            <a:r>
              <a:rPr lang="en-US" dirty="0" smtClean="0"/>
              <a:t>Develop a charter which will make it a permanent part of the university structure</a:t>
            </a:r>
          </a:p>
          <a:p>
            <a:pPr lvl="1">
              <a:buFontTx/>
              <a:buChar char="-"/>
            </a:pPr>
            <a:r>
              <a:rPr lang="en-US" dirty="0" smtClean="0"/>
              <a:t>Create a strategic plan for diversity and</a:t>
            </a:r>
          </a:p>
          <a:p>
            <a:pPr lvl="1">
              <a:buFontTx/>
              <a:buChar char="-"/>
            </a:pPr>
            <a:r>
              <a:rPr lang="en-US" dirty="0" smtClean="0"/>
              <a:t>Create and implement a student climate assessment</a:t>
            </a:r>
          </a:p>
          <a:p>
            <a:r>
              <a:rPr lang="en-US" dirty="0" smtClean="0"/>
              <a:t>Collaborations with Residence Life, Health and Wellness, Affirmative Action, Office of Instructional Development, Human Resources, Dean of Students, University Police, Law School, College of Arts and Sciences, College of Nursing and Professional Disciplines and more</a:t>
            </a:r>
          </a:p>
          <a:p>
            <a:r>
              <a:rPr lang="en-US" dirty="0" smtClean="0"/>
              <a:t>ACE Internationalization Lab</a:t>
            </a:r>
          </a:p>
          <a:p>
            <a:r>
              <a:rPr lang="en-US" dirty="0" smtClean="0"/>
              <a:t>American Indian Research Committee (AIRC)</a:t>
            </a:r>
          </a:p>
          <a:p>
            <a:endParaRPr lang="en-US" dirty="0"/>
          </a:p>
        </p:txBody>
      </p:sp>
      <p:pic>
        <p:nvPicPr>
          <p:cNvPr id="4" name="Picture 3" descr="cid:584EDABC-9E71-43DE-B5B4-4CBF07CAA43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506638" y="5463924"/>
            <a:ext cx="1979762" cy="517248"/>
          </a:xfrm>
          <a:prstGeom prst="rect">
            <a:avLst/>
          </a:prstGeom>
          <a:noFill/>
          <a:ln>
            <a:noFill/>
          </a:ln>
        </p:spPr>
      </p:pic>
    </p:spTree>
    <p:extLst>
      <p:ext uri="{BB962C8B-B14F-4D97-AF65-F5344CB8AC3E}">
        <p14:creationId xmlns:p14="http://schemas.microsoft.com/office/powerpoint/2010/main" val="30455386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Q&amp;A</a:t>
            </a:r>
            <a:endParaRPr lang="en-US" sz="3200"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4060183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1196744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3200" b="1" dirty="0">
                <a:effectLst>
                  <a:outerShdw blurRad="38100" dist="38100" dir="2700000" algn="tl">
                    <a:srgbClr val="000000">
                      <a:alpha val="43137"/>
                    </a:srgbClr>
                  </a:outerShdw>
                </a:effectLst>
              </a:rPr>
              <a:t>Promotion, Tenure, and Evaluation (PTE</a:t>
            </a:r>
            <a:r>
              <a:rPr lang="en-US" sz="3200" b="1" dirty="0" smtClean="0">
                <a:effectLst>
                  <a:outerShdw blurRad="38100" dist="38100" dir="2700000" algn="tl">
                    <a:srgbClr val="000000">
                      <a:alpha val="43137"/>
                    </a:srgbClr>
                  </a:outerShdw>
                </a:effectLst>
              </a:rPr>
              <a:t>):</a:t>
            </a:r>
            <a:br>
              <a:rPr lang="en-US" sz="3200" b="1" dirty="0" smtClean="0">
                <a:effectLst>
                  <a:outerShdw blurRad="38100" dist="38100" dir="2700000" algn="tl">
                    <a:srgbClr val="000000">
                      <a:alpha val="43137"/>
                    </a:srgbClr>
                  </a:outerShdw>
                </a:effectLst>
              </a:rPr>
            </a:br>
            <a:r>
              <a:rPr lang="en-US" sz="3200" b="1" dirty="0" smtClean="0">
                <a:effectLst>
                  <a:outerShdw blurRad="38100" dist="38100" dir="2700000" algn="tl">
                    <a:srgbClr val="000000">
                      <a:alpha val="43137"/>
                    </a:srgbClr>
                  </a:outerShdw>
                </a:effectLst>
              </a:rPr>
              <a:t>Support Faculty, Increase Academic Quality</a:t>
            </a: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endParaRPr lang="en-US" sz="4000" dirty="0"/>
          </a:p>
        </p:txBody>
      </p:sp>
      <p:sp>
        <p:nvSpPr>
          <p:cNvPr id="3" name="Content Placeholder 2"/>
          <p:cNvSpPr>
            <a:spLocks noGrp="1"/>
          </p:cNvSpPr>
          <p:nvPr>
            <p:ph idx="1"/>
          </p:nvPr>
        </p:nvSpPr>
        <p:spPr/>
        <p:txBody>
          <a:bodyPr>
            <a:normAutofit fontScale="77500" lnSpcReduction="20000"/>
          </a:bodyPr>
          <a:lstStyle/>
          <a:p>
            <a:pPr marL="0" indent="0">
              <a:buNone/>
            </a:pPr>
            <a:r>
              <a:rPr lang="en-US" sz="2800" b="1" dirty="0"/>
              <a:t>1.  Annual process </a:t>
            </a:r>
            <a:r>
              <a:rPr lang="en-US" sz="2800" b="1" dirty="0" smtClean="0"/>
              <a:t>improvements </a:t>
            </a:r>
            <a:r>
              <a:rPr lang="en-US" sz="2800" b="1" dirty="0" smtClean="0">
                <a:solidFill>
                  <a:srgbClr val="00B050"/>
                </a:solidFill>
              </a:rPr>
              <a:t>(continuous </a:t>
            </a:r>
            <a:r>
              <a:rPr lang="en-US" sz="2800" b="1" dirty="0">
                <a:solidFill>
                  <a:srgbClr val="00B050"/>
                </a:solidFill>
              </a:rPr>
              <a:t>implementation)</a:t>
            </a:r>
          </a:p>
          <a:p>
            <a:pPr lvl="1"/>
            <a:r>
              <a:rPr lang="en-US" b="1" dirty="0" smtClean="0"/>
              <a:t>New VPAA guidance memos; smarter timeline</a:t>
            </a:r>
            <a:r>
              <a:rPr lang="en-US" b="1" dirty="0"/>
              <a:t>; communications; webpage; </a:t>
            </a:r>
            <a:r>
              <a:rPr lang="en-US" b="1" dirty="0" smtClean="0"/>
              <a:t>clarified dossier </a:t>
            </a:r>
            <a:r>
              <a:rPr lang="en-US" b="1" dirty="0"/>
              <a:t>preparation &amp; </a:t>
            </a:r>
            <a:r>
              <a:rPr lang="en-US" b="1" dirty="0" smtClean="0"/>
              <a:t>submission guidelines</a:t>
            </a:r>
            <a:endParaRPr lang="en-US" b="1" dirty="0"/>
          </a:p>
          <a:p>
            <a:pPr lvl="1"/>
            <a:endParaRPr lang="en-US" sz="1000" dirty="0"/>
          </a:p>
          <a:p>
            <a:pPr marL="0" indent="0">
              <a:buNone/>
            </a:pPr>
            <a:r>
              <a:rPr lang="en-US" sz="2800" b="1" dirty="0"/>
              <a:t>2.  Implementation of Essential Elements </a:t>
            </a:r>
            <a:r>
              <a:rPr lang="en-US" sz="2800" b="1" dirty="0">
                <a:solidFill>
                  <a:srgbClr val="00B050"/>
                </a:solidFill>
              </a:rPr>
              <a:t>(in process, on track)</a:t>
            </a:r>
            <a:endParaRPr lang="en-US" sz="2800" b="1" dirty="0"/>
          </a:p>
          <a:p>
            <a:pPr lvl="1"/>
            <a:r>
              <a:rPr lang="en-US" b="1" dirty="0" smtClean="0"/>
              <a:t>Created </a:t>
            </a:r>
            <a:r>
              <a:rPr lang="en-US" b="1" dirty="0"/>
              <a:t>process of departmental, college/school, and VPAA review </a:t>
            </a:r>
            <a:r>
              <a:rPr lang="en-US" b="1" dirty="0" smtClean="0"/>
              <a:t>&amp; approval </a:t>
            </a:r>
            <a:r>
              <a:rPr lang="en-US" b="1" dirty="0"/>
              <a:t>to ensure </a:t>
            </a:r>
            <a:r>
              <a:rPr lang="en-US" b="1" dirty="0" smtClean="0"/>
              <a:t>all </a:t>
            </a:r>
            <a:r>
              <a:rPr lang="en-US" b="1" dirty="0"/>
              <a:t>departmental guidelines are </a:t>
            </a:r>
            <a:r>
              <a:rPr lang="en-US" b="1" dirty="0" smtClean="0"/>
              <a:t>implemented with </a:t>
            </a:r>
            <a:r>
              <a:rPr lang="en-US" b="1" dirty="0"/>
              <a:t>elements identified in 2008 faculty-led review</a:t>
            </a:r>
          </a:p>
          <a:p>
            <a:pPr lvl="1"/>
            <a:endParaRPr lang="en-US" sz="1000" dirty="0"/>
          </a:p>
          <a:p>
            <a:pPr marL="0" indent="0">
              <a:buNone/>
            </a:pPr>
            <a:r>
              <a:rPr lang="en-US" sz="2800" b="1" dirty="0"/>
              <a:t>3.  PTE Working Group </a:t>
            </a:r>
            <a:r>
              <a:rPr lang="en-US" sz="2800" b="1" dirty="0">
                <a:solidFill>
                  <a:srgbClr val="00B050"/>
                </a:solidFill>
              </a:rPr>
              <a:t>(in process, on track)</a:t>
            </a:r>
            <a:endParaRPr lang="en-US" sz="2800" b="1" dirty="0"/>
          </a:p>
          <a:p>
            <a:pPr lvl="1"/>
            <a:r>
              <a:rPr lang="en-US" dirty="0"/>
              <a:t>Representatives of all eight colleges/schools review; recommend clear, consistent, fair PTE policies, procedures informed by quality, best practices, peer &amp; aspirant institutions, UND- and discipline-specific </a:t>
            </a:r>
            <a:r>
              <a:rPr lang="en-US" dirty="0" smtClean="0"/>
              <a:t>information</a:t>
            </a:r>
            <a:endParaRPr lang="en-US" sz="2000" dirty="0"/>
          </a:p>
        </p:txBody>
      </p:sp>
    </p:spTree>
    <p:extLst>
      <p:ext uri="{BB962C8B-B14F-4D97-AF65-F5344CB8AC3E}">
        <p14:creationId xmlns:p14="http://schemas.microsoft.com/office/powerpoint/2010/main" val="4098199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PTE Working Group Update</a:t>
            </a:r>
          </a:p>
        </p:txBody>
      </p:sp>
      <p:sp>
        <p:nvSpPr>
          <p:cNvPr id="3" name="Content Placeholder 2"/>
          <p:cNvSpPr>
            <a:spLocks noGrp="1"/>
          </p:cNvSpPr>
          <p:nvPr>
            <p:ph idx="1"/>
          </p:nvPr>
        </p:nvSpPr>
        <p:spPr>
          <a:xfrm>
            <a:off x="161925" y="1504950"/>
            <a:ext cx="8829675" cy="4913957"/>
          </a:xfrm>
        </p:spPr>
        <p:txBody>
          <a:bodyPr>
            <a:noAutofit/>
          </a:bodyPr>
          <a:lstStyle/>
          <a:p>
            <a:r>
              <a:rPr lang="en-US" sz="1800" b="1" dirty="0" smtClean="0"/>
              <a:t>Five meetings </a:t>
            </a:r>
            <a:r>
              <a:rPr lang="en-US" sz="1800" b="1" dirty="0"/>
              <a:t>so far this academic </a:t>
            </a:r>
            <a:r>
              <a:rPr lang="en-US" sz="1800" b="1" dirty="0" smtClean="0"/>
              <a:t>year re. these issues </a:t>
            </a:r>
            <a:r>
              <a:rPr lang="en-US" sz="1800" b="1" dirty="0" smtClean="0">
                <a:solidFill>
                  <a:srgbClr val="00B050"/>
                </a:solidFill>
              </a:rPr>
              <a:t>(in process, new in italics)</a:t>
            </a:r>
            <a:endParaRPr lang="en-US" sz="1800" b="1" dirty="0">
              <a:solidFill>
                <a:srgbClr val="00B050"/>
              </a:solidFill>
            </a:endParaRPr>
          </a:p>
          <a:p>
            <a:pPr lvl="1"/>
            <a:r>
              <a:rPr lang="en-US" sz="1600" dirty="0"/>
              <a:t>Standard hiring letter, contract </a:t>
            </a:r>
            <a:r>
              <a:rPr lang="en-US" sz="1600" dirty="0" smtClean="0"/>
              <a:t>template</a:t>
            </a:r>
            <a:endParaRPr lang="en-US" sz="1600" dirty="0"/>
          </a:p>
          <a:p>
            <a:pPr lvl="1"/>
            <a:r>
              <a:rPr lang="en-US" sz="1600" dirty="0"/>
              <a:t>Philosophy statement for promotion &amp; tenure</a:t>
            </a:r>
          </a:p>
          <a:p>
            <a:pPr lvl="1"/>
            <a:r>
              <a:rPr lang="en-US" sz="1600" dirty="0"/>
              <a:t>Dossier format &amp; template</a:t>
            </a:r>
          </a:p>
          <a:p>
            <a:pPr lvl="1"/>
            <a:r>
              <a:rPr lang="en-US" sz="1600" dirty="0"/>
              <a:t>Procedures, including roles &amp; responsibilities of candidate, chair, committees</a:t>
            </a:r>
          </a:p>
          <a:p>
            <a:pPr lvl="1"/>
            <a:r>
              <a:rPr lang="en-US" sz="1600" b="1" dirty="0"/>
              <a:t>Academic titles, ranks, and responsibilities for faculty</a:t>
            </a:r>
          </a:p>
          <a:p>
            <a:pPr lvl="1"/>
            <a:r>
              <a:rPr lang="en-US" sz="1600" b="1" dirty="0"/>
              <a:t>Guidelines for expected time in rank</a:t>
            </a:r>
          </a:p>
          <a:p>
            <a:pPr marL="0" indent="0">
              <a:buNone/>
            </a:pPr>
            <a:endParaRPr lang="en-US" sz="600" dirty="0"/>
          </a:p>
          <a:p>
            <a:r>
              <a:rPr lang="en-US" sz="1800" b="1" dirty="0"/>
              <a:t>Beginning to </a:t>
            </a:r>
            <a:r>
              <a:rPr lang="en-US" sz="1800" b="1" dirty="0" smtClean="0"/>
              <a:t>envision recommendations for </a:t>
            </a:r>
            <a:r>
              <a:rPr lang="en-US" sz="1800" b="1" dirty="0"/>
              <a:t>revised </a:t>
            </a:r>
            <a:r>
              <a:rPr lang="en-US" sz="1800" b="1" i="1" dirty="0"/>
              <a:t>Faculty Handbook </a:t>
            </a:r>
            <a:r>
              <a:rPr lang="en-US" sz="1800" b="1" dirty="0"/>
              <a:t>section on PTE </a:t>
            </a:r>
            <a:r>
              <a:rPr lang="en-US" sz="1800" b="1" dirty="0">
                <a:solidFill>
                  <a:srgbClr val="00B050"/>
                </a:solidFill>
              </a:rPr>
              <a:t>(in process</a:t>
            </a:r>
            <a:r>
              <a:rPr lang="en-US" sz="1800" b="1" dirty="0" smtClean="0">
                <a:solidFill>
                  <a:srgbClr val="00B050"/>
                </a:solidFill>
              </a:rPr>
              <a:t>)</a:t>
            </a:r>
          </a:p>
          <a:p>
            <a:pPr lvl="1"/>
            <a:r>
              <a:rPr lang="en-US" sz="1600" b="1" dirty="0" smtClean="0"/>
              <a:t>Concepts will be added to draft </a:t>
            </a:r>
            <a:r>
              <a:rPr lang="en-US" sz="1600" b="1" i="1" dirty="0" smtClean="0"/>
              <a:t>Faculty Handbook </a:t>
            </a:r>
            <a:r>
              <a:rPr lang="en-US" sz="1600" b="1" dirty="0" smtClean="0"/>
              <a:t>outline as completed by subgroups and discussed at Working Group meetings</a:t>
            </a:r>
            <a:endParaRPr lang="en-US" sz="1600" b="1" dirty="0"/>
          </a:p>
          <a:p>
            <a:endParaRPr lang="en-US" sz="700" dirty="0"/>
          </a:p>
          <a:p>
            <a:r>
              <a:rPr lang="en-US" sz="1800" b="1" dirty="0"/>
              <a:t>Communications plan </a:t>
            </a:r>
            <a:r>
              <a:rPr lang="en-US" sz="1800" b="1" dirty="0">
                <a:solidFill>
                  <a:srgbClr val="00B050"/>
                </a:solidFill>
              </a:rPr>
              <a:t>(implemented, continuous)</a:t>
            </a:r>
          </a:p>
          <a:p>
            <a:pPr lvl="1"/>
            <a:r>
              <a:rPr lang="en-US" sz="1600" b="1" i="1" dirty="0"/>
              <a:t>University Letter </a:t>
            </a:r>
            <a:r>
              <a:rPr lang="en-US" sz="1600" b="1" dirty="0"/>
              <a:t>after each meeting; webpage; email updates; University Senate sessions; </a:t>
            </a:r>
            <a:r>
              <a:rPr lang="en-US" sz="1600" b="1" dirty="0" smtClean="0"/>
              <a:t>when concepts ready to discuss, will hold topic-specific </a:t>
            </a:r>
            <a:r>
              <a:rPr lang="en-US" sz="1600" b="1" dirty="0"/>
              <a:t>open forums or focus groups</a:t>
            </a:r>
          </a:p>
          <a:p>
            <a:pPr lvl="1"/>
            <a:r>
              <a:rPr lang="en-US" sz="1600" dirty="0"/>
              <a:t>Complete information, regular updates </a:t>
            </a:r>
            <a:r>
              <a:rPr lang="en-US" sz="1600" dirty="0">
                <a:hlinkClick r:id="rId3"/>
              </a:rPr>
              <a:t>on the web </a:t>
            </a:r>
            <a:r>
              <a:rPr lang="en-US" sz="1600" dirty="0"/>
              <a:t>at: </a:t>
            </a:r>
          </a:p>
          <a:p>
            <a:pPr marL="0" indent="0">
              <a:buNone/>
            </a:pPr>
            <a:r>
              <a:rPr lang="en-US" sz="1600" dirty="0"/>
              <a:t>	</a:t>
            </a:r>
            <a:r>
              <a:rPr lang="en-US" sz="1400" b="1" dirty="0">
                <a:solidFill>
                  <a:srgbClr val="00B050"/>
                </a:solidFill>
              </a:rPr>
              <a:t>Academic Affairs -&gt; </a:t>
            </a:r>
            <a:r>
              <a:rPr lang="en-US" sz="1400" b="1" dirty="0" smtClean="0">
                <a:solidFill>
                  <a:srgbClr val="00B050"/>
                </a:solidFill>
              </a:rPr>
              <a:t>Initiatives </a:t>
            </a:r>
            <a:r>
              <a:rPr lang="en-US" sz="1400" b="1" dirty="0">
                <a:solidFill>
                  <a:srgbClr val="00B050"/>
                </a:solidFill>
              </a:rPr>
              <a:t>-&gt; Promotion, Tenure, and </a:t>
            </a:r>
            <a:r>
              <a:rPr lang="en-US" sz="1400" b="1" dirty="0" smtClean="0">
                <a:solidFill>
                  <a:srgbClr val="00B050"/>
                </a:solidFill>
              </a:rPr>
              <a:t>Evaluation</a:t>
            </a:r>
            <a:endParaRPr lang="en-US" sz="1400" b="1" dirty="0">
              <a:solidFill>
                <a:srgbClr val="00B050"/>
              </a:solidFill>
            </a:endParaRPr>
          </a:p>
        </p:txBody>
      </p:sp>
    </p:spTree>
    <p:extLst>
      <p:ext uri="{BB962C8B-B14F-4D97-AF65-F5344CB8AC3E}">
        <p14:creationId xmlns:p14="http://schemas.microsoft.com/office/powerpoint/2010/main" val="2608207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r>
              <a:rPr lang="en-US" dirty="0" smtClean="0"/>
              <a:t>Search for a Dean for the School of Graduate Studies</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4878046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a:t>
            </a:r>
            <a:endParaRPr lang="en-US" sz="3200" dirty="0"/>
          </a:p>
        </p:txBody>
      </p:sp>
      <p:sp>
        <p:nvSpPr>
          <p:cNvPr id="3" name="Content Placeholder 2"/>
          <p:cNvSpPr>
            <a:spLocks noGrp="1"/>
          </p:cNvSpPr>
          <p:nvPr>
            <p:ph idx="1"/>
          </p:nvPr>
        </p:nvSpPr>
        <p:spPr/>
        <p:txBody>
          <a:bodyPr>
            <a:normAutofit fontScale="77500" lnSpcReduction="20000"/>
          </a:bodyPr>
          <a:lstStyle/>
          <a:p>
            <a:r>
              <a:rPr lang="en-US" dirty="0" smtClean="0"/>
              <a:t>Co-chairs – Debbie Storrs and Gwen Halaas</a:t>
            </a:r>
          </a:p>
          <a:p>
            <a:r>
              <a:rPr lang="en-US" dirty="0" smtClean="0"/>
              <a:t>Completed focus groups and forums this fall designed to discussed future ideas for the School of Graduate Studies and qualities for the new Dean</a:t>
            </a:r>
          </a:p>
          <a:p>
            <a:r>
              <a:rPr lang="en-US" dirty="0" smtClean="0"/>
              <a:t>Culminated in a selection process for committee members</a:t>
            </a:r>
          </a:p>
          <a:p>
            <a:r>
              <a:rPr lang="en-US" dirty="0" smtClean="0"/>
              <a:t>Started the actual search process </a:t>
            </a:r>
          </a:p>
          <a:p>
            <a:r>
              <a:rPr lang="en-US" dirty="0" smtClean="0"/>
              <a:t>Selected a Search firm and underway</a:t>
            </a:r>
          </a:p>
          <a:p>
            <a:r>
              <a:rPr lang="en-US" b="1" dirty="0"/>
              <a:t>Peter Rosenberg recently provided a draft copy of the position announcement for the Dean of the School of Graduate Studies.  </a:t>
            </a:r>
            <a:endParaRPr lang="en-US" b="1" dirty="0" smtClean="0"/>
          </a:p>
          <a:p>
            <a:r>
              <a:rPr lang="en-US" b="1" dirty="0"/>
              <a:t>T</a:t>
            </a:r>
            <a:r>
              <a:rPr lang="en-US" b="1" dirty="0" smtClean="0"/>
              <a:t>he </a:t>
            </a:r>
            <a:r>
              <a:rPr lang="en-US" b="1" dirty="0"/>
              <a:t>position description is being finalized, and the search should be launched the week of January 11</a:t>
            </a:r>
            <a:r>
              <a:rPr lang="en-US" b="1" dirty="0" smtClean="0"/>
              <a:t>. </a:t>
            </a:r>
          </a:p>
        </p:txBody>
      </p:sp>
    </p:spTree>
    <p:extLst>
      <p:ext uri="{BB962C8B-B14F-4D97-AF65-F5344CB8AC3E}">
        <p14:creationId xmlns:p14="http://schemas.microsoft.com/office/powerpoint/2010/main" val="2390459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 Process</a:t>
            </a:r>
            <a:endParaRPr lang="en-US" sz="3200" dirty="0"/>
          </a:p>
        </p:txBody>
      </p:sp>
      <p:sp>
        <p:nvSpPr>
          <p:cNvPr id="3" name="Content Placeholder 2"/>
          <p:cNvSpPr>
            <a:spLocks noGrp="1"/>
          </p:cNvSpPr>
          <p:nvPr>
            <p:ph idx="1"/>
          </p:nvPr>
        </p:nvSpPr>
        <p:spPr>
          <a:xfrm>
            <a:off x="457200" y="1600200"/>
            <a:ext cx="8229600" cy="5135578"/>
          </a:xfrm>
        </p:spPr>
        <p:txBody>
          <a:bodyPr>
            <a:normAutofit fontScale="85000" lnSpcReduction="20000"/>
          </a:bodyPr>
          <a:lstStyle/>
          <a:p>
            <a:r>
              <a:rPr lang="en-US" dirty="0"/>
              <a:t>SBHE requires a Physical Master Plan by </a:t>
            </a:r>
            <a:r>
              <a:rPr lang="en-US" dirty="0" smtClean="0"/>
              <a:t>February 15, 2016. </a:t>
            </a:r>
            <a:r>
              <a:rPr lang="en-US" dirty="0"/>
              <a:t>To ensure that UND develops the plan in a thoughtful and inclusive manner, the current focus is on classrooms and office spaces. (with research space discussions occurring between the Provost, VP of Research and ED, and others) </a:t>
            </a:r>
          </a:p>
          <a:p>
            <a:r>
              <a:rPr lang="en-US" dirty="0"/>
              <a:t>The focus of the study is to evaluate current utilization of classrooms and office spaces, assess condition of existing buildings, and prioritize where funding should be targeted during the current biennium.</a:t>
            </a:r>
          </a:p>
          <a:p>
            <a:r>
              <a:rPr lang="en-US" dirty="0"/>
              <a:t>Over the next year, the needs for research spaces, auxiliary spaces, and ancillary spaces will be assessed with faculty and others, and the master plan will be updated accordingly. </a:t>
            </a:r>
          </a:p>
          <a:p>
            <a:pPr marL="0" indent="0">
              <a:buNone/>
            </a:pPr>
            <a:endParaRPr lang="en-US" dirty="0"/>
          </a:p>
        </p:txBody>
      </p:sp>
    </p:spTree>
    <p:extLst>
      <p:ext uri="{BB962C8B-B14F-4D97-AF65-F5344CB8AC3E}">
        <p14:creationId xmlns:p14="http://schemas.microsoft.com/office/powerpoint/2010/main" val="385623749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5392</TotalTime>
  <Words>2986</Words>
  <Application>Microsoft Office PowerPoint</Application>
  <PresentationFormat>On-screen Show (4:3)</PresentationFormat>
  <Paragraphs>291</Paragraphs>
  <Slides>34</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Arial-BoldMT</vt:lpstr>
      <vt:lpstr>ArialMT</vt:lpstr>
      <vt:lpstr>Calibri</vt:lpstr>
      <vt:lpstr>Myriad Pro</vt:lpstr>
      <vt:lpstr>Times New Roman</vt:lpstr>
      <vt:lpstr>Custom Design</vt:lpstr>
      <vt:lpstr>Priorities of the Provost/VPAA Office for 2015-2016: Senate Forum Update: December 16, 2015  Thomas M. DiLorenzo Provost and VP for Academic Affairs</vt:lpstr>
      <vt:lpstr>Priorities of the Provost and Deans</vt:lpstr>
      <vt:lpstr>Implementing the new budget model (MIRA) –Current</vt:lpstr>
      <vt:lpstr>Priorities of the Provost and Deans</vt:lpstr>
      <vt:lpstr>Promotion, Tenure, and Evaluation (PTE): Support Faculty, Increase Academic Quality </vt:lpstr>
      <vt:lpstr>PTE Working Group Update</vt:lpstr>
      <vt:lpstr>Priorities of the Provost and Deans</vt:lpstr>
      <vt:lpstr>Search for a Dean for the School of Graduate Studies</vt:lpstr>
      <vt:lpstr>Master Planning Process</vt:lpstr>
      <vt:lpstr>Examples of SBHE/Chancellor Priorities</vt:lpstr>
      <vt:lpstr>Open Education Resources (OER)</vt:lpstr>
      <vt:lpstr>Open Education Resources (OER)</vt:lpstr>
      <vt:lpstr>Open Education Resources (OER)</vt:lpstr>
      <vt:lpstr>Examples of SBHE/Chancellor Priorities</vt:lpstr>
      <vt:lpstr>Student Success Initiatives: Retention &amp; Graduation (SEM Comm)</vt:lpstr>
      <vt:lpstr>Student Success Initiatives:  Retention and Graduation (iCAN project) </vt:lpstr>
      <vt:lpstr>My Priorities</vt:lpstr>
      <vt:lpstr>My Priorities</vt:lpstr>
      <vt:lpstr>PowerPoint Presentation</vt:lpstr>
      <vt:lpstr>University of North Dakota</vt:lpstr>
      <vt:lpstr>Research and Economic Development</vt:lpstr>
      <vt:lpstr>Research Development</vt:lpstr>
      <vt:lpstr>Research Development</vt:lpstr>
      <vt:lpstr>Research Development</vt:lpstr>
      <vt:lpstr>Economic Development</vt:lpstr>
      <vt:lpstr>Communicating our Success</vt:lpstr>
      <vt:lpstr>PowerPoint Presentation</vt:lpstr>
      <vt:lpstr>Why does this matter?</vt:lpstr>
      <vt:lpstr>PowerPoint Presentation</vt:lpstr>
      <vt:lpstr>PowerPoint Presentation</vt:lpstr>
      <vt:lpstr>Diversity and Inclusion Strategic Areas</vt:lpstr>
      <vt:lpstr>Priorities </vt:lpstr>
      <vt:lpstr>Diversity and Inclusion</vt:lpstr>
      <vt:lpstr>Q&amp;A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of North Dakota</dc:title>
  <dc:creator>Susan.Walton</dc:creator>
  <cp:lastModifiedBy>DiLorenzo, Thomas</cp:lastModifiedBy>
  <cp:revision>229</cp:revision>
  <cp:lastPrinted>2015-12-16T17:50:46Z</cp:lastPrinted>
  <dcterms:created xsi:type="dcterms:W3CDTF">2013-03-03T16:45:38Z</dcterms:created>
  <dcterms:modified xsi:type="dcterms:W3CDTF">2015-12-16T20:27:16Z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Walton M na26414</vt:lpwstr>
  </property>
  <property fmtid="{D5CDD505-2E9C-101B-9397-08002B2CF9AE}" pid="3" name="Information_Classification">
    <vt:lpwstr/>
  </property>
  <property fmtid="{D5CDD505-2E9C-101B-9397-08002B2CF9AE}" pid="4" name="Record_Title_ID">
    <vt:lpwstr>72</vt:lpwstr>
  </property>
  <property fmtid="{D5CDD505-2E9C-101B-9397-08002B2CF9AE}" pid="5" name="Initial_Creation_Date">
    <vt:lpwstr>3/14/2013 9:46:57 PM</vt:lpwstr>
  </property>
  <property fmtid="{D5CDD505-2E9C-101B-9397-08002B2CF9AE}" pid="6" name="Retention_Period_Start_Date">
    <vt:lpwstr>3/14/2013 9:46:57 PM</vt:lpwstr>
  </property>
  <property fmtid="{D5CDD505-2E9C-101B-9397-08002B2CF9AE}" pid="7" name="Last_Reviewed_Date">
    <vt:lpwstr/>
  </property>
  <property fmtid="{D5CDD505-2E9C-101B-9397-08002B2CF9AE}" pid="8" name="Retention_Review_Frequency">
    <vt:lpwstr/>
  </property>
</Properties>
</file>