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handoutMasterIdLst>
    <p:handoutMasterId r:id="rId30"/>
  </p:handoutMasterIdLst>
  <p:sldIdLst>
    <p:sldId id="256" r:id="rId2"/>
    <p:sldId id="290" r:id="rId3"/>
    <p:sldId id="355" r:id="rId4"/>
    <p:sldId id="336" r:id="rId5"/>
    <p:sldId id="352" r:id="rId6"/>
    <p:sldId id="353" r:id="rId7"/>
    <p:sldId id="304" r:id="rId8"/>
    <p:sldId id="296" r:id="rId9"/>
    <p:sldId id="329" r:id="rId10"/>
    <p:sldId id="328" r:id="rId11"/>
    <p:sldId id="357" r:id="rId12"/>
    <p:sldId id="359" r:id="rId13"/>
    <p:sldId id="316" r:id="rId14"/>
    <p:sldId id="318" r:id="rId15"/>
    <p:sldId id="330" r:id="rId16"/>
    <p:sldId id="358" r:id="rId17"/>
    <p:sldId id="351" r:id="rId18"/>
    <p:sldId id="363" r:id="rId19"/>
    <p:sldId id="364" r:id="rId20"/>
    <p:sldId id="365" r:id="rId21"/>
    <p:sldId id="317" r:id="rId22"/>
    <p:sldId id="291" r:id="rId23"/>
    <p:sldId id="331" r:id="rId24"/>
    <p:sldId id="361" r:id="rId25"/>
    <p:sldId id="362" r:id="rId26"/>
    <p:sldId id="360" r:id="rId27"/>
    <p:sldId id="319" r:id="rId28"/>
  </p:sldIdLst>
  <p:sldSz cx="9144000" cy="6858000" type="screen4x3"/>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orenzo, Thomas" initials="DT" lastIdx="3" clrIdx="0">
    <p:extLst>
      <p:ext uri="{19B8F6BF-5375-455C-9EA6-DF929625EA0E}">
        <p15:presenceInfo xmlns:p15="http://schemas.microsoft.com/office/powerpoint/2012/main" userId="S-1-5-21-4034114971-991037361-2887744994-103906" providerId="AD"/>
      </p:ext>
    </p:extLst>
  </p:cmAuthor>
  <p:cmAuthor id="2" name="Hamilton, Michelle" initials="HM" lastIdx="1" clrIdx="1">
    <p:extLst>
      <p:ext uri="{19B8F6BF-5375-455C-9EA6-DF929625EA0E}">
        <p15:presenceInfo xmlns:p15="http://schemas.microsoft.com/office/powerpoint/2012/main" userId="S-1-5-21-4034114971-991037361-2887744994-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00A65E"/>
    <a:srgbClr val="1E8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4" autoAdjust="0"/>
    <p:restoredTop sz="91425" autoAdjust="0"/>
  </p:normalViewPr>
  <p:slideViewPr>
    <p:cSldViewPr snapToGrid="0" snapToObjects="1">
      <p:cViewPr varScale="1">
        <p:scale>
          <a:sx n="103" d="100"/>
          <a:sy n="103" d="100"/>
        </p:scale>
        <p:origin x="1344" y="12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sz="quarter" idx="1"/>
          </p:nvPr>
        </p:nvSpPr>
        <p:spPr>
          <a:xfrm>
            <a:off x="5265810" y="0"/>
            <a:ext cx="4028440" cy="350520"/>
          </a:xfrm>
          <a:prstGeom prst="rect">
            <a:avLst/>
          </a:prstGeom>
        </p:spPr>
        <p:txBody>
          <a:bodyPr vert="horz" lIns="93171" tIns="46586" rIns="93171" bIns="46586" rtlCol="0"/>
          <a:lstStyle>
            <a:lvl1pPr algn="r">
              <a:defRPr sz="1200"/>
            </a:lvl1pPr>
          </a:lstStyle>
          <a:p>
            <a:fld id="{B922E581-7B71-324F-8CFB-A500D1E09D1E}" type="datetimeFigureOut">
              <a:rPr lang="en-US" smtClean="0"/>
              <a:pPr/>
              <a:t>1/13/2016</a:t>
            </a:fld>
            <a:endParaRPr lang="en-US" dirty="0"/>
          </a:p>
        </p:txBody>
      </p:sp>
      <p:sp>
        <p:nvSpPr>
          <p:cNvPr id="4" name="Footer Placeholder 3"/>
          <p:cNvSpPr>
            <a:spLocks noGrp="1"/>
          </p:cNvSpPr>
          <p:nvPr>
            <p:ph type="ftr" sz="quarter" idx="2"/>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10" y="6658664"/>
            <a:ext cx="4028440" cy="350520"/>
          </a:xfrm>
          <a:prstGeom prst="rect">
            <a:avLst/>
          </a:prstGeom>
        </p:spPr>
        <p:txBody>
          <a:bodyPr vert="horz" lIns="93171" tIns="46586" rIns="93171" bIns="46586" rtlCol="0" anchor="b"/>
          <a:lstStyle>
            <a:lvl1pPr algn="r">
              <a:defRPr sz="1200"/>
            </a:lvl1pPr>
          </a:lstStyle>
          <a:p>
            <a:fld id="{59C9D148-7F67-A547-BC43-494868CFF8AD}" type="slidenum">
              <a:rPr lang="en-US" smtClean="0"/>
              <a:pPr/>
              <a:t>‹#›</a:t>
            </a:fld>
            <a:endParaRPr lang="en-US" dirty="0"/>
          </a:p>
        </p:txBody>
      </p:sp>
    </p:spTree>
    <p:extLst>
      <p:ext uri="{BB962C8B-B14F-4D97-AF65-F5344CB8AC3E}">
        <p14:creationId xmlns:p14="http://schemas.microsoft.com/office/powerpoint/2010/main" val="1892289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idx="1"/>
          </p:nvPr>
        </p:nvSpPr>
        <p:spPr>
          <a:xfrm>
            <a:off x="5265810" y="0"/>
            <a:ext cx="4028440" cy="350520"/>
          </a:xfrm>
          <a:prstGeom prst="rect">
            <a:avLst/>
          </a:prstGeom>
        </p:spPr>
        <p:txBody>
          <a:bodyPr vert="horz" lIns="93171" tIns="46586" rIns="93171" bIns="46586" rtlCol="0"/>
          <a:lstStyle>
            <a:lvl1pPr algn="r">
              <a:defRPr sz="1200"/>
            </a:lvl1pPr>
          </a:lstStyle>
          <a:p>
            <a:fld id="{6309BA0E-EA42-5C4A-8882-A51D9AD6E39C}" type="datetimeFigureOut">
              <a:rPr lang="en-US" smtClean="0"/>
              <a:pPr/>
              <a:t>1/13/2016</a:t>
            </a:fld>
            <a:endParaRPr lang="en-US" dirty="0"/>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1" tIns="46586" rIns="93171" bIns="46586" rtlCol="0" anchor="ctr"/>
          <a:lstStyle/>
          <a:p>
            <a:endParaRPr lang="en-US" dirty="0"/>
          </a:p>
        </p:txBody>
      </p:sp>
      <p:sp>
        <p:nvSpPr>
          <p:cNvPr id="5" name="Notes Placeholder 4"/>
          <p:cNvSpPr>
            <a:spLocks noGrp="1"/>
          </p:cNvSpPr>
          <p:nvPr>
            <p:ph type="body" sz="quarter" idx="3"/>
          </p:nvPr>
        </p:nvSpPr>
        <p:spPr>
          <a:xfrm>
            <a:off x="929641" y="3329941"/>
            <a:ext cx="7437120" cy="3154680"/>
          </a:xfrm>
          <a:prstGeom prst="rect">
            <a:avLst/>
          </a:prstGeom>
        </p:spPr>
        <p:txBody>
          <a:bodyPr vert="horz" lIns="93171" tIns="46586" rIns="93171"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10" y="6658664"/>
            <a:ext cx="4028440" cy="350520"/>
          </a:xfrm>
          <a:prstGeom prst="rect">
            <a:avLst/>
          </a:prstGeom>
        </p:spPr>
        <p:txBody>
          <a:bodyPr vert="horz" lIns="93171" tIns="46586" rIns="93171" bIns="46586" rtlCol="0" anchor="b"/>
          <a:lstStyle>
            <a:lvl1pPr algn="r">
              <a:defRPr sz="1200"/>
            </a:lvl1pPr>
          </a:lstStyle>
          <a:p>
            <a:fld id="{114CAD76-6D44-A94F-AFA1-9AED1E3156AD}" type="slidenum">
              <a:rPr lang="en-US" smtClean="0"/>
              <a:pPr/>
              <a:t>‹#›</a:t>
            </a:fld>
            <a:endParaRPr lang="en-US" dirty="0"/>
          </a:p>
        </p:txBody>
      </p:sp>
    </p:spTree>
    <p:extLst>
      <p:ext uri="{BB962C8B-B14F-4D97-AF65-F5344CB8AC3E}">
        <p14:creationId xmlns:p14="http://schemas.microsoft.com/office/powerpoint/2010/main" val="25932030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a:t>
            </a:fld>
            <a:endParaRPr lang="en-US" dirty="0"/>
          </a:p>
        </p:txBody>
      </p:sp>
    </p:spTree>
    <p:extLst>
      <p:ext uri="{BB962C8B-B14F-4D97-AF65-F5344CB8AC3E}">
        <p14:creationId xmlns:p14="http://schemas.microsoft.com/office/powerpoint/2010/main" val="2325770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10</a:t>
            </a:fld>
            <a:endParaRPr lang="en-US" dirty="0"/>
          </a:p>
        </p:txBody>
      </p:sp>
    </p:spTree>
    <p:extLst>
      <p:ext uri="{BB962C8B-B14F-4D97-AF65-F5344CB8AC3E}">
        <p14:creationId xmlns:p14="http://schemas.microsoft.com/office/powerpoint/2010/main" val="2846195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11</a:t>
            </a:fld>
            <a:endParaRPr lang="en-US" dirty="0"/>
          </a:p>
        </p:txBody>
      </p:sp>
    </p:spTree>
    <p:extLst>
      <p:ext uri="{BB962C8B-B14F-4D97-AF65-F5344CB8AC3E}">
        <p14:creationId xmlns:p14="http://schemas.microsoft.com/office/powerpoint/2010/main" val="3184640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12</a:t>
            </a:fld>
            <a:endParaRPr lang="en-US" dirty="0"/>
          </a:p>
        </p:txBody>
      </p:sp>
    </p:spTree>
    <p:extLst>
      <p:ext uri="{BB962C8B-B14F-4D97-AF65-F5344CB8AC3E}">
        <p14:creationId xmlns:p14="http://schemas.microsoft.com/office/powerpoint/2010/main" val="266375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dirty="0"/>
              <a:t>NDUS appropriation in House Bill 1003—item 12 Open Education Resources ($220,000). </a:t>
            </a:r>
            <a:r>
              <a:rPr lang="en-US" b="1" dirty="0"/>
              <a:t>Defined</a:t>
            </a:r>
            <a:r>
              <a:rPr lang="en-US" dirty="0"/>
              <a:t>: Free, accessible, openly licensed (public domain) documents, media, lab activities, pedagogical materials, games, simulations, etc. which are used for education learning, assessment or research (</a:t>
            </a:r>
            <a:r>
              <a:rPr lang="en-US" dirty="0" err="1"/>
              <a:t>Kauppinen</a:t>
            </a:r>
            <a:r>
              <a:rPr lang="en-US" dirty="0"/>
              <a:t>, 2013</a:t>
            </a:r>
          </a:p>
          <a:p>
            <a:pPr defTabSz="457175">
              <a:defRPr/>
            </a:pPr>
            <a:endParaRPr lang="en-US" dirty="0" smtClean="0"/>
          </a:p>
          <a:p>
            <a:pPr defTabSz="45717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13</a:t>
            </a:fld>
            <a:endParaRPr lang="en-US" dirty="0"/>
          </a:p>
        </p:txBody>
      </p:sp>
    </p:spTree>
    <p:extLst>
      <p:ext uri="{BB962C8B-B14F-4D97-AF65-F5344CB8AC3E}">
        <p14:creationId xmlns:p14="http://schemas.microsoft.com/office/powerpoint/2010/main" val="3463962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dirty="0"/>
              <a:t>NDUS appropriation in House Bill 1003—item 12 Open Education Resources ($220,000). </a:t>
            </a:r>
            <a:r>
              <a:rPr lang="en-US" b="1" dirty="0"/>
              <a:t>Defined</a:t>
            </a:r>
            <a:r>
              <a:rPr lang="en-US" dirty="0"/>
              <a:t>: Free, accessible, openly licensed (public domain) documents, media, lab activities, pedagogical materials, games, simulations, etc. which are used for education learning, assessment or research (</a:t>
            </a:r>
            <a:r>
              <a:rPr lang="en-US" dirty="0" err="1"/>
              <a:t>Kauppinen</a:t>
            </a:r>
            <a:r>
              <a:rPr lang="en-US" dirty="0"/>
              <a:t>, 2013</a:t>
            </a:r>
          </a:p>
          <a:p>
            <a:pPr defTabSz="457175">
              <a:defRPr/>
            </a:pPr>
            <a:endParaRPr lang="en-US" dirty="0" smtClean="0"/>
          </a:p>
          <a:p>
            <a:pPr defTabSz="45717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14</a:t>
            </a:fld>
            <a:endParaRPr lang="en-US" dirty="0"/>
          </a:p>
        </p:txBody>
      </p:sp>
    </p:spTree>
    <p:extLst>
      <p:ext uri="{BB962C8B-B14F-4D97-AF65-F5344CB8AC3E}">
        <p14:creationId xmlns:p14="http://schemas.microsoft.com/office/powerpoint/2010/main" val="2056712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15</a:t>
            </a:fld>
            <a:endParaRPr lang="en-US" dirty="0"/>
          </a:p>
        </p:txBody>
      </p:sp>
    </p:spTree>
    <p:extLst>
      <p:ext uri="{BB962C8B-B14F-4D97-AF65-F5344CB8AC3E}">
        <p14:creationId xmlns:p14="http://schemas.microsoft.com/office/powerpoint/2010/main" val="3660819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16</a:t>
            </a:fld>
            <a:endParaRPr lang="en-US" dirty="0"/>
          </a:p>
        </p:txBody>
      </p:sp>
    </p:spTree>
    <p:extLst>
      <p:ext uri="{BB962C8B-B14F-4D97-AF65-F5344CB8AC3E}">
        <p14:creationId xmlns:p14="http://schemas.microsoft.com/office/powerpoint/2010/main" val="31835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17</a:t>
            </a:fld>
            <a:endParaRPr lang="en-US" dirty="0"/>
          </a:p>
        </p:txBody>
      </p:sp>
    </p:spTree>
    <p:extLst>
      <p:ext uri="{BB962C8B-B14F-4D97-AF65-F5344CB8AC3E}">
        <p14:creationId xmlns:p14="http://schemas.microsoft.com/office/powerpoint/2010/main" val="1978906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18</a:t>
            </a:fld>
            <a:endParaRPr lang="en-US" dirty="0"/>
          </a:p>
        </p:txBody>
      </p:sp>
    </p:spTree>
    <p:extLst>
      <p:ext uri="{BB962C8B-B14F-4D97-AF65-F5344CB8AC3E}">
        <p14:creationId xmlns:p14="http://schemas.microsoft.com/office/powerpoint/2010/main" val="2892157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19</a:t>
            </a:fld>
            <a:endParaRPr lang="en-US" dirty="0"/>
          </a:p>
        </p:txBody>
      </p:sp>
    </p:spTree>
    <p:extLst>
      <p:ext uri="{BB962C8B-B14F-4D97-AF65-F5344CB8AC3E}">
        <p14:creationId xmlns:p14="http://schemas.microsoft.com/office/powerpoint/2010/main" val="180377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a:t>
            </a:fld>
            <a:endParaRPr lang="en-US" dirty="0"/>
          </a:p>
        </p:txBody>
      </p:sp>
    </p:spTree>
    <p:extLst>
      <p:ext uri="{BB962C8B-B14F-4D97-AF65-F5344CB8AC3E}">
        <p14:creationId xmlns:p14="http://schemas.microsoft.com/office/powerpoint/2010/main" val="2441637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20</a:t>
            </a:fld>
            <a:endParaRPr lang="en-US" dirty="0"/>
          </a:p>
        </p:txBody>
      </p:sp>
    </p:spTree>
    <p:extLst>
      <p:ext uri="{BB962C8B-B14F-4D97-AF65-F5344CB8AC3E}">
        <p14:creationId xmlns:p14="http://schemas.microsoft.com/office/powerpoint/2010/main" val="9199879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dirty="0" smtClean="0"/>
              <a:t>EDUCAUSE focuses on analysis, advocacy, community building, professional development, and knowledge creation to support the transformative role that IT can play in higher education. </a:t>
            </a:r>
            <a:r>
              <a:rPr lang="en-US" dirty="0"/>
              <a:t>UND (Heitkamp and Burger) were represented at initial training. </a:t>
            </a:r>
          </a:p>
          <a:p>
            <a:pPr defTabSz="457175">
              <a:defRPr/>
            </a:pPr>
            <a:endParaRPr lang="en-US" dirty="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21</a:t>
            </a:fld>
            <a:endParaRPr lang="en-US" dirty="0"/>
          </a:p>
        </p:txBody>
      </p:sp>
    </p:spTree>
    <p:extLst>
      <p:ext uri="{BB962C8B-B14F-4D97-AF65-F5344CB8AC3E}">
        <p14:creationId xmlns:p14="http://schemas.microsoft.com/office/powerpoint/2010/main" val="1039543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22</a:t>
            </a:fld>
            <a:endParaRPr lang="en-US" dirty="0"/>
          </a:p>
        </p:txBody>
      </p:sp>
    </p:spTree>
    <p:extLst>
      <p:ext uri="{BB962C8B-B14F-4D97-AF65-F5344CB8AC3E}">
        <p14:creationId xmlns:p14="http://schemas.microsoft.com/office/powerpoint/2010/main" val="3366408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23</a:t>
            </a:fld>
            <a:endParaRPr lang="en-US" dirty="0"/>
          </a:p>
        </p:txBody>
      </p:sp>
    </p:spTree>
    <p:extLst>
      <p:ext uri="{BB962C8B-B14F-4D97-AF65-F5344CB8AC3E}">
        <p14:creationId xmlns:p14="http://schemas.microsoft.com/office/powerpoint/2010/main" val="3375774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24</a:t>
            </a:fld>
            <a:endParaRPr lang="en-US" dirty="0"/>
          </a:p>
        </p:txBody>
      </p:sp>
    </p:spTree>
    <p:extLst>
      <p:ext uri="{BB962C8B-B14F-4D97-AF65-F5344CB8AC3E}">
        <p14:creationId xmlns:p14="http://schemas.microsoft.com/office/powerpoint/2010/main" val="1660953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25</a:t>
            </a:fld>
            <a:endParaRPr lang="en-US" dirty="0"/>
          </a:p>
        </p:txBody>
      </p:sp>
    </p:spTree>
    <p:extLst>
      <p:ext uri="{BB962C8B-B14F-4D97-AF65-F5344CB8AC3E}">
        <p14:creationId xmlns:p14="http://schemas.microsoft.com/office/powerpoint/2010/main" val="1255021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26</a:t>
            </a:fld>
            <a:endParaRPr lang="en-US" dirty="0"/>
          </a:p>
        </p:txBody>
      </p:sp>
    </p:spTree>
    <p:extLst>
      <p:ext uri="{BB962C8B-B14F-4D97-AF65-F5344CB8AC3E}">
        <p14:creationId xmlns:p14="http://schemas.microsoft.com/office/powerpoint/2010/main" val="341607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27</a:t>
            </a:fld>
            <a:endParaRPr lang="en-US" dirty="0"/>
          </a:p>
        </p:txBody>
      </p:sp>
    </p:spTree>
    <p:extLst>
      <p:ext uri="{BB962C8B-B14F-4D97-AF65-F5344CB8AC3E}">
        <p14:creationId xmlns:p14="http://schemas.microsoft.com/office/powerpoint/2010/main" val="1849849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a:t>
            </a:fld>
            <a:endParaRPr lang="en-US" dirty="0"/>
          </a:p>
        </p:txBody>
      </p:sp>
    </p:spTree>
    <p:extLst>
      <p:ext uri="{BB962C8B-B14F-4D97-AF65-F5344CB8AC3E}">
        <p14:creationId xmlns:p14="http://schemas.microsoft.com/office/powerpoint/2010/main" val="3680833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4</a:t>
            </a:fld>
            <a:endParaRPr lang="en-US" dirty="0"/>
          </a:p>
        </p:txBody>
      </p:sp>
    </p:spTree>
    <p:extLst>
      <p:ext uri="{BB962C8B-B14F-4D97-AF65-F5344CB8AC3E}">
        <p14:creationId xmlns:p14="http://schemas.microsoft.com/office/powerpoint/2010/main" val="2334758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5</a:t>
            </a:fld>
            <a:endParaRPr lang="en-US" dirty="0"/>
          </a:p>
        </p:txBody>
      </p:sp>
    </p:spTree>
    <p:extLst>
      <p:ext uri="{BB962C8B-B14F-4D97-AF65-F5344CB8AC3E}">
        <p14:creationId xmlns:p14="http://schemas.microsoft.com/office/powerpoint/2010/main" val="66647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6</a:t>
            </a:fld>
            <a:endParaRPr lang="en-US" dirty="0"/>
          </a:p>
        </p:txBody>
      </p:sp>
    </p:spTree>
    <p:extLst>
      <p:ext uri="{BB962C8B-B14F-4D97-AF65-F5344CB8AC3E}">
        <p14:creationId xmlns:p14="http://schemas.microsoft.com/office/powerpoint/2010/main" val="3123316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7</a:t>
            </a:fld>
            <a:endParaRPr lang="en-US" dirty="0"/>
          </a:p>
        </p:txBody>
      </p:sp>
    </p:spTree>
    <p:extLst>
      <p:ext uri="{BB962C8B-B14F-4D97-AF65-F5344CB8AC3E}">
        <p14:creationId xmlns:p14="http://schemas.microsoft.com/office/powerpoint/2010/main" val="3328199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8</a:t>
            </a:fld>
            <a:endParaRPr lang="en-US" dirty="0"/>
          </a:p>
        </p:txBody>
      </p:sp>
    </p:spTree>
    <p:extLst>
      <p:ext uri="{BB962C8B-B14F-4D97-AF65-F5344CB8AC3E}">
        <p14:creationId xmlns:p14="http://schemas.microsoft.com/office/powerpoint/2010/main" val="2000451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9</a:t>
            </a:fld>
            <a:endParaRPr lang="en-US" dirty="0"/>
          </a:p>
        </p:txBody>
      </p:sp>
    </p:spTree>
    <p:extLst>
      <p:ext uri="{BB962C8B-B14F-4D97-AF65-F5344CB8AC3E}">
        <p14:creationId xmlns:p14="http://schemas.microsoft.com/office/powerpoint/2010/main" val="3130651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0"/>
            <a:ext cx="9144000" cy="36575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ctrTitle"/>
          </p:nvPr>
        </p:nvSpPr>
        <p:spPr>
          <a:xfrm>
            <a:off x="762000" y="914400"/>
            <a:ext cx="7772400" cy="1470025"/>
          </a:xfrm>
        </p:spPr>
        <p:txBody>
          <a:bodyPr/>
          <a:lstStyle>
            <a:lvl1pPr>
              <a:defRPr>
                <a:solidFill>
                  <a:schemeClr val="bg1"/>
                </a:solidFill>
                <a:latin typeface="Myriad Pro" pitchFamily="34" charset="0"/>
              </a:defRPr>
            </a:lvl1pPr>
          </a:lstStyle>
          <a:p>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18209" y="4782395"/>
            <a:ext cx="6026792" cy="689732"/>
          </a:xfrm>
          <a:prstGeom prst="rect">
            <a:avLst/>
          </a:prstGeom>
        </p:spPr>
      </p:pic>
    </p:spTree>
    <p:extLst>
      <p:ext uri="{BB962C8B-B14F-4D97-AF65-F5344CB8AC3E}">
        <p14:creationId xmlns:p14="http://schemas.microsoft.com/office/powerpoint/2010/main" val="3484489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2566918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2" name="TextBox 11"/>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7980723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4" name="TextBox 13"/>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4149491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14326816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8" name="TextBox 7"/>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13772747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7280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und.edu/finance-operations/facilities-management/openforum2.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Stephanie.Walker@und.edu"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hyperlink" Target="mailto:Thomasine.Heitkamp@und.edu"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und.edu/provost/initiatives/sem.cf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8.xml.rels><?xml version="1.0" encoding="UTF-8" standalone="yes"?>
<Relationships xmlns="http://schemas.openxmlformats.org/package/2006/relationships"><Relationship Id="rId3" Type="http://schemas.openxmlformats.org/officeDocument/2006/relationships/hyperlink" Target="http://und.edu/provost/initiatives/sem.cf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web"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und.edu/provost/initiatives/pte-working-group.cf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63" y="914400"/>
            <a:ext cx="8048837" cy="1470025"/>
          </a:xfrm>
        </p:spPr>
        <p:txBody>
          <a:bodyPr>
            <a:noAutofit/>
          </a:bodyPr>
          <a:lstStyle/>
          <a:p>
            <a:r>
              <a:rPr lang="en-US" sz="3600" dirty="0" smtClean="0"/>
              <a:t>Priorities of the Provost/VPAA Office for 2015-2016: Staff Senate Forum</a:t>
            </a:r>
            <a:br>
              <a:rPr lang="en-US" sz="3600" dirty="0" smtClean="0"/>
            </a:br>
            <a:r>
              <a:rPr lang="en-US" sz="3600" dirty="0" smtClean="0"/>
              <a:t>Update: January 13, 2016</a:t>
            </a:r>
            <a:br>
              <a:rPr lang="en-US" sz="3600" dirty="0" smtClean="0"/>
            </a:br>
            <a:r>
              <a:rPr lang="en-US" sz="3600" dirty="0" smtClean="0"/>
              <a:t/>
            </a:r>
            <a:br>
              <a:rPr lang="en-US" sz="3600" dirty="0" smtClean="0"/>
            </a:br>
            <a:r>
              <a:rPr lang="en-US" sz="3600" dirty="0" smtClean="0"/>
              <a:t>Thomas M. DiLorenzo</a:t>
            </a:r>
            <a:br>
              <a:rPr lang="en-US" sz="3600" dirty="0" smtClean="0"/>
            </a:br>
            <a:r>
              <a:rPr lang="en-US" sz="3600" dirty="0" smtClean="0"/>
              <a:t>Provost and VP for Academic Affairs</a:t>
            </a:r>
            <a:endParaRPr lang="en-US" sz="3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7255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 Process</a:t>
            </a:r>
            <a:endParaRPr lang="en-US" sz="3200" dirty="0"/>
          </a:p>
        </p:txBody>
      </p:sp>
      <p:sp>
        <p:nvSpPr>
          <p:cNvPr id="3" name="Content Placeholder 2"/>
          <p:cNvSpPr>
            <a:spLocks noGrp="1"/>
          </p:cNvSpPr>
          <p:nvPr>
            <p:ph idx="1"/>
          </p:nvPr>
        </p:nvSpPr>
        <p:spPr>
          <a:xfrm>
            <a:off x="457200" y="1600200"/>
            <a:ext cx="8229600" cy="5135578"/>
          </a:xfrm>
        </p:spPr>
        <p:txBody>
          <a:bodyPr>
            <a:normAutofit fontScale="85000" lnSpcReduction="20000"/>
          </a:bodyPr>
          <a:lstStyle/>
          <a:p>
            <a:r>
              <a:rPr lang="en-US" dirty="0"/>
              <a:t>SBHE requires a Physical Master Plan by </a:t>
            </a:r>
            <a:r>
              <a:rPr lang="en-US" dirty="0" smtClean="0"/>
              <a:t>February 15, 2016. </a:t>
            </a:r>
            <a:r>
              <a:rPr lang="en-US" dirty="0"/>
              <a:t>To ensure that UND develops the plan in a thoughtful and inclusive manner, the current focus is on classrooms and office spaces. (with research space discussions occurring between the Provost, VP of Research and ED, and others) </a:t>
            </a:r>
          </a:p>
          <a:p>
            <a:r>
              <a:rPr lang="en-US" dirty="0"/>
              <a:t>The focus of the study is to evaluate current utilization of classrooms and office spaces, assess condition of existing buildings, and prioritize where funding should be targeted during the current biennium.</a:t>
            </a:r>
          </a:p>
          <a:p>
            <a:r>
              <a:rPr lang="en-US" dirty="0"/>
              <a:t>Over the next year, the needs for research spaces, auxiliary spaces, and ancillary spaces will be assessed with faculty and others, and the master plan will be updated accordingly. </a:t>
            </a:r>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562374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(due February 15, 2016)</a:t>
            </a:r>
          </a:p>
          <a:p>
            <a:r>
              <a:rPr lang="en-US" dirty="0" smtClean="0"/>
              <a:t>Master Planning Presentation on December 11, 2015</a:t>
            </a:r>
          </a:p>
          <a:p>
            <a:pPr lvl="1"/>
            <a:r>
              <a:rPr lang="en-US" dirty="0">
                <a:hlinkClick r:id="rId3"/>
              </a:rPr>
              <a:t>http://</a:t>
            </a:r>
            <a:r>
              <a:rPr lang="en-US" dirty="0" smtClean="0">
                <a:hlinkClick r:id="rId3"/>
              </a:rPr>
              <a:t>und.edu/finance-operations/facilities-management/openforum2.pdf</a:t>
            </a:r>
            <a:r>
              <a:rPr lang="en-US" dirty="0" smtClean="0"/>
              <a:t> </a:t>
            </a:r>
          </a:p>
          <a:p>
            <a:r>
              <a:rPr lang="en-US" dirty="0" smtClean="0"/>
              <a:t>Next meeting is January 13, 2016</a:t>
            </a:r>
          </a:p>
          <a:p>
            <a:pPr marL="0" indent="0">
              <a:buNone/>
            </a:pP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13011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r>
              <a:rPr lang="en-US" dirty="0"/>
              <a:t>(due February 15, 2016)</a:t>
            </a:r>
          </a:p>
          <a:p>
            <a:r>
              <a:rPr lang="en-US" dirty="0" smtClean="0"/>
              <a:t>Open Educational Resources (OER)</a:t>
            </a:r>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933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Education Resources (OER)</a:t>
            </a:r>
            <a:endParaRPr lang="en-US" dirty="0"/>
          </a:p>
        </p:txBody>
      </p:sp>
      <p:sp>
        <p:nvSpPr>
          <p:cNvPr id="3" name="Content Placeholder 2"/>
          <p:cNvSpPr>
            <a:spLocks noGrp="1"/>
          </p:cNvSpPr>
          <p:nvPr>
            <p:ph idx="1"/>
          </p:nvPr>
        </p:nvSpPr>
        <p:spPr>
          <a:xfrm>
            <a:off x="279919" y="1483567"/>
            <a:ext cx="8864081" cy="3815605"/>
          </a:xfrm>
        </p:spPr>
        <p:txBody>
          <a:bodyPr>
            <a:noAutofit/>
          </a:bodyPr>
          <a:lstStyle/>
          <a:p>
            <a:r>
              <a:rPr lang="en-US" sz="2400" dirty="0" smtClean="0"/>
              <a:t>11 Faculty and Staff members trained by the NDUS Open Source Book Training in Oct at Valley City State University.</a:t>
            </a:r>
          </a:p>
          <a:p>
            <a:r>
              <a:rPr lang="en-US" sz="2400" dirty="0" smtClean="0"/>
              <a:t>Committee has been formed </a:t>
            </a:r>
            <a:r>
              <a:rPr lang="en-US" sz="2400" dirty="0"/>
              <a:t>to ensure best practices in implementation of Open Education Resources---Members </a:t>
            </a:r>
            <a:r>
              <a:rPr lang="en-US" sz="2400" dirty="0" smtClean="0"/>
              <a:t>include: </a:t>
            </a:r>
            <a:r>
              <a:rPr lang="en-US" sz="2400" dirty="0"/>
              <a:t>Dean of Libraries and Information Resources (co-chair), Associate Provost (co-chair), </a:t>
            </a:r>
            <a:r>
              <a:rPr lang="en-US" sz="2400" dirty="0" smtClean="0"/>
              <a:t>UND faculty members, </a:t>
            </a:r>
            <a:r>
              <a:rPr lang="en-US" sz="2400" dirty="0"/>
              <a:t>Vice-Chair of the University </a:t>
            </a:r>
            <a:r>
              <a:rPr lang="en-US" sz="2400" dirty="0" smtClean="0"/>
              <a:t>Senate, Students, Director </a:t>
            </a:r>
            <a:r>
              <a:rPr lang="en-US" sz="2400" dirty="0"/>
              <a:t>of the Center for Instructional and Technology and her course design personnel and Director of the Office of  Extended Learning and her administrative staff.</a:t>
            </a:r>
          </a:p>
          <a:p>
            <a:r>
              <a:rPr lang="en-US" sz="2400" dirty="0" smtClean="0"/>
              <a:t>No </a:t>
            </a:r>
            <a:r>
              <a:rPr lang="en-US" sz="2400" dirty="0"/>
              <a:t>faculty will be required to use Open Source Textbooks-</a:t>
            </a:r>
            <a:r>
              <a:rPr lang="en-US" sz="2400" dirty="0" smtClean="0"/>
              <a:t>--Participation </a:t>
            </a:r>
            <a:r>
              <a:rPr lang="en-US" sz="2400" dirty="0"/>
              <a:t>is Voluntary</a:t>
            </a:r>
            <a:r>
              <a:rPr lang="en-US" sz="2400" dirty="0" smtClean="0"/>
              <a:t>. Focus will begin with instructors who teach large enrollment classes to ensure larger savings for students.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933976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Education Resources (OER)</a:t>
            </a:r>
            <a:endParaRPr lang="en-US" dirty="0"/>
          </a:p>
        </p:txBody>
      </p:sp>
      <p:sp>
        <p:nvSpPr>
          <p:cNvPr id="3" name="Content Placeholder 2"/>
          <p:cNvSpPr>
            <a:spLocks noGrp="1"/>
          </p:cNvSpPr>
          <p:nvPr>
            <p:ph idx="1"/>
          </p:nvPr>
        </p:nvSpPr>
        <p:spPr>
          <a:xfrm>
            <a:off x="407748" y="1374401"/>
            <a:ext cx="8736252" cy="5006022"/>
          </a:xfrm>
        </p:spPr>
        <p:txBody>
          <a:bodyPr>
            <a:noAutofit/>
          </a:bodyPr>
          <a:lstStyle/>
          <a:p>
            <a:r>
              <a:rPr lang="en-US" sz="2400" dirty="0" smtClean="0"/>
              <a:t>Faculty </a:t>
            </a:r>
            <a:r>
              <a:rPr lang="en-US" sz="2400" dirty="0"/>
              <a:t>engaged in use of OER will have the financial, technical and editorial supports. </a:t>
            </a:r>
            <a:r>
              <a:rPr lang="en-US" sz="2400" dirty="0" smtClean="0"/>
              <a:t>The focus will be on shared </a:t>
            </a:r>
            <a:r>
              <a:rPr lang="en-US" sz="2400" dirty="0"/>
              <a:t>expertise and peer-based learning to disseminate curricula and support a learner-centric approach to education</a:t>
            </a:r>
            <a:r>
              <a:rPr lang="en-US" sz="2400" dirty="0" smtClean="0"/>
              <a:t>.  </a:t>
            </a:r>
          </a:p>
          <a:p>
            <a:r>
              <a:rPr lang="en-US" sz="2400" dirty="0" smtClean="0"/>
              <a:t>Multiple major research universities have been creating and using Open Source Materials including MIT, U of MN, U of Oregon, U of Utah, SUNY and Georgia System. </a:t>
            </a:r>
          </a:p>
          <a:p>
            <a:r>
              <a:rPr lang="en-US" sz="2400" dirty="0" smtClean="0"/>
              <a:t>This movement is in response to the rising costs of textbooks at double the cost of inflation (NY Times).</a:t>
            </a:r>
          </a:p>
          <a:p>
            <a:r>
              <a:rPr lang="en-US" sz="2400" dirty="0" smtClean="0"/>
              <a:t>Stephanie Walker and Thomasine Heitkamp are preparing a proposal to NDUS.  (please contact them if you have any questions.  </a:t>
            </a:r>
            <a:r>
              <a:rPr lang="en-US" sz="2400" dirty="0" smtClean="0">
                <a:hlinkClick r:id="rId3"/>
              </a:rPr>
              <a:t>Stephanie.Walker@und.edu</a:t>
            </a:r>
            <a:r>
              <a:rPr lang="en-US" sz="2400" dirty="0" smtClean="0"/>
              <a:t>  and </a:t>
            </a:r>
            <a:r>
              <a:rPr lang="en-US" sz="2400" dirty="0" smtClean="0">
                <a:hlinkClick r:id="rId4"/>
              </a:rPr>
              <a:t>Thomasine.Heitkamp@und.edu</a:t>
            </a:r>
            <a:r>
              <a:rPr lang="en-US" sz="2400" dirty="0" smtClean="0"/>
              <a:t>    </a:t>
            </a:r>
            <a:endParaRPr lang="en-US" sz="2400" dirty="0"/>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81872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Open Education Resources (OER)</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Open Educational Resources (OER) </a:t>
            </a:r>
          </a:p>
          <a:p>
            <a:pPr lvl="1"/>
            <a:r>
              <a:rPr lang="en-US" b="1" dirty="0" smtClean="0"/>
              <a:t>Stephanie Walker and Thomasine Heitkamp will submit a proposal to NDUS </a:t>
            </a:r>
            <a:r>
              <a:rPr lang="en-US" b="1" dirty="0"/>
              <a:t>for funds </a:t>
            </a:r>
            <a:r>
              <a:rPr lang="en-US" b="1" dirty="0" smtClean="0"/>
              <a:t>in February. The funds are to </a:t>
            </a:r>
            <a:r>
              <a:rPr lang="en-US" b="1" dirty="0"/>
              <a:t>assist </a:t>
            </a:r>
            <a:r>
              <a:rPr lang="en-US" b="1" dirty="0" smtClean="0"/>
              <a:t>five </a:t>
            </a:r>
            <a:r>
              <a:rPr lang="en-US" b="1" dirty="0"/>
              <a:t>faculty </a:t>
            </a:r>
            <a:r>
              <a:rPr lang="en-US" b="1" dirty="0" smtClean="0"/>
              <a:t>members to </a:t>
            </a:r>
            <a:r>
              <a:rPr lang="en-US" b="1" dirty="0"/>
              <a:t>adapt their classes for </a:t>
            </a:r>
            <a:r>
              <a:rPr lang="en-US" b="1" dirty="0" smtClean="0"/>
              <a:t>OER purposes.</a:t>
            </a:r>
          </a:p>
          <a:p>
            <a:pPr lvl="1"/>
            <a:r>
              <a:rPr lang="en-US" b="1" dirty="0" smtClean="0"/>
              <a:t>We </a:t>
            </a:r>
            <a:r>
              <a:rPr lang="en-US" b="1" dirty="0"/>
              <a:t>will also provide library and technical supports to faculty wishing to use </a:t>
            </a:r>
            <a:r>
              <a:rPr lang="en-US" b="1" dirty="0" smtClean="0"/>
              <a:t>OER </a:t>
            </a:r>
            <a:r>
              <a:rPr lang="en-US" b="1" dirty="0"/>
              <a:t>materials</a:t>
            </a:r>
            <a:r>
              <a:rPr lang="en-US" b="1" dirty="0" smtClean="0"/>
              <a:t>.</a:t>
            </a:r>
          </a:p>
          <a:p>
            <a:pPr lvl="1"/>
            <a:r>
              <a:rPr lang="en-US" b="1" dirty="0" smtClean="0"/>
              <a:t>January 28 – Dr. David Ernst, Director of the Center for Open Education and Executive Director for the Open Textbook Network, is coming to campus for an open forum</a:t>
            </a:r>
            <a:r>
              <a:rPr lang="en-US" b="1" dirty="0"/>
              <a:t> </a:t>
            </a:r>
            <a:r>
              <a:rPr lang="en-US" b="1" dirty="0" smtClean="0"/>
              <a:t> </a:t>
            </a: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453431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r>
              <a:rPr lang="en-US" dirty="0"/>
              <a:t>(due February 15, 2016)</a:t>
            </a:r>
          </a:p>
          <a:p>
            <a:r>
              <a:rPr lang="en-US" dirty="0" smtClean="0"/>
              <a:t>Open Educational Resources (OER)</a:t>
            </a:r>
          </a:p>
          <a:p>
            <a:r>
              <a:rPr lang="en-US" dirty="0" smtClean="0"/>
              <a:t>Student Success Initiatives: Retention and Graduation</a:t>
            </a:r>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217437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511167"/>
            <a:ext cx="8229600" cy="4810324"/>
          </a:xfrm>
        </p:spPr>
        <p:txBody>
          <a:bodyPr>
            <a:noAutofit/>
          </a:bodyPr>
          <a:lstStyle/>
          <a:p>
            <a:r>
              <a:rPr lang="en-US" sz="2000" dirty="0"/>
              <a:t>UND’s retention rates for first-time, full-time degree-seeking students have </a:t>
            </a:r>
            <a:r>
              <a:rPr lang="en-US" sz="2000" b="1" dirty="0"/>
              <a:t>increased </a:t>
            </a:r>
            <a:r>
              <a:rPr lang="en-US" sz="2000" b="1" dirty="0" smtClean="0"/>
              <a:t>7 </a:t>
            </a:r>
            <a:r>
              <a:rPr lang="en-US" sz="2000" b="1" dirty="0"/>
              <a:t>percent in just two years, </a:t>
            </a:r>
            <a:r>
              <a:rPr lang="en-US" sz="2000" dirty="0"/>
              <a:t>to </a:t>
            </a:r>
            <a:r>
              <a:rPr lang="en-US" sz="2000" dirty="0" smtClean="0"/>
              <a:t>almost 82 </a:t>
            </a:r>
            <a:r>
              <a:rPr lang="en-US" sz="2000" dirty="0"/>
              <a:t>percent</a:t>
            </a:r>
          </a:p>
          <a:p>
            <a:pPr lvl="1"/>
            <a:endParaRPr lang="en-US" sz="1000" dirty="0"/>
          </a:p>
          <a:p>
            <a:r>
              <a:rPr lang="en-US" sz="2000" dirty="0"/>
              <a:t>Record fall-to-spring retention rates at 93 percent or higher</a:t>
            </a:r>
          </a:p>
          <a:p>
            <a:endParaRPr lang="en-US" sz="1000" dirty="0"/>
          </a:p>
          <a:p>
            <a:r>
              <a:rPr lang="en-US" sz="2000" dirty="0"/>
              <a:t>Should increase graduation rates down the line</a:t>
            </a:r>
          </a:p>
          <a:p>
            <a:endParaRPr lang="en-US" sz="1000" dirty="0"/>
          </a:p>
          <a:p>
            <a:r>
              <a:rPr lang="en-US" sz="2000" b="1" dirty="0"/>
              <a:t>The top five reasons for success are that we’ve:</a:t>
            </a:r>
          </a:p>
          <a:p>
            <a:pPr lvl="1"/>
            <a:r>
              <a:rPr lang="en-US" sz="1600" dirty="0"/>
              <a:t>Identified &amp; </a:t>
            </a:r>
            <a:r>
              <a:rPr lang="en-US" sz="1600" b="1" dirty="0"/>
              <a:t>communicated</a:t>
            </a:r>
            <a:r>
              <a:rPr lang="en-US" sz="1600" dirty="0"/>
              <a:t> repeatedly that retention and timely completion are a </a:t>
            </a:r>
            <a:r>
              <a:rPr lang="en-US" sz="1600" b="1" dirty="0"/>
              <a:t>university priority</a:t>
            </a:r>
          </a:p>
          <a:p>
            <a:pPr lvl="1"/>
            <a:r>
              <a:rPr lang="en-US" sz="1600" dirty="0"/>
              <a:t>Created </a:t>
            </a:r>
            <a:r>
              <a:rPr lang="en-US" sz="1600" b="1" dirty="0"/>
              <a:t>partnerships</a:t>
            </a:r>
            <a:r>
              <a:rPr lang="en-US" sz="1600" dirty="0"/>
              <a:t> that empower and expect key stakeholders to act</a:t>
            </a:r>
          </a:p>
          <a:p>
            <a:pPr lvl="1"/>
            <a:r>
              <a:rPr lang="en-US" sz="1600" dirty="0"/>
              <a:t>Expected </a:t>
            </a:r>
            <a:r>
              <a:rPr lang="en-US" sz="1600" b="1" dirty="0"/>
              <a:t>best practices and data </a:t>
            </a:r>
            <a:r>
              <a:rPr lang="en-US" sz="1600" dirty="0"/>
              <a:t>to drive actions and outcomes</a:t>
            </a:r>
          </a:p>
          <a:p>
            <a:pPr lvl="1"/>
            <a:r>
              <a:rPr lang="en-US" sz="1600" dirty="0"/>
              <a:t>Put </a:t>
            </a:r>
            <a:r>
              <a:rPr lang="en-US" sz="1600" b="1" dirty="0"/>
              <a:t>data </a:t>
            </a:r>
            <a:r>
              <a:rPr lang="en-US" sz="1600" dirty="0"/>
              <a:t>in the hands of decision makers</a:t>
            </a:r>
          </a:p>
          <a:p>
            <a:pPr lvl="1"/>
            <a:r>
              <a:rPr lang="en-US" sz="1600" dirty="0"/>
              <a:t>Taken multiple steps via </a:t>
            </a:r>
            <a:r>
              <a:rPr lang="en-US" sz="1600" dirty="0">
                <a:hlinkClick r:id="rId3"/>
              </a:rPr>
              <a:t>Strategic Enrollment Management </a:t>
            </a:r>
            <a:r>
              <a:rPr lang="en-US" sz="1600" dirty="0"/>
              <a:t>and Division of Student Affairs to </a:t>
            </a:r>
            <a:r>
              <a:rPr lang="en-US" sz="1600" b="1" dirty="0"/>
              <a:t>clear curriculum paths </a:t>
            </a:r>
            <a:r>
              <a:rPr lang="en-US" sz="1600" dirty="0"/>
              <a:t>to retention and successful completion, </a:t>
            </a:r>
            <a:r>
              <a:rPr lang="en-US" sz="1600" b="1" dirty="0"/>
              <a:t>identify and support at-risk students</a:t>
            </a:r>
            <a:r>
              <a:rPr lang="en-US" sz="1600" dirty="0"/>
              <a:t>, execute </a:t>
            </a:r>
            <a:r>
              <a:rPr lang="en-US" sz="1600" b="1" dirty="0"/>
              <a:t>direct outreach &amp; interventions</a:t>
            </a:r>
            <a:r>
              <a:rPr lang="en-US" sz="1600" dirty="0"/>
              <a:t> at critical times, and </a:t>
            </a:r>
            <a:r>
              <a:rPr lang="en-US" sz="1600" b="1" dirty="0"/>
              <a:t>enhance advising </a:t>
            </a:r>
            <a:r>
              <a:rPr lang="en-US" sz="1600" dirty="0"/>
              <a:t>at key points in a student’s career</a:t>
            </a:r>
          </a:p>
          <a:p>
            <a:endParaRPr lang="en-US" sz="1600" dirty="0" smtClean="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333522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451488"/>
            <a:ext cx="8229600" cy="4810324"/>
          </a:xfrm>
        </p:spPr>
        <p:txBody>
          <a:bodyPr>
            <a:noAutofit/>
          </a:bodyPr>
          <a:lstStyle/>
          <a:p>
            <a:r>
              <a:rPr lang="en-US" sz="1400" b="1" dirty="0">
                <a:hlinkClick r:id="rId3"/>
              </a:rPr>
              <a:t>Strategic Enrollment Management (SEM) Committee </a:t>
            </a:r>
            <a:r>
              <a:rPr lang="en-US" sz="1400" dirty="0"/>
              <a:t>facilitates student success by developing and implementing strategies for undergraduate retention, persistence, and completion</a:t>
            </a:r>
          </a:p>
          <a:p>
            <a:pPr lvl="1"/>
            <a:r>
              <a:rPr lang="en-US" sz="1400" dirty="0"/>
              <a:t>Develop action plans for implementation of new or existing SEM initiatives</a:t>
            </a:r>
          </a:p>
          <a:p>
            <a:pPr lvl="1"/>
            <a:r>
              <a:rPr lang="en-US" sz="1400" dirty="0"/>
              <a:t>Collaborate with campus to develop appropriate SEM goals, benchmarks, and metrics</a:t>
            </a:r>
          </a:p>
          <a:p>
            <a:pPr lvl="1"/>
            <a:r>
              <a:rPr lang="en-US" sz="1400" dirty="0"/>
              <a:t>Work with academic and student support units to implement SEM action plans</a:t>
            </a:r>
          </a:p>
          <a:p>
            <a:pPr lvl="1"/>
            <a:r>
              <a:rPr lang="en-US" sz="1400" dirty="0"/>
              <a:t>Monitor data to continuously evaluate SEM goals and initiatives to facilitate student </a:t>
            </a:r>
            <a:r>
              <a:rPr lang="en-US" sz="1400" dirty="0" smtClean="0"/>
              <a:t>success</a:t>
            </a:r>
            <a:endParaRPr lang="en-US" sz="1400" b="1" dirty="0"/>
          </a:p>
          <a:p>
            <a:r>
              <a:rPr lang="en-US" sz="1400" b="1" dirty="0"/>
              <a:t>Strategic Enrollment Management (SEM) Committee </a:t>
            </a:r>
            <a:r>
              <a:rPr lang="en-US" sz="1400" b="1" dirty="0">
                <a:solidFill>
                  <a:srgbClr val="00B050"/>
                </a:solidFill>
              </a:rPr>
              <a:t>(implemented, continuous)</a:t>
            </a:r>
          </a:p>
          <a:p>
            <a:pPr lvl="1"/>
            <a:r>
              <a:rPr lang="en-US" sz="1400" dirty="0"/>
              <a:t>Partnership of Academic Affairs &amp; Student Affairs</a:t>
            </a:r>
          </a:p>
          <a:p>
            <a:pPr lvl="1"/>
            <a:r>
              <a:rPr lang="en-US" sz="1400" dirty="0"/>
              <a:t>All colleges &amp; schools are represented on the Committee</a:t>
            </a:r>
          </a:p>
          <a:p>
            <a:pPr lvl="1"/>
            <a:r>
              <a:rPr lang="en-US" sz="1400" dirty="0"/>
              <a:t>The focus is on undergraduate retention and graduation</a:t>
            </a:r>
          </a:p>
          <a:p>
            <a:pPr lvl="1"/>
            <a:r>
              <a:rPr lang="en-US" sz="1400" dirty="0"/>
              <a:t>2014-15 focus: Course availability; four-year plans; data </a:t>
            </a:r>
            <a:r>
              <a:rPr lang="en-US" sz="1400" dirty="0" smtClean="0"/>
              <a:t>provision</a:t>
            </a:r>
            <a:endParaRPr lang="en-US" sz="1400" dirty="0"/>
          </a:p>
          <a:p>
            <a:r>
              <a:rPr lang="en-US" sz="1400" b="1" dirty="0"/>
              <a:t>SEM Committee Priorities for 2015-16 </a:t>
            </a:r>
            <a:r>
              <a:rPr lang="en-US" sz="1400" b="1" dirty="0">
                <a:solidFill>
                  <a:srgbClr val="00B050"/>
                </a:solidFill>
              </a:rPr>
              <a:t>(in process)</a:t>
            </a:r>
          </a:p>
          <a:p>
            <a:pPr lvl="1"/>
            <a:r>
              <a:rPr lang="en-US" sz="1400" b="1" dirty="0"/>
              <a:t>Strategies for targeted student populations </a:t>
            </a:r>
            <a:r>
              <a:rPr lang="en-US" sz="1400" dirty="0"/>
              <a:t>(at-risk, on-campus, online, transfer)</a:t>
            </a:r>
          </a:p>
          <a:p>
            <a:pPr lvl="1"/>
            <a:r>
              <a:rPr lang="en-US" sz="1400" b="1" dirty="0"/>
              <a:t>Academic advising process </a:t>
            </a:r>
            <a:r>
              <a:rPr lang="en-US" sz="1400" dirty="0"/>
              <a:t>(handoff between majors, advisor professional development, policies, Academic Advisor Council)</a:t>
            </a:r>
          </a:p>
          <a:p>
            <a:pPr lvl="1"/>
            <a:r>
              <a:rPr lang="en-US" sz="1400" b="1" dirty="0"/>
              <a:t>Information systems education, coordination &amp; training </a:t>
            </a:r>
            <a:r>
              <a:rPr lang="en-US" sz="1400" dirty="0"/>
              <a:t>(Starfish, </a:t>
            </a:r>
            <a:r>
              <a:rPr lang="en-US" sz="1400" dirty="0" err="1"/>
              <a:t>CourseLeaf</a:t>
            </a:r>
            <a:r>
              <a:rPr lang="en-US" sz="1400" dirty="0"/>
              <a:t>, </a:t>
            </a:r>
            <a:r>
              <a:rPr lang="en-US" sz="1400" dirty="0" err="1"/>
              <a:t>ImageNow</a:t>
            </a:r>
            <a:r>
              <a:rPr lang="en-US" sz="1400" dirty="0"/>
              <a:t>, PAR Predictive Analytics, </a:t>
            </a:r>
            <a:r>
              <a:rPr lang="en-US" sz="1400" dirty="0" err="1"/>
              <a:t>iDashboards</a:t>
            </a:r>
            <a:r>
              <a:rPr lang="en-US" sz="1400" dirty="0"/>
              <a:t>)</a:t>
            </a:r>
          </a:p>
          <a:p>
            <a:pPr lvl="1"/>
            <a:r>
              <a:rPr lang="en-US" sz="1400" dirty="0"/>
              <a:t>Policy for students who might face </a:t>
            </a:r>
            <a:r>
              <a:rPr lang="en-US" sz="1400" b="1" dirty="0"/>
              <a:t>academic probation, suspension, or dismissal</a:t>
            </a:r>
          </a:p>
          <a:p>
            <a:r>
              <a:rPr lang="en-US" sz="1400" dirty="0"/>
              <a:t>Spring 2016 registration initiative to reach out via academic advisors to admitted students who haven’t yet registered and help them register</a:t>
            </a:r>
          </a:p>
          <a:p>
            <a:endParaRPr lang="en-US" sz="1600" dirty="0" smtClean="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42223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849"/>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0" y="1406474"/>
            <a:ext cx="8929396" cy="4810324"/>
          </a:xfrm>
        </p:spPr>
        <p:txBody>
          <a:bodyPr>
            <a:noAutofit/>
          </a:bodyPr>
          <a:lstStyle/>
          <a:p>
            <a:pPr marL="0" indent="0">
              <a:buNone/>
            </a:pPr>
            <a:r>
              <a:rPr lang="en-US" sz="1600" b="1" dirty="0"/>
              <a:t>How? We’ve focused on student support, outreach, and interventions to drive increased retention and persistence and to clear pathways to timely completion</a:t>
            </a:r>
          </a:p>
          <a:p>
            <a:pPr marL="519113" lvl="1">
              <a:buFont typeface="Wingdings" panose="05000000000000000000" pitchFamily="2" charset="2"/>
              <a:buChar char="Ø"/>
            </a:pPr>
            <a:r>
              <a:rPr lang="en-US" sz="1600" dirty="0"/>
              <a:t>Invested in </a:t>
            </a:r>
            <a:r>
              <a:rPr lang="en-US" sz="1600" b="1" dirty="0"/>
              <a:t>partnerships</a:t>
            </a:r>
            <a:r>
              <a:rPr lang="en-US" sz="1600" dirty="0"/>
              <a:t> among the Divisions of Academic Affairs and Student Affairs, and created a standing committee structure that involves all undergraduate colleges/schools, as well as the professional schools and the undergraduate student body</a:t>
            </a:r>
          </a:p>
          <a:p>
            <a:pPr marL="519113" lvl="1">
              <a:buFont typeface="Wingdings" panose="05000000000000000000" pitchFamily="2" charset="2"/>
              <a:buChar char="Ø"/>
            </a:pPr>
            <a:r>
              <a:rPr lang="en-US" sz="1600" dirty="0"/>
              <a:t>Created effective </a:t>
            </a:r>
            <a:r>
              <a:rPr lang="en-US" sz="1600" b="1" dirty="0"/>
              <a:t>communication</a:t>
            </a:r>
            <a:r>
              <a:rPr lang="en-US" sz="1600" dirty="0"/>
              <a:t> mechanisms to message the importance of a campus-wide effort on retention, including a new webpage</a:t>
            </a:r>
          </a:p>
          <a:p>
            <a:pPr marL="519113" lvl="1">
              <a:buFont typeface="Wingdings" panose="05000000000000000000" pitchFamily="2" charset="2"/>
              <a:buChar char="Ø"/>
            </a:pPr>
            <a:r>
              <a:rPr lang="en-US" sz="1600" dirty="0"/>
              <a:t>Enhanced </a:t>
            </a:r>
            <a:r>
              <a:rPr lang="en-US" sz="1600" b="1" dirty="0"/>
              <a:t>early warning and intervention systems </a:t>
            </a:r>
            <a:r>
              <a:rPr lang="en-US" sz="1600" dirty="0"/>
              <a:t>for at-risk students</a:t>
            </a:r>
          </a:p>
          <a:p>
            <a:pPr marL="519113" lvl="1">
              <a:buFont typeface="Wingdings" panose="05000000000000000000" pitchFamily="2" charset="2"/>
              <a:buChar char="Ø"/>
            </a:pPr>
            <a:r>
              <a:rPr lang="en-US" sz="1600" dirty="0"/>
              <a:t>Developed </a:t>
            </a:r>
            <a:r>
              <a:rPr lang="en-US" sz="1600" b="1" dirty="0" err="1"/>
              <a:t>iDashboards</a:t>
            </a:r>
            <a:r>
              <a:rPr lang="en-US" sz="1600" dirty="0"/>
              <a:t> to meet college/school and department needs for data that will help them offer right courses at right times</a:t>
            </a:r>
          </a:p>
          <a:p>
            <a:pPr marL="519113" lvl="1">
              <a:buFont typeface="Wingdings" panose="05000000000000000000" pitchFamily="2" charset="2"/>
              <a:buChar char="Ø"/>
            </a:pPr>
            <a:r>
              <a:rPr lang="en-US" sz="1600" dirty="0"/>
              <a:t>Moved </a:t>
            </a:r>
            <a:r>
              <a:rPr lang="en-US" sz="1600" b="1" dirty="0"/>
              <a:t>course catalogue </a:t>
            </a:r>
            <a:r>
              <a:rPr lang="en-US" sz="1600" dirty="0"/>
              <a:t>fully online, with consistent updating</a:t>
            </a:r>
          </a:p>
          <a:p>
            <a:pPr marL="519113" lvl="1">
              <a:buFont typeface="Wingdings" panose="05000000000000000000" pitchFamily="2" charset="2"/>
              <a:buChar char="Ø"/>
            </a:pPr>
            <a:r>
              <a:rPr lang="en-US" sz="1600" dirty="0"/>
              <a:t>Implemented Astra Schedule to </a:t>
            </a:r>
            <a:r>
              <a:rPr lang="en-US" sz="1600" b="1" dirty="0"/>
              <a:t>facilitate classroom scheduling </a:t>
            </a:r>
            <a:r>
              <a:rPr lang="en-US" sz="1600" dirty="0"/>
              <a:t>that matches features and size with student and faculty needs</a:t>
            </a:r>
          </a:p>
          <a:p>
            <a:pPr marL="519113" lvl="1">
              <a:buFont typeface="Wingdings" panose="05000000000000000000" pitchFamily="2" charset="2"/>
              <a:buChar char="Ø"/>
            </a:pPr>
            <a:r>
              <a:rPr lang="en-US" sz="1600" dirty="0"/>
              <a:t>Developed </a:t>
            </a:r>
            <a:r>
              <a:rPr lang="en-US" sz="1600" b="1" dirty="0"/>
              <a:t>four-year plans </a:t>
            </a:r>
            <a:r>
              <a:rPr lang="en-US" sz="1600" dirty="0"/>
              <a:t>for all undergraduate majors and implemented in catalog, while identifying a cycle for review</a:t>
            </a:r>
          </a:p>
          <a:p>
            <a:pPr marL="519113" lvl="1">
              <a:buFont typeface="Wingdings" panose="05000000000000000000" pitchFamily="2" charset="2"/>
              <a:buChar char="Ø"/>
            </a:pPr>
            <a:r>
              <a:rPr lang="en-US" sz="1600" dirty="0"/>
              <a:t>Simplified course and degree planning by </a:t>
            </a:r>
            <a:r>
              <a:rPr lang="en-US" sz="1600" b="1" dirty="0"/>
              <a:t>hard-wiring four-year plans </a:t>
            </a:r>
            <a:r>
              <a:rPr lang="en-US" sz="1600" dirty="0"/>
              <a:t>as degree maps to inform curriculum, student progress, and advising</a:t>
            </a:r>
          </a:p>
          <a:p>
            <a:pPr marL="519113" lvl="2" indent="-285750">
              <a:buFont typeface="Wingdings" panose="05000000000000000000" pitchFamily="2" charset="2"/>
              <a:buChar char="Ø"/>
            </a:pPr>
            <a:r>
              <a:rPr lang="en-US" sz="1600" dirty="0"/>
              <a:t>Built quality-control expectation of alignment into the curriculum development and review process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037440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pPr marL="0" indent="0">
              <a:buNone/>
            </a:pPr>
            <a:endParaRPr lang="en-US"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9754"/>
            <a:ext cx="1657350" cy="371475"/>
          </a:xfrm>
          <a:prstGeom prst="rect">
            <a:avLst/>
          </a:prstGeom>
        </p:spPr>
      </p:pic>
    </p:spTree>
    <p:extLst>
      <p:ext uri="{BB962C8B-B14F-4D97-AF65-F5344CB8AC3E}">
        <p14:creationId xmlns:p14="http://schemas.microsoft.com/office/powerpoint/2010/main" val="20784992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451488"/>
            <a:ext cx="8229600" cy="4810324"/>
          </a:xfrm>
        </p:spPr>
        <p:txBody>
          <a:bodyPr>
            <a:noAutofit/>
          </a:bodyPr>
          <a:lstStyle/>
          <a:p>
            <a:pPr marL="519113" lvl="1">
              <a:buFont typeface="Wingdings" panose="05000000000000000000" pitchFamily="2" charset="2"/>
              <a:buChar char="Ø"/>
            </a:pPr>
            <a:r>
              <a:rPr lang="en-US" sz="1600" dirty="0"/>
              <a:t>Created </a:t>
            </a:r>
            <a:r>
              <a:rPr lang="en-US" sz="1600" b="1" dirty="0"/>
              <a:t>Common Course Scheduling </a:t>
            </a:r>
            <a:r>
              <a:rPr lang="en-US" sz="1600" dirty="0"/>
              <a:t>expectation and guidelines to ensure courses offered at commonly available times and preclude conflicts</a:t>
            </a:r>
          </a:p>
          <a:p>
            <a:pPr marL="519113" lvl="1">
              <a:buFont typeface="Wingdings" panose="05000000000000000000" pitchFamily="2" charset="2"/>
              <a:buChar char="Ø"/>
            </a:pPr>
            <a:r>
              <a:rPr lang="en-US" sz="1600" dirty="0"/>
              <a:t>Asked departments to </a:t>
            </a:r>
            <a:r>
              <a:rPr lang="en-US" sz="1600" b="1" dirty="0"/>
              <a:t>review all curricula and catalog to ensure listed courses </a:t>
            </a:r>
            <a:r>
              <a:rPr lang="en-US" sz="1600" dirty="0"/>
              <a:t>are regularly offered and in sequence</a:t>
            </a:r>
          </a:p>
          <a:p>
            <a:pPr marL="519113" lvl="2" indent="-285750">
              <a:buFont typeface="Wingdings" panose="05000000000000000000" pitchFamily="2" charset="2"/>
              <a:buChar char="Ø"/>
            </a:pPr>
            <a:r>
              <a:rPr lang="en-US" sz="1600" dirty="0"/>
              <a:t>Developed </a:t>
            </a:r>
            <a:r>
              <a:rPr lang="en-US" sz="1600" b="1" dirty="0"/>
              <a:t>course availability model </a:t>
            </a:r>
            <a:r>
              <a:rPr lang="en-US" sz="1600" dirty="0" smtClean="0"/>
              <a:t>(</a:t>
            </a:r>
            <a:r>
              <a:rPr lang="en-US" sz="1600" dirty="0"/>
              <a:t>1100 courses identified, with flags to review and eliminate student barriers in top 10% of courses, including inconvenient offering time, capacity or section limits, conflicts by course level)</a:t>
            </a:r>
          </a:p>
          <a:p>
            <a:pPr marL="519113" lvl="1">
              <a:buFont typeface="Wingdings" panose="05000000000000000000" pitchFamily="2" charset="2"/>
              <a:buChar char="Ø"/>
            </a:pPr>
            <a:r>
              <a:rPr lang="en-US" sz="1600" dirty="0"/>
              <a:t>Provided </a:t>
            </a:r>
            <a:r>
              <a:rPr lang="en-US" sz="1600" b="1" dirty="0"/>
              <a:t>cross-functional advising services </a:t>
            </a:r>
            <a:r>
              <a:rPr lang="en-US" sz="1600" dirty="0"/>
              <a:t>through our new One-Stop Shop and the Student Success Center</a:t>
            </a:r>
          </a:p>
          <a:p>
            <a:pPr marL="519113" lvl="1">
              <a:buFont typeface="Wingdings" panose="05000000000000000000" pitchFamily="2" charset="2"/>
              <a:buChar char="Ø"/>
            </a:pPr>
            <a:r>
              <a:rPr lang="en-US" sz="1600" dirty="0"/>
              <a:t>Optimizing </a:t>
            </a:r>
            <a:r>
              <a:rPr lang="en-US" sz="1600" b="1" dirty="0"/>
              <a:t>Summer Orientation </a:t>
            </a:r>
            <a:r>
              <a:rPr lang="en-US" sz="1600" dirty="0"/>
              <a:t>as a planning vehicle for student </a:t>
            </a:r>
            <a:r>
              <a:rPr lang="en-US" sz="1600" dirty="0" smtClean="0"/>
              <a:t>advising</a:t>
            </a:r>
            <a:endParaRPr lang="en-US" sz="1600" dirty="0"/>
          </a:p>
          <a:p>
            <a:pPr marL="519113" lvl="1">
              <a:buFont typeface="Wingdings" panose="05000000000000000000" pitchFamily="2" charset="2"/>
              <a:buChar char="Ø"/>
            </a:pPr>
            <a:r>
              <a:rPr lang="en-US" sz="1600" dirty="0"/>
              <a:t>Creating new </a:t>
            </a:r>
            <a:r>
              <a:rPr lang="en-US" sz="1600" b="1" dirty="0"/>
              <a:t>advisor training and </a:t>
            </a:r>
            <a:r>
              <a:rPr lang="en-US" sz="1600" b="1" dirty="0" err="1"/>
              <a:t>iCAN</a:t>
            </a:r>
            <a:r>
              <a:rPr lang="en-US" sz="1600" b="1" dirty="0"/>
              <a:t> coaching system</a:t>
            </a:r>
          </a:p>
          <a:p>
            <a:pPr marL="519113" lvl="1">
              <a:buFont typeface="Wingdings" panose="05000000000000000000" pitchFamily="2" charset="2"/>
              <a:buChar char="Ø"/>
            </a:pPr>
            <a:r>
              <a:rPr lang="en-US" sz="1600" dirty="0"/>
              <a:t>Investing in </a:t>
            </a:r>
            <a:r>
              <a:rPr lang="en-US" sz="1600" b="1" dirty="0"/>
              <a:t>information systems </a:t>
            </a:r>
            <a:r>
              <a:rPr lang="en-US" sz="1600" dirty="0"/>
              <a:t>to provide better predictive data analytics and put more information in the right peoples’ hands</a:t>
            </a:r>
          </a:p>
          <a:p>
            <a:pPr marL="519113" lvl="1">
              <a:buFont typeface="Wingdings" panose="05000000000000000000" pitchFamily="2" charset="2"/>
              <a:buChar char="Ø"/>
            </a:pPr>
            <a:r>
              <a:rPr lang="en-US" sz="1600" dirty="0"/>
              <a:t>Conducting </a:t>
            </a:r>
            <a:r>
              <a:rPr lang="en-US" sz="1600" b="1" dirty="0"/>
              <a:t>outreach via academic advisors </a:t>
            </a:r>
            <a:r>
              <a:rPr lang="en-US" sz="1600" dirty="0"/>
              <a:t>to admitted students who haven’t yet registered and help them </a:t>
            </a:r>
            <a:r>
              <a:rPr lang="en-US" sz="1600" dirty="0" smtClean="0"/>
              <a:t>register</a:t>
            </a:r>
          </a:p>
          <a:p>
            <a:pPr marL="519113" lvl="1">
              <a:buFont typeface="Wingdings" panose="05000000000000000000" pitchFamily="2" charset="2"/>
              <a:buChar char="Ø"/>
            </a:pPr>
            <a:r>
              <a:rPr lang="en-US" sz="1600" dirty="0" smtClean="0"/>
              <a:t>Revising current probation, suspension and dismissal policy to improve interventions</a:t>
            </a:r>
          </a:p>
          <a:p>
            <a:pPr marL="519113" lvl="1">
              <a:buFont typeface="Wingdings" panose="05000000000000000000" pitchFamily="2" charset="2"/>
              <a:buChar char="Ø"/>
            </a:pPr>
            <a:r>
              <a:rPr lang="en-US" sz="1600" dirty="0" smtClean="0"/>
              <a:t>Discussing current minimum 125-credit graduation requirement</a:t>
            </a:r>
          </a:p>
          <a:p>
            <a:pPr marL="519113" lvl="1">
              <a:buFont typeface="Wingdings" panose="05000000000000000000" pitchFamily="2" charset="2"/>
              <a:buChar char="Ø"/>
            </a:pPr>
            <a:r>
              <a:rPr lang="en-US" sz="1600" dirty="0" smtClean="0"/>
              <a:t>Spring 2016 registration initiative to register admitted students (see later slide)</a:t>
            </a:r>
            <a:endParaRPr lang="en-US" sz="1600" dirty="0"/>
          </a:p>
          <a:p>
            <a:endParaRPr lang="en-US" sz="16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114973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 y="491490"/>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sp>
        <p:nvSpPr>
          <p:cNvPr id="3" name="Content Placeholder 2"/>
          <p:cNvSpPr>
            <a:spLocks noGrp="1"/>
          </p:cNvSpPr>
          <p:nvPr>
            <p:ph idx="1"/>
          </p:nvPr>
        </p:nvSpPr>
        <p:spPr>
          <a:xfrm>
            <a:off x="457200" y="1498412"/>
            <a:ext cx="8229600" cy="4525963"/>
          </a:xfrm>
        </p:spPr>
        <p:txBody>
          <a:bodyPr>
            <a:noAutofit/>
          </a:bodyPr>
          <a:lstStyle/>
          <a:p>
            <a:r>
              <a:rPr lang="en-US" sz="2000" dirty="0" smtClean="0"/>
              <a:t>UND’s new iCAN (Integrated Coaching and Advising Network) has been established following recognition as a community member by EDUCAUSE. Proposal submitted to EDUCASUE in summer 2015 authored by staff in my office including UND Student Body President, Matthew Kopp.  </a:t>
            </a:r>
          </a:p>
          <a:p>
            <a:r>
              <a:rPr lang="en-US" sz="2000" dirty="0" smtClean="0"/>
              <a:t>Pilot </a:t>
            </a:r>
            <a:r>
              <a:rPr lang="en-US" sz="2000" dirty="0" err="1" smtClean="0"/>
              <a:t>iCAN</a:t>
            </a:r>
            <a:r>
              <a:rPr lang="en-US" sz="2000" dirty="0" smtClean="0"/>
              <a:t> programs established with Student Success Center and </a:t>
            </a:r>
            <a:r>
              <a:rPr lang="en-US" sz="2000" dirty="0" err="1" smtClean="0"/>
              <a:t>CoBPA</a:t>
            </a:r>
            <a:r>
              <a:rPr lang="en-US" sz="2000" dirty="0" smtClean="0"/>
              <a:t> Academic Advising.</a:t>
            </a:r>
          </a:p>
          <a:p>
            <a:r>
              <a:rPr lang="en-US" sz="2000" dirty="0" smtClean="0"/>
              <a:t>Access to EDUCAUSE resources will ensure best </a:t>
            </a:r>
            <a:r>
              <a:rPr lang="en-US" sz="2000" dirty="0"/>
              <a:t>practices in </a:t>
            </a:r>
            <a:r>
              <a:rPr lang="en-US" sz="2000" dirty="0" smtClean="0"/>
              <a:t>using technology to conduct advisement.  </a:t>
            </a:r>
            <a:endParaRPr lang="en-US" sz="2000" dirty="0"/>
          </a:p>
          <a:p>
            <a:r>
              <a:rPr lang="en-US" sz="2000" dirty="0" smtClean="0"/>
              <a:t>Academic advising group is reconstituted to secure faculty input.</a:t>
            </a:r>
          </a:p>
          <a:p>
            <a:r>
              <a:rPr lang="en-US" sz="2000" dirty="0"/>
              <a:t>F</a:t>
            </a:r>
            <a:r>
              <a:rPr lang="en-US" sz="2000" dirty="0" smtClean="0"/>
              <a:t>aculty and staff based initiative with Lisa Burger and Thomasine Heitkamp working collaboratively following participation in EDUCAUSE training.   </a:t>
            </a:r>
          </a:p>
          <a:p>
            <a:r>
              <a:rPr lang="en-US" sz="2000" b="1" dirty="0"/>
              <a:t>We secured funds from </a:t>
            </a:r>
            <a:r>
              <a:rPr lang="en-US" sz="2000" b="1" dirty="0" smtClean="0"/>
              <a:t>EDUCAUSE, </a:t>
            </a:r>
            <a:r>
              <a:rPr lang="en-US" sz="2000" b="1" dirty="0"/>
              <a:t>as a community member, to support </a:t>
            </a:r>
            <a:r>
              <a:rPr lang="en-US" sz="2000" b="1" dirty="0" err="1"/>
              <a:t>iCAN</a:t>
            </a:r>
            <a:r>
              <a:rPr lang="en-US" sz="2000" b="1" dirty="0"/>
              <a:t> </a:t>
            </a:r>
            <a:r>
              <a:rPr lang="en-US" sz="2000" b="1" dirty="0" smtClean="0"/>
              <a:t>initiative (a significant first step will be the implementation of the early alert system in several pilot projects).</a:t>
            </a:r>
            <a:r>
              <a:rPr lang="en-US" sz="2000" b="1" dirty="0"/>
              <a:t> </a:t>
            </a:r>
            <a:endParaRPr lang="en-US" sz="2000" b="1"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645018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a:xfrm>
            <a:off x="457200" y="1600200"/>
            <a:ext cx="8229600" cy="4884576"/>
          </a:xfrm>
        </p:spPr>
        <p:txBody>
          <a:bodyPr>
            <a:normAutofit fontScale="77500" lnSpcReduction="20000"/>
          </a:bodyPr>
          <a:lstStyle/>
          <a:p>
            <a:r>
              <a:rPr lang="en-US" dirty="0" smtClean="0"/>
              <a:t>Continue communication with:</a:t>
            </a:r>
          </a:p>
          <a:p>
            <a:pPr lvl="1"/>
            <a:r>
              <a:rPr lang="en-US" dirty="0" smtClean="0"/>
              <a:t>the Senate Executive Committee, Former Chair, Current Chair and Future Chair of Senate Workgroup, and Student Government President/VP – Monthly meetings with each</a:t>
            </a:r>
          </a:p>
          <a:p>
            <a:pPr lvl="1"/>
            <a:r>
              <a:rPr lang="en-US" dirty="0" smtClean="0"/>
              <a:t>University “Letters” - </a:t>
            </a:r>
            <a:r>
              <a:rPr lang="en-US" b="1" dirty="0" smtClean="0"/>
              <a:t>16</a:t>
            </a:r>
          </a:p>
          <a:p>
            <a:pPr lvl="1"/>
            <a:r>
              <a:rPr lang="en-US" dirty="0" smtClean="0"/>
              <a:t>Provost’s webpage: we have made improvements to the website and will continue to make progress moving forward – updated website is live</a:t>
            </a:r>
          </a:p>
          <a:p>
            <a:pPr lvl="1"/>
            <a:r>
              <a:rPr lang="en-US" dirty="0" smtClean="0"/>
              <a:t>Blogs – </a:t>
            </a:r>
            <a:r>
              <a:rPr lang="en-US" b="1" dirty="0" smtClean="0"/>
              <a:t>48 blogs since July 2015</a:t>
            </a:r>
          </a:p>
          <a:p>
            <a:pPr lvl="1"/>
            <a:r>
              <a:rPr lang="en-US" dirty="0" smtClean="0"/>
              <a:t>Weekly office hours – 2 hours/week: Total so far = </a:t>
            </a:r>
            <a:r>
              <a:rPr lang="en-US" b="1" dirty="0" smtClean="0"/>
              <a:t>20</a:t>
            </a:r>
          </a:p>
          <a:p>
            <a:pPr lvl="1"/>
            <a:r>
              <a:rPr lang="en-US" b="1" dirty="0"/>
              <a:t>5</a:t>
            </a:r>
            <a:r>
              <a:rPr lang="en-US" b="1" dirty="0" smtClean="0"/>
              <a:t> blogs on exceptional teaching and research activities of faculty across campus</a:t>
            </a:r>
          </a:p>
          <a:p>
            <a:r>
              <a:rPr lang="en-US" b="1" dirty="0" smtClean="0"/>
              <a:t>Goal to have monthly </a:t>
            </a:r>
            <a:r>
              <a:rPr lang="en-US" b="1" dirty="0"/>
              <a:t>f</a:t>
            </a:r>
            <a:r>
              <a:rPr lang="en-US" b="1" dirty="0" smtClean="0"/>
              <a:t>ollow-up forums in the Spring</a:t>
            </a:r>
          </a:p>
          <a:p>
            <a:r>
              <a:rPr lang="en-US" b="1" dirty="0" smtClean="0"/>
              <a:t>AA representative to Staff and Student Senate meetings</a:t>
            </a: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8214015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Mentor the new Vice President for Research and Economic Development (Grant McGimpsey) and Dean of Libraries and Information Resources (Stephanie Walker) and support their activities and initiatives </a:t>
            </a:r>
            <a:endParaRPr lang="en-US" dirty="0"/>
          </a:p>
          <a:p>
            <a:pPr lvl="1"/>
            <a:r>
              <a:rPr lang="en-US" dirty="0" smtClean="0"/>
              <a:t>Stephanie’s presentation (this semester) </a:t>
            </a:r>
          </a:p>
          <a:p>
            <a:r>
              <a:rPr lang="en-US" dirty="0" err="1" smtClean="0"/>
              <a:t>Ombuds</a:t>
            </a:r>
            <a:r>
              <a:rPr lang="en-US" dirty="0" smtClean="0"/>
              <a:t> Search - </a:t>
            </a:r>
            <a:r>
              <a:rPr lang="en-US" dirty="0" err="1" smtClean="0"/>
              <a:t>Henok</a:t>
            </a:r>
            <a:r>
              <a:rPr lang="en-US" dirty="0" smtClean="0"/>
              <a:t> Elias, University </a:t>
            </a:r>
            <a:r>
              <a:rPr lang="en-US" dirty="0" err="1" smtClean="0"/>
              <a:t>Ombuds</a:t>
            </a:r>
            <a:r>
              <a:rPr lang="en-US" dirty="0" smtClean="0"/>
              <a:t>, will start February 1, 2016. His office is located in 314 Cambridge, </a:t>
            </a:r>
            <a:r>
              <a:rPr lang="en-US" dirty="0"/>
              <a:t>R</a:t>
            </a:r>
            <a:r>
              <a:rPr lang="en-US" dirty="0" smtClean="0"/>
              <a:t>oom 201. Phone: 701.777.6239</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4420273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Resource Enhancement</a:t>
            </a:r>
            <a:endParaRPr lang="en-US" sz="3200" dirty="0"/>
          </a:p>
        </p:txBody>
      </p:sp>
      <p:sp>
        <p:nvSpPr>
          <p:cNvPr id="3" name="Content Placeholder 2"/>
          <p:cNvSpPr>
            <a:spLocks noGrp="1"/>
          </p:cNvSpPr>
          <p:nvPr>
            <p:ph idx="1"/>
          </p:nvPr>
        </p:nvSpPr>
        <p:spPr/>
        <p:txBody>
          <a:bodyPr>
            <a:normAutofit/>
          </a:bodyPr>
          <a:lstStyle/>
          <a:p>
            <a:r>
              <a:rPr lang="en-US" dirty="0" smtClean="0"/>
              <a:t>Continued work on Development (fund-raising) projects</a:t>
            </a:r>
          </a:p>
          <a:p>
            <a:r>
              <a:rPr lang="en-US" dirty="0" smtClean="0"/>
              <a:t>Increase # of students</a:t>
            </a:r>
          </a:p>
          <a:p>
            <a:r>
              <a:rPr lang="en-US" dirty="0" smtClean="0"/>
              <a:t>Enhance retention</a:t>
            </a:r>
          </a:p>
          <a:p>
            <a:r>
              <a:rPr lang="en-US" dirty="0" smtClean="0"/>
              <a:t>Enhance grant activities</a:t>
            </a:r>
          </a:p>
          <a:p>
            <a:r>
              <a:rPr lang="en-US" dirty="0" smtClean="0"/>
              <a:t>Enhance work leading to economic development</a:t>
            </a:r>
          </a:p>
          <a:p>
            <a:r>
              <a:rPr lang="en-US" dirty="0" smtClean="0"/>
              <a:t>Increase efficiencies/reduce redundancies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1094755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Resource Enhancement (Example)</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Outreach pilot program designed to increase spring admits of students who had not yet registered for classes as of the middle of December</a:t>
            </a:r>
          </a:p>
          <a:p>
            <a:r>
              <a:rPr lang="en-US" dirty="0" smtClean="0"/>
              <a:t>Partnership between SA and AA</a:t>
            </a:r>
          </a:p>
          <a:p>
            <a:r>
              <a:rPr lang="en-US" dirty="0" smtClean="0"/>
              <a:t>194 students targeted (32 freshmen and 162 transfer students who were admitted)</a:t>
            </a:r>
          </a:p>
          <a:p>
            <a:r>
              <a:rPr lang="en-US" dirty="0" smtClean="0"/>
              <a:t>Results – 58 students registered (30% overall – 44% (14 FYR) and 27% (44 TRN))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8027886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Challenges/Opportunities</a:t>
            </a:r>
            <a:endParaRPr lang="en-US" sz="3200" dirty="0"/>
          </a:p>
        </p:txBody>
      </p:sp>
      <p:sp>
        <p:nvSpPr>
          <p:cNvPr id="3" name="Content Placeholder 2"/>
          <p:cNvSpPr>
            <a:spLocks noGrp="1"/>
          </p:cNvSpPr>
          <p:nvPr>
            <p:ph idx="1"/>
          </p:nvPr>
        </p:nvSpPr>
        <p:spPr/>
        <p:txBody>
          <a:bodyPr>
            <a:normAutofit/>
          </a:bodyPr>
          <a:lstStyle/>
          <a:p>
            <a:r>
              <a:rPr lang="en-US" dirty="0" smtClean="0"/>
              <a:t>Budget Gap (based primarily on the tuition cap)</a:t>
            </a:r>
            <a:endParaRPr lang="en-US" dirty="0"/>
          </a:p>
          <a:p>
            <a:r>
              <a:rPr lang="en-US" dirty="0" smtClean="0"/>
              <a:t>“Allotment” (return of biennium funds)</a:t>
            </a:r>
          </a:p>
          <a:p>
            <a:r>
              <a:rPr lang="en-US" dirty="0" smtClean="0"/>
              <a:t>Transition of the Presidency</a:t>
            </a:r>
          </a:p>
          <a:p>
            <a:r>
              <a:rPr lang="en-US" dirty="0" smtClean="0"/>
              <a:t>Name and logo</a:t>
            </a:r>
          </a:p>
          <a:p>
            <a:r>
              <a:rPr lang="en-US" dirty="0" smtClean="0"/>
              <a:t>Continued work on Development (fund-raising) projects</a:t>
            </a:r>
          </a:p>
          <a:p>
            <a:r>
              <a:rPr lang="en-US" dirty="0" smtClean="0"/>
              <a:t>Building Trust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8451920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Q&amp;A</a:t>
            </a:r>
            <a:endParaRPr lang="en-US" sz="3200"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601831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–Current</a:t>
            </a:r>
            <a:endParaRPr lang="en-US" sz="3200" dirty="0"/>
          </a:p>
        </p:txBody>
      </p:sp>
      <p:sp>
        <p:nvSpPr>
          <p:cNvPr id="3" name="Content Placeholder 2"/>
          <p:cNvSpPr>
            <a:spLocks noGrp="1"/>
          </p:cNvSpPr>
          <p:nvPr>
            <p:ph idx="1"/>
          </p:nvPr>
        </p:nvSpPr>
        <p:spPr>
          <a:xfrm>
            <a:off x="457200" y="1600200"/>
            <a:ext cx="8229600" cy="5162739"/>
          </a:xfrm>
        </p:spPr>
        <p:txBody>
          <a:bodyPr>
            <a:normAutofit fontScale="77500" lnSpcReduction="20000"/>
          </a:bodyPr>
          <a:lstStyle/>
          <a:p>
            <a:r>
              <a:rPr lang="en-US" b="1" dirty="0" smtClean="0"/>
              <a:t>Deans’ Working Group</a:t>
            </a:r>
          </a:p>
          <a:p>
            <a:pPr lvl="1"/>
            <a:r>
              <a:rPr lang="en-US" dirty="0" smtClean="0"/>
              <a:t>Reviewing model statements for FY2012 through FY2015</a:t>
            </a:r>
          </a:p>
          <a:p>
            <a:pPr lvl="1"/>
            <a:r>
              <a:rPr lang="en-US" dirty="0" smtClean="0"/>
              <a:t>Developing tools for academic divisions to use as reference guides for MIRA</a:t>
            </a:r>
          </a:p>
          <a:p>
            <a:pPr lvl="1"/>
            <a:r>
              <a:rPr lang="en-US" dirty="0" smtClean="0"/>
              <a:t>Developing guiding principles for allocation of resources at the college-level</a:t>
            </a:r>
          </a:p>
          <a:p>
            <a:pPr lvl="1"/>
            <a:r>
              <a:rPr lang="en-US" dirty="0" smtClean="0"/>
              <a:t>Further defining “hold harmless” for FY2017</a:t>
            </a:r>
          </a:p>
          <a:p>
            <a:r>
              <a:rPr lang="en-US" b="1" dirty="0" smtClean="0"/>
              <a:t>Working with University Senate Leadership on Joint Communications</a:t>
            </a:r>
          </a:p>
          <a:p>
            <a:pPr lvl="1"/>
            <a:r>
              <a:rPr lang="en-US" dirty="0" smtClean="0"/>
              <a:t>Budget 102 – Delivered 2 sessions during the past two weeks</a:t>
            </a:r>
          </a:p>
          <a:p>
            <a:pPr lvl="1"/>
            <a:r>
              <a:rPr lang="en-US" dirty="0" smtClean="0"/>
              <a:t>Website – </a:t>
            </a:r>
            <a:r>
              <a:rPr lang="en-US" dirty="0" smtClean="0">
                <a:hlinkClick r:id="rId3" action="ppaction://hlinkfile"/>
              </a:rPr>
              <a:t>www.und.edu/2020</a:t>
            </a:r>
            <a:endParaRPr lang="en-US" dirty="0" smtClean="0"/>
          </a:p>
          <a:p>
            <a:pPr lvl="1"/>
            <a:r>
              <a:rPr lang="en-US" dirty="0" smtClean="0"/>
              <a:t>Developing Budget 103 – Governance</a:t>
            </a:r>
          </a:p>
          <a:p>
            <a:r>
              <a:rPr lang="en-US" dirty="0" smtClean="0"/>
              <a:t>MIRA group working with Co-Sponsors DiLorenzo and Brekke to finalize allocation levers by the end of January</a:t>
            </a:r>
          </a:p>
          <a:p>
            <a:pPr marL="457200" lvl="1" indent="0">
              <a:buNone/>
            </a:pPr>
            <a:endParaRPr lang="en-US" dirty="0" smtClean="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3614378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pPr marL="0" indent="0">
              <a:buNone/>
            </a:pPr>
            <a:r>
              <a:rPr lang="en-US" dirty="0" smtClean="0"/>
              <a:t> </a:t>
            </a:r>
            <a:endParaRPr lang="en-US" dirty="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196744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3200" b="1" dirty="0">
                <a:effectLst>
                  <a:outerShdw blurRad="38100" dist="38100" dir="2700000" algn="tl">
                    <a:srgbClr val="000000">
                      <a:alpha val="43137"/>
                    </a:srgbClr>
                  </a:outerShdw>
                </a:effectLst>
              </a:rPr>
              <a:t>Promotion, Tenure, and Evaluation (PTE</a:t>
            </a:r>
            <a:r>
              <a:rPr lang="en-US" sz="3200" b="1" dirty="0" smtClean="0">
                <a:effectLst>
                  <a:outerShdw blurRad="38100" dist="38100" dir="2700000" algn="tl">
                    <a:srgbClr val="000000">
                      <a:alpha val="43137"/>
                    </a:srgbClr>
                  </a:outerShdw>
                </a:effectLst>
              </a:rPr>
              <a:t>):</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Support Faculty, Increase Academic Quality</a:t>
            </a: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endParaRPr lang="en-US" sz="4000" dirty="0"/>
          </a:p>
        </p:txBody>
      </p:sp>
      <p:sp>
        <p:nvSpPr>
          <p:cNvPr id="3" name="Content Placeholder 2"/>
          <p:cNvSpPr>
            <a:spLocks noGrp="1"/>
          </p:cNvSpPr>
          <p:nvPr>
            <p:ph idx="1"/>
          </p:nvPr>
        </p:nvSpPr>
        <p:spPr/>
        <p:txBody>
          <a:bodyPr>
            <a:normAutofit fontScale="77500" lnSpcReduction="20000"/>
          </a:bodyPr>
          <a:lstStyle/>
          <a:p>
            <a:pPr marL="0" indent="0">
              <a:buNone/>
            </a:pPr>
            <a:r>
              <a:rPr lang="en-US" sz="2800" b="1" dirty="0"/>
              <a:t>1.  Annual process </a:t>
            </a:r>
            <a:r>
              <a:rPr lang="en-US" sz="2800" b="1" dirty="0" smtClean="0"/>
              <a:t>improvements </a:t>
            </a:r>
            <a:r>
              <a:rPr lang="en-US" sz="2800" b="1" dirty="0" smtClean="0">
                <a:solidFill>
                  <a:srgbClr val="00B050"/>
                </a:solidFill>
              </a:rPr>
              <a:t>(continuous </a:t>
            </a:r>
            <a:r>
              <a:rPr lang="en-US" sz="2800" b="1" dirty="0">
                <a:solidFill>
                  <a:srgbClr val="00B050"/>
                </a:solidFill>
              </a:rPr>
              <a:t>implementation)</a:t>
            </a:r>
          </a:p>
          <a:p>
            <a:pPr lvl="1"/>
            <a:r>
              <a:rPr lang="en-US" b="1" dirty="0" smtClean="0"/>
              <a:t>New VPAA guidance memos; smarter timeline</a:t>
            </a:r>
            <a:r>
              <a:rPr lang="en-US" b="1" dirty="0"/>
              <a:t>; communications; webpage; </a:t>
            </a:r>
            <a:r>
              <a:rPr lang="en-US" b="1" dirty="0" smtClean="0"/>
              <a:t>clarified dossier </a:t>
            </a:r>
            <a:r>
              <a:rPr lang="en-US" b="1" dirty="0"/>
              <a:t>preparation &amp; </a:t>
            </a:r>
            <a:r>
              <a:rPr lang="en-US" b="1" dirty="0" smtClean="0"/>
              <a:t>submission guidelines</a:t>
            </a:r>
            <a:endParaRPr lang="en-US" b="1" dirty="0"/>
          </a:p>
          <a:p>
            <a:pPr lvl="1"/>
            <a:endParaRPr lang="en-US" sz="1000" dirty="0"/>
          </a:p>
          <a:p>
            <a:pPr marL="0" indent="0">
              <a:buNone/>
            </a:pPr>
            <a:r>
              <a:rPr lang="en-US" sz="2800" b="1" dirty="0"/>
              <a:t>2.  Implementation of Essential Elements </a:t>
            </a:r>
            <a:r>
              <a:rPr lang="en-US" sz="2800" b="1" dirty="0">
                <a:solidFill>
                  <a:srgbClr val="00B050"/>
                </a:solidFill>
              </a:rPr>
              <a:t>(in process, on track)</a:t>
            </a:r>
            <a:endParaRPr lang="en-US" sz="2800" b="1" dirty="0"/>
          </a:p>
          <a:p>
            <a:pPr lvl="1"/>
            <a:r>
              <a:rPr lang="en-US" b="1" dirty="0" smtClean="0"/>
              <a:t>Created </a:t>
            </a:r>
            <a:r>
              <a:rPr lang="en-US" b="1" dirty="0"/>
              <a:t>process of departmental, college/school, and VPAA review </a:t>
            </a:r>
            <a:r>
              <a:rPr lang="en-US" b="1" dirty="0" smtClean="0"/>
              <a:t>&amp; approval </a:t>
            </a:r>
            <a:r>
              <a:rPr lang="en-US" b="1" dirty="0"/>
              <a:t>to ensure </a:t>
            </a:r>
            <a:r>
              <a:rPr lang="en-US" b="1" dirty="0" smtClean="0"/>
              <a:t>all </a:t>
            </a:r>
            <a:r>
              <a:rPr lang="en-US" b="1" dirty="0"/>
              <a:t>departmental guidelines are </a:t>
            </a:r>
            <a:r>
              <a:rPr lang="en-US" b="1" dirty="0" smtClean="0"/>
              <a:t>implemented with </a:t>
            </a:r>
            <a:r>
              <a:rPr lang="en-US" b="1" dirty="0"/>
              <a:t>elements identified in 2008 faculty-led review</a:t>
            </a:r>
          </a:p>
          <a:p>
            <a:pPr lvl="1"/>
            <a:endParaRPr lang="en-US" sz="1000" dirty="0"/>
          </a:p>
          <a:p>
            <a:pPr marL="0" indent="0">
              <a:buNone/>
            </a:pPr>
            <a:r>
              <a:rPr lang="en-US" sz="2800" b="1" dirty="0"/>
              <a:t>3.  PTE Working Group </a:t>
            </a:r>
            <a:r>
              <a:rPr lang="en-US" sz="2800" b="1" dirty="0">
                <a:solidFill>
                  <a:srgbClr val="00B050"/>
                </a:solidFill>
              </a:rPr>
              <a:t>(in process, on track)</a:t>
            </a:r>
            <a:endParaRPr lang="en-US" sz="2800" b="1" dirty="0"/>
          </a:p>
          <a:p>
            <a:pPr lvl="1"/>
            <a:r>
              <a:rPr lang="en-US" dirty="0"/>
              <a:t>Representatives of all eight colleges/schools review; recommend clear, consistent, fair PTE policies, procedures informed by quality, best practices, peer &amp; aspirant institutions, UND- and discipline-specific </a:t>
            </a:r>
            <a:r>
              <a:rPr lang="en-US" dirty="0" smtClean="0"/>
              <a:t>information</a:t>
            </a:r>
            <a:endParaRPr lang="en-US" sz="2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98199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PTE Working Group Update</a:t>
            </a:r>
          </a:p>
        </p:txBody>
      </p:sp>
      <p:sp>
        <p:nvSpPr>
          <p:cNvPr id="3" name="Content Placeholder 2"/>
          <p:cNvSpPr>
            <a:spLocks noGrp="1"/>
          </p:cNvSpPr>
          <p:nvPr>
            <p:ph idx="1"/>
          </p:nvPr>
        </p:nvSpPr>
        <p:spPr>
          <a:xfrm>
            <a:off x="161925" y="1417638"/>
            <a:ext cx="8829675" cy="4913957"/>
          </a:xfrm>
        </p:spPr>
        <p:txBody>
          <a:bodyPr>
            <a:noAutofit/>
          </a:bodyPr>
          <a:lstStyle/>
          <a:p>
            <a:r>
              <a:rPr lang="en-US" sz="1800" b="1" dirty="0" smtClean="0"/>
              <a:t>Six meetings </a:t>
            </a:r>
            <a:r>
              <a:rPr lang="en-US" sz="1800" b="1" dirty="0"/>
              <a:t>so far this academic </a:t>
            </a:r>
            <a:r>
              <a:rPr lang="en-US" sz="1800" b="1" dirty="0" smtClean="0"/>
              <a:t>year re. these issues </a:t>
            </a:r>
            <a:r>
              <a:rPr lang="en-US" sz="1800" b="1" dirty="0" smtClean="0">
                <a:solidFill>
                  <a:srgbClr val="00B050"/>
                </a:solidFill>
              </a:rPr>
              <a:t>(in process, new in italics)</a:t>
            </a:r>
            <a:endParaRPr lang="en-US" sz="1800" b="1" dirty="0">
              <a:solidFill>
                <a:srgbClr val="00B050"/>
              </a:solidFill>
            </a:endParaRPr>
          </a:p>
          <a:p>
            <a:pPr lvl="1"/>
            <a:r>
              <a:rPr lang="en-US" sz="1600" dirty="0"/>
              <a:t>Standard hiring letter, contract </a:t>
            </a:r>
            <a:r>
              <a:rPr lang="en-US" sz="1600" dirty="0" smtClean="0"/>
              <a:t>template</a:t>
            </a:r>
            <a:endParaRPr lang="en-US" sz="1600" dirty="0"/>
          </a:p>
          <a:p>
            <a:pPr lvl="1"/>
            <a:r>
              <a:rPr lang="en-US" sz="1600" dirty="0"/>
              <a:t>Philosophy statement for promotion &amp; tenure</a:t>
            </a:r>
          </a:p>
          <a:p>
            <a:pPr lvl="1"/>
            <a:r>
              <a:rPr lang="en-US" sz="1600" dirty="0"/>
              <a:t>Dossier format &amp; template</a:t>
            </a:r>
          </a:p>
          <a:p>
            <a:pPr lvl="1"/>
            <a:r>
              <a:rPr lang="en-US" sz="1600" dirty="0"/>
              <a:t>Procedures, including roles &amp; responsibilities of candidate, chair, committees</a:t>
            </a:r>
          </a:p>
          <a:p>
            <a:pPr lvl="1"/>
            <a:r>
              <a:rPr lang="en-US" sz="1600" b="1" dirty="0"/>
              <a:t>Academic titles, ranks, and responsibilities for faculty</a:t>
            </a:r>
          </a:p>
          <a:p>
            <a:pPr lvl="1"/>
            <a:r>
              <a:rPr lang="en-US" sz="1600" b="1" dirty="0"/>
              <a:t>Guidelines for expected time in rank</a:t>
            </a:r>
          </a:p>
          <a:p>
            <a:pPr marL="0" indent="0">
              <a:buNone/>
            </a:pPr>
            <a:endParaRPr lang="en-US" sz="600" dirty="0"/>
          </a:p>
          <a:p>
            <a:r>
              <a:rPr lang="en-US" sz="1800" b="1" dirty="0"/>
              <a:t>Beginning to </a:t>
            </a:r>
            <a:r>
              <a:rPr lang="en-US" sz="1800" b="1" dirty="0" smtClean="0"/>
              <a:t>envision recommendations for </a:t>
            </a:r>
            <a:r>
              <a:rPr lang="en-US" sz="1800" b="1" dirty="0"/>
              <a:t>revised </a:t>
            </a:r>
            <a:r>
              <a:rPr lang="en-US" sz="1800" b="1" i="1" dirty="0"/>
              <a:t>Faculty Handbook </a:t>
            </a:r>
            <a:r>
              <a:rPr lang="en-US" sz="1800" b="1" dirty="0"/>
              <a:t>section on PTE </a:t>
            </a:r>
            <a:r>
              <a:rPr lang="en-US" sz="1800" b="1" dirty="0">
                <a:solidFill>
                  <a:srgbClr val="00B050"/>
                </a:solidFill>
              </a:rPr>
              <a:t>(in process</a:t>
            </a:r>
            <a:r>
              <a:rPr lang="en-US" sz="1800" b="1" dirty="0" smtClean="0">
                <a:solidFill>
                  <a:srgbClr val="00B050"/>
                </a:solidFill>
              </a:rPr>
              <a:t>)</a:t>
            </a:r>
          </a:p>
          <a:p>
            <a:pPr lvl="1"/>
            <a:r>
              <a:rPr lang="en-US" sz="1600" b="1" dirty="0" smtClean="0"/>
              <a:t>Concepts will be added to draft </a:t>
            </a:r>
            <a:r>
              <a:rPr lang="en-US" sz="1600" b="1" i="1" dirty="0" smtClean="0"/>
              <a:t>Faculty Handbook </a:t>
            </a:r>
            <a:r>
              <a:rPr lang="en-US" sz="1600" b="1" dirty="0" smtClean="0"/>
              <a:t>outline as completed by subgroups and discussed at Working Group meetings</a:t>
            </a:r>
            <a:endParaRPr lang="en-US" sz="1600" b="1" dirty="0"/>
          </a:p>
          <a:p>
            <a:endParaRPr lang="en-US" sz="700" dirty="0"/>
          </a:p>
          <a:p>
            <a:r>
              <a:rPr lang="en-US" sz="1800" b="1" dirty="0"/>
              <a:t>Communications plan </a:t>
            </a:r>
            <a:r>
              <a:rPr lang="en-US" sz="1800" b="1" dirty="0">
                <a:solidFill>
                  <a:srgbClr val="00B050"/>
                </a:solidFill>
              </a:rPr>
              <a:t>(implemented, continuous)</a:t>
            </a:r>
          </a:p>
          <a:p>
            <a:pPr lvl="1"/>
            <a:r>
              <a:rPr lang="en-US" sz="1600" b="1" i="1" dirty="0"/>
              <a:t>University Letter </a:t>
            </a:r>
            <a:r>
              <a:rPr lang="en-US" sz="1600" b="1" dirty="0"/>
              <a:t>after each meeting; webpage; email updates; University Senate sessions; </a:t>
            </a:r>
            <a:r>
              <a:rPr lang="en-US" sz="1600" b="1" dirty="0" smtClean="0"/>
              <a:t>when concepts ready to discuss, will hold topic-specific </a:t>
            </a:r>
            <a:r>
              <a:rPr lang="en-US" sz="1600" b="1" dirty="0"/>
              <a:t>open forums or focus groups</a:t>
            </a:r>
          </a:p>
          <a:p>
            <a:pPr lvl="1"/>
            <a:r>
              <a:rPr lang="en-US" sz="1600" dirty="0"/>
              <a:t>Complete information, regular updates </a:t>
            </a:r>
            <a:r>
              <a:rPr lang="en-US" sz="1600" dirty="0">
                <a:hlinkClick r:id="rId3"/>
              </a:rPr>
              <a:t>on the web </a:t>
            </a:r>
            <a:r>
              <a:rPr lang="en-US" sz="1600" dirty="0"/>
              <a:t>at: </a:t>
            </a:r>
          </a:p>
          <a:p>
            <a:pPr marL="0" indent="0">
              <a:buNone/>
            </a:pPr>
            <a:r>
              <a:rPr lang="en-US" sz="1600" dirty="0"/>
              <a:t>	</a:t>
            </a:r>
            <a:r>
              <a:rPr lang="en-US" sz="1400" b="1" dirty="0">
                <a:solidFill>
                  <a:srgbClr val="00B050"/>
                </a:solidFill>
              </a:rPr>
              <a:t>Academic Affairs -&gt; </a:t>
            </a:r>
            <a:r>
              <a:rPr lang="en-US" sz="1400" b="1" dirty="0" smtClean="0">
                <a:solidFill>
                  <a:srgbClr val="00B050"/>
                </a:solidFill>
              </a:rPr>
              <a:t>Initiatives </a:t>
            </a:r>
            <a:r>
              <a:rPr lang="en-US" sz="1400" b="1" dirty="0">
                <a:solidFill>
                  <a:srgbClr val="00B050"/>
                </a:solidFill>
              </a:rPr>
              <a:t>-&gt; Promotion, Tenure, and </a:t>
            </a:r>
            <a:r>
              <a:rPr lang="en-US" sz="1400" b="1" dirty="0" smtClean="0">
                <a:solidFill>
                  <a:srgbClr val="00B050"/>
                </a:solidFill>
              </a:rPr>
              <a:t>Evaluation</a:t>
            </a:r>
            <a:endParaRPr lang="en-US" sz="1400" b="1" dirty="0">
              <a:solidFill>
                <a:srgbClr val="00B050"/>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2608207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r>
              <a:rPr lang="en-US" dirty="0" smtClean="0"/>
              <a:t>Search for a Dean for the School of Graduate Studies</a:t>
            </a:r>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878046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a:t>
            </a:r>
            <a:endParaRPr lang="en-US" sz="3200" dirty="0"/>
          </a:p>
        </p:txBody>
      </p:sp>
      <p:sp>
        <p:nvSpPr>
          <p:cNvPr id="3" name="Content Placeholder 2"/>
          <p:cNvSpPr>
            <a:spLocks noGrp="1"/>
          </p:cNvSpPr>
          <p:nvPr>
            <p:ph idx="1"/>
          </p:nvPr>
        </p:nvSpPr>
        <p:spPr/>
        <p:txBody>
          <a:bodyPr>
            <a:normAutofit fontScale="77500" lnSpcReduction="20000"/>
          </a:bodyPr>
          <a:lstStyle/>
          <a:p>
            <a:r>
              <a:rPr lang="en-US" dirty="0" smtClean="0"/>
              <a:t>Co-chairs – Debbie Storrs and Gwen Halaas</a:t>
            </a:r>
          </a:p>
          <a:p>
            <a:r>
              <a:rPr lang="en-US" dirty="0" smtClean="0"/>
              <a:t>Completed focus groups and forums this fall designed to discussed future ideas for the School of Graduate Studies and qualities for the new Dean</a:t>
            </a:r>
          </a:p>
          <a:p>
            <a:r>
              <a:rPr lang="en-US" dirty="0" smtClean="0"/>
              <a:t>Culminated in a selection process for committee members</a:t>
            </a:r>
          </a:p>
          <a:p>
            <a:r>
              <a:rPr lang="en-US" dirty="0" smtClean="0"/>
              <a:t>Started the actual search process </a:t>
            </a:r>
          </a:p>
          <a:p>
            <a:r>
              <a:rPr lang="en-US" dirty="0" smtClean="0"/>
              <a:t>Selected a Search firm and underway</a:t>
            </a:r>
          </a:p>
          <a:p>
            <a:r>
              <a:rPr lang="en-US" b="1" dirty="0"/>
              <a:t>Peter Rosenberg </a:t>
            </a:r>
            <a:r>
              <a:rPr lang="en-US" b="1" dirty="0" smtClean="0"/>
              <a:t>provided </a:t>
            </a:r>
            <a:r>
              <a:rPr lang="en-US" b="1" dirty="0"/>
              <a:t>a draft copy of the position announcement for the Dean of the School of Graduate Studies.  </a:t>
            </a:r>
            <a:endParaRPr lang="en-US" b="1" dirty="0" smtClean="0"/>
          </a:p>
          <a:p>
            <a:r>
              <a:rPr lang="en-US" b="1" dirty="0"/>
              <a:t>T</a:t>
            </a:r>
            <a:r>
              <a:rPr lang="en-US" b="1" dirty="0" smtClean="0"/>
              <a:t>he </a:t>
            </a:r>
            <a:r>
              <a:rPr lang="en-US" b="1" dirty="0"/>
              <a:t>position description is being finalized, and the search </a:t>
            </a:r>
            <a:r>
              <a:rPr lang="en-US" b="1" dirty="0" smtClean="0"/>
              <a:t>is almost ready to post online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2390459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r>
              <a:rPr lang="en-US" dirty="0"/>
              <a:t>(due February 15, 2016)</a:t>
            </a:r>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21816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6207</TotalTime>
  <Words>2545</Words>
  <Application>Microsoft Office PowerPoint</Application>
  <PresentationFormat>On-screen Show (4:3)</PresentationFormat>
  <Paragraphs>218</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Myriad Pro</vt:lpstr>
      <vt:lpstr>Wingdings</vt:lpstr>
      <vt:lpstr>Custom Design</vt:lpstr>
      <vt:lpstr>Priorities of the Provost/VPAA Office for 2015-2016: Staff Senate Forum Update: January 13, 2016  Thomas M. DiLorenzo Provost and VP for Academic Affairs</vt:lpstr>
      <vt:lpstr>Priorities of the Provost and Deans</vt:lpstr>
      <vt:lpstr>Implementing the new budget model (MIRA) –Current</vt:lpstr>
      <vt:lpstr>Priorities of the Provost and Deans</vt:lpstr>
      <vt:lpstr>Promotion, Tenure, and Evaluation (PTE): Support Faculty, Increase Academic Quality </vt:lpstr>
      <vt:lpstr>PTE Working Group Update</vt:lpstr>
      <vt:lpstr>Priorities of the Provost and Deans</vt:lpstr>
      <vt:lpstr>Search for a Dean for the School of Graduate Studies</vt:lpstr>
      <vt:lpstr>Examples of SBHE/Chancellor Priorities</vt:lpstr>
      <vt:lpstr>Master Planning Process</vt:lpstr>
      <vt:lpstr>Examples of SBHE/Chancellor Priorities</vt:lpstr>
      <vt:lpstr>Examples of SBHE/Chancellor Priorities</vt:lpstr>
      <vt:lpstr>Open Education Resources (OER)</vt:lpstr>
      <vt:lpstr>Open Education Resources (OER)</vt:lpstr>
      <vt:lpstr>Open Education Resources (OER)</vt:lpstr>
      <vt:lpstr>Examples of SBHE/Chancellor Priorities</vt:lpstr>
      <vt:lpstr>Strategic Enrollment Management (SEM) Initiative: Promote Undergraduate Retention &amp; Success</vt:lpstr>
      <vt:lpstr>Strategic Enrollment Management (SEM) Initiative: Promote Undergraduate Retention &amp; Success</vt:lpstr>
      <vt:lpstr>Strategic Enrollment Management (SEM) Initiative: Promote Undergraduate Retention &amp; Success</vt:lpstr>
      <vt:lpstr>Strategic Enrollment Management (SEM) Initiative: Promote Undergraduate Retention &amp; Success</vt:lpstr>
      <vt:lpstr>Student Success Initiatives:  Retention and Graduation (iCAN project) </vt:lpstr>
      <vt:lpstr>My Priorities</vt:lpstr>
      <vt:lpstr>My Priorities</vt:lpstr>
      <vt:lpstr>Resource Enhancement</vt:lpstr>
      <vt:lpstr>Resource Enhancement (Example)</vt:lpstr>
      <vt:lpstr>Challenges/Opportunities</vt:lpstr>
      <vt:lpstr>Q&amp;A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of North Dakota</dc:title>
  <dc:creator>Susan.Walton</dc:creator>
  <cp:lastModifiedBy>Gudgeon, Kirsten</cp:lastModifiedBy>
  <cp:revision>260</cp:revision>
  <cp:lastPrinted>2015-12-16T17:50:46Z</cp:lastPrinted>
  <dcterms:created xsi:type="dcterms:W3CDTF">2013-03-03T16:45:38Z</dcterms:created>
  <dcterms:modified xsi:type="dcterms:W3CDTF">2016-01-13T20:49:44Z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Walton M na26414</vt:lpwstr>
  </property>
  <property fmtid="{D5CDD505-2E9C-101B-9397-08002B2CF9AE}" pid="3" name="Information_Classification">
    <vt:lpwstr/>
  </property>
  <property fmtid="{D5CDD505-2E9C-101B-9397-08002B2CF9AE}" pid="4" name="Record_Title_ID">
    <vt:lpwstr>72</vt:lpwstr>
  </property>
  <property fmtid="{D5CDD505-2E9C-101B-9397-08002B2CF9AE}" pid="5" name="Initial_Creation_Date">
    <vt:lpwstr>3/14/2013 9:46:57 PM</vt:lpwstr>
  </property>
  <property fmtid="{D5CDD505-2E9C-101B-9397-08002B2CF9AE}" pid="6" name="Retention_Period_Start_Date">
    <vt:lpwstr>3/14/2013 9:46:57 PM</vt:lpwstr>
  </property>
  <property fmtid="{D5CDD505-2E9C-101B-9397-08002B2CF9AE}" pid="7" name="Last_Reviewed_Date">
    <vt:lpwstr/>
  </property>
  <property fmtid="{D5CDD505-2E9C-101B-9397-08002B2CF9AE}" pid="8" name="Retention_Review_Frequency">
    <vt:lpwstr/>
  </property>
</Properties>
</file>