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5"/>
  </p:notesMasterIdLst>
  <p:handoutMasterIdLst>
    <p:handoutMasterId r:id="rId36"/>
  </p:handoutMasterIdLst>
  <p:sldIdLst>
    <p:sldId id="256" r:id="rId2"/>
    <p:sldId id="290" r:id="rId3"/>
    <p:sldId id="355" r:id="rId4"/>
    <p:sldId id="370" r:id="rId5"/>
    <p:sldId id="336" r:id="rId6"/>
    <p:sldId id="352" r:id="rId7"/>
    <p:sldId id="353" r:id="rId8"/>
    <p:sldId id="304" r:id="rId9"/>
    <p:sldId id="296" r:id="rId10"/>
    <p:sldId id="367" r:id="rId11"/>
    <p:sldId id="329" r:id="rId12"/>
    <p:sldId id="328" r:id="rId13"/>
    <p:sldId id="357" r:id="rId14"/>
    <p:sldId id="368" r:id="rId15"/>
    <p:sldId id="359" r:id="rId16"/>
    <p:sldId id="316" r:id="rId17"/>
    <p:sldId id="330" r:id="rId18"/>
    <p:sldId id="369" r:id="rId19"/>
    <p:sldId id="358" r:id="rId20"/>
    <p:sldId id="351" r:id="rId21"/>
    <p:sldId id="363" r:id="rId22"/>
    <p:sldId id="364" r:id="rId23"/>
    <p:sldId id="365" r:id="rId24"/>
    <p:sldId id="366" r:id="rId25"/>
    <p:sldId id="317" r:id="rId26"/>
    <p:sldId id="372" r:id="rId27"/>
    <p:sldId id="371" r:id="rId28"/>
    <p:sldId id="291" r:id="rId29"/>
    <p:sldId id="331" r:id="rId30"/>
    <p:sldId id="361" r:id="rId31"/>
    <p:sldId id="362" r:id="rId32"/>
    <p:sldId id="360" r:id="rId33"/>
    <p:sldId id="319" r:id="rId34"/>
  </p:sldIdLst>
  <p:sldSz cx="9144000" cy="6858000" type="screen4x3"/>
  <p:notesSz cx="9296400" cy="7010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Lorenzo, Thomas" initials="DT" lastIdx="3" clrIdx="0">
    <p:extLst>
      <p:ext uri="{19B8F6BF-5375-455C-9EA6-DF929625EA0E}">
        <p15:presenceInfo xmlns:p15="http://schemas.microsoft.com/office/powerpoint/2012/main" userId="S-1-5-21-4034114971-991037361-2887744994-103906" providerId="AD"/>
      </p:ext>
    </p:extLst>
  </p:cmAuthor>
  <p:cmAuthor id="2" name="Hamilton, Michelle" initials="HM" lastIdx="1" clrIdx="1">
    <p:extLst>
      <p:ext uri="{19B8F6BF-5375-455C-9EA6-DF929625EA0E}">
        <p15:presenceInfo xmlns:p15="http://schemas.microsoft.com/office/powerpoint/2012/main" userId="S-1-5-21-4034114971-991037361-2887744994-441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E88040"/>
    <a:srgbClr val="F37DED"/>
    <a:srgbClr val="F959FD"/>
    <a:srgbClr val="DA42C8"/>
    <a:srgbClr val="00A65E"/>
    <a:srgbClr val="1E80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54" autoAdjust="0"/>
    <p:restoredTop sz="91425" autoAdjust="0"/>
  </p:normalViewPr>
  <p:slideViewPr>
    <p:cSldViewPr snapToGrid="0" snapToObjects="1">
      <p:cViewPr varScale="1">
        <p:scale>
          <a:sx n="104" d="100"/>
          <a:sy n="104" d="100"/>
        </p:scale>
        <p:origin x="1860" y="13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86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1" tIns="46586" rIns="93171" bIns="46586" rtlCol="0"/>
          <a:lstStyle>
            <a:lvl1pPr algn="l">
              <a:defRPr sz="1200"/>
            </a:lvl1pPr>
          </a:lstStyle>
          <a:p>
            <a:endParaRPr lang="en-US" dirty="0"/>
          </a:p>
        </p:txBody>
      </p:sp>
      <p:sp>
        <p:nvSpPr>
          <p:cNvPr id="3" name="Date Placeholder 2"/>
          <p:cNvSpPr>
            <a:spLocks noGrp="1"/>
          </p:cNvSpPr>
          <p:nvPr>
            <p:ph type="dt" sz="quarter" idx="1"/>
          </p:nvPr>
        </p:nvSpPr>
        <p:spPr>
          <a:xfrm>
            <a:off x="5265810" y="0"/>
            <a:ext cx="4028440" cy="350520"/>
          </a:xfrm>
          <a:prstGeom prst="rect">
            <a:avLst/>
          </a:prstGeom>
        </p:spPr>
        <p:txBody>
          <a:bodyPr vert="horz" lIns="93171" tIns="46586" rIns="93171" bIns="46586" rtlCol="0"/>
          <a:lstStyle>
            <a:lvl1pPr algn="r">
              <a:defRPr sz="1200"/>
            </a:lvl1pPr>
          </a:lstStyle>
          <a:p>
            <a:fld id="{B922E581-7B71-324F-8CFB-A500D1E09D1E}" type="datetimeFigureOut">
              <a:rPr lang="en-US" smtClean="0"/>
              <a:pPr/>
              <a:t>2/29/2016</a:t>
            </a:fld>
            <a:endParaRPr lang="en-US" dirty="0"/>
          </a:p>
        </p:txBody>
      </p:sp>
      <p:sp>
        <p:nvSpPr>
          <p:cNvPr id="4" name="Footer Placeholder 3"/>
          <p:cNvSpPr>
            <a:spLocks noGrp="1"/>
          </p:cNvSpPr>
          <p:nvPr>
            <p:ph type="ftr" sz="quarter" idx="2"/>
          </p:nvPr>
        </p:nvSpPr>
        <p:spPr>
          <a:xfrm>
            <a:off x="0" y="6658664"/>
            <a:ext cx="4028440" cy="350520"/>
          </a:xfrm>
          <a:prstGeom prst="rect">
            <a:avLst/>
          </a:prstGeom>
        </p:spPr>
        <p:txBody>
          <a:bodyPr vert="horz" lIns="93171" tIns="46586" rIns="93171" bIns="46586" rtlCol="0" anchor="b"/>
          <a:lstStyle>
            <a:lvl1pPr algn="l">
              <a:defRPr sz="1200"/>
            </a:lvl1pPr>
          </a:lstStyle>
          <a:p>
            <a:endParaRPr lang="en-US" dirty="0"/>
          </a:p>
        </p:txBody>
      </p:sp>
      <p:sp>
        <p:nvSpPr>
          <p:cNvPr id="5" name="Slide Number Placeholder 4"/>
          <p:cNvSpPr>
            <a:spLocks noGrp="1"/>
          </p:cNvSpPr>
          <p:nvPr>
            <p:ph type="sldNum" sz="quarter" idx="3"/>
          </p:nvPr>
        </p:nvSpPr>
        <p:spPr>
          <a:xfrm>
            <a:off x="5265810" y="6658664"/>
            <a:ext cx="4028440" cy="350520"/>
          </a:xfrm>
          <a:prstGeom prst="rect">
            <a:avLst/>
          </a:prstGeom>
        </p:spPr>
        <p:txBody>
          <a:bodyPr vert="horz" lIns="93171" tIns="46586" rIns="93171" bIns="46586" rtlCol="0" anchor="b"/>
          <a:lstStyle>
            <a:lvl1pPr algn="r">
              <a:defRPr sz="1200"/>
            </a:lvl1pPr>
          </a:lstStyle>
          <a:p>
            <a:fld id="{59C9D148-7F67-A547-BC43-494868CFF8AD}" type="slidenum">
              <a:rPr lang="en-US" smtClean="0"/>
              <a:pPr/>
              <a:t>‹#›</a:t>
            </a:fld>
            <a:endParaRPr lang="en-US" dirty="0"/>
          </a:p>
        </p:txBody>
      </p:sp>
    </p:spTree>
    <p:extLst>
      <p:ext uri="{BB962C8B-B14F-4D97-AF65-F5344CB8AC3E}">
        <p14:creationId xmlns:p14="http://schemas.microsoft.com/office/powerpoint/2010/main" val="18922897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1" tIns="46586" rIns="93171" bIns="46586" rtlCol="0"/>
          <a:lstStyle>
            <a:lvl1pPr algn="l">
              <a:defRPr sz="1200"/>
            </a:lvl1pPr>
          </a:lstStyle>
          <a:p>
            <a:endParaRPr lang="en-US" dirty="0"/>
          </a:p>
        </p:txBody>
      </p:sp>
      <p:sp>
        <p:nvSpPr>
          <p:cNvPr id="3" name="Date Placeholder 2"/>
          <p:cNvSpPr>
            <a:spLocks noGrp="1"/>
          </p:cNvSpPr>
          <p:nvPr>
            <p:ph type="dt" idx="1"/>
          </p:nvPr>
        </p:nvSpPr>
        <p:spPr>
          <a:xfrm>
            <a:off x="5265810" y="0"/>
            <a:ext cx="4028440" cy="350520"/>
          </a:xfrm>
          <a:prstGeom prst="rect">
            <a:avLst/>
          </a:prstGeom>
        </p:spPr>
        <p:txBody>
          <a:bodyPr vert="horz" lIns="93171" tIns="46586" rIns="93171" bIns="46586" rtlCol="0"/>
          <a:lstStyle>
            <a:lvl1pPr algn="r">
              <a:defRPr sz="1200"/>
            </a:lvl1pPr>
          </a:lstStyle>
          <a:p>
            <a:fld id="{6309BA0E-EA42-5C4A-8882-A51D9AD6E39C}" type="datetimeFigureOut">
              <a:rPr lang="en-US" smtClean="0"/>
              <a:pPr/>
              <a:t>2/29/2016</a:t>
            </a:fld>
            <a:endParaRPr lang="en-US" dirty="0"/>
          </a:p>
        </p:txBody>
      </p:sp>
      <p:sp>
        <p:nvSpPr>
          <p:cNvPr id="4" name="Slide Image Placeholder 3"/>
          <p:cNvSpPr>
            <a:spLocks noGrp="1" noRot="1" noChangeAspect="1"/>
          </p:cNvSpPr>
          <p:nvPr>
            <p:ph type="sldImg" idx="2"/>
          </p:nvPr>
        </p:nvSpPr>
        <p:spPr>
          <a:xfrm>
            <a:off x="2895600" y="525463"/>
            <a:ext cx="3505200" cy="2628900"/>
          </a:xfrm>
          <a:prstGeom prst="rect">
            <a:avLst/>
          </a:prstGeom>
          <a:noFill/>
          <a:ln w="12700">
            <a:solidFill>
              <a:prstClr val="black"/>
            </a:solidFill>
          </a:ln>
        </p:spPr>
        <p:txBody>
          <a:bodyPr vert="horz" lIns="93171" tIns="46586" rIns="93171" bIns="46586" rtlCol="0" anchor="ctr"/>
          <a:lstStyle/>
          <a:p>
            <a:endParaRPr lang="en-US" dirty="0"/>
          </a:p>
        </p:txBody>
      </p:sp>
      <p:sp>
        <p:nvSpPr>
          <p:cNvPr id="5" name="Notes Placeholder 4"/>
          <p:cNvSpPr>
            <a:spLocks noGrp="1"/>
          </p:cNvSpPr>
          <p:nvPr>
            <p:ph type="body" sz="quarter" idx="3"/>
          </p:nvPr>
        </p:nvSpPr>
        <p:spPr>
          <a:xfrm>
            <a:off x="929641" y="3329941"/>
            <a:ext cx="7437120" cy="3154680"/>
          </a:xfrm>
          <a:prstGeom prst="rect">
            <a:avLst/>
          </a:prstGeom>
        </p:spPr>
        <p:txBody>
          <a:bodyPr vert="horz" lIns="93171" tIns="46586" rIns="93171" bIns="4658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658664"/>
            <a:ext cx="4028440" cy="350520"/>
          </a:xfrm>
          <a:prstGeom prst="rect">
            <a:avLst/>
          </a:prstGeom>
        </p:spPr>
        <p:txBody>
          <a:bodyPr vert="horz" lIns="93171" tIns="46586" rIns="93171" bIns="46586" rtlCol="0" anchor="b"/>
          <a:lstStyle>
            <a:lvl1pPr algn="l">
              <a:defRPr sz="1200"/>
            </a:lvl1pPr>
          </a:lstStyle>
          <a:p>
            <a:endParaRPr lang="en-US" dirty="0"/>
          </a:p>
        </p:txBody>
      </p:sp>
      <p:sp>
        <p:nvSpPr>
          <p:cNvPr id="7" name="Slide Number Placeholder 6"/>
          <p:cNvSpPr>
            <a:spLocks noGrp="1"/>
          </p:cNvSpPr>
          <p:nvPr>
            <p:ph type="sldNum" sz="quarter" idx="5"/>
          </p:nvPr>
        </p:nvSpPr>
        <p:spPr>
          <a:xfrm>
            <a:off x="5265810" y="6658664"/>
            <a:ext cx="4028440" cy="350520"/>
          </a:xfrm>
          <a:prstGeom prst="rect">
            <a:avLst/>
          </a:prstGeom>
        </p:spPr>
        <p:txBody>
          <a:bodyPr vert="horz" lIns="93171" tIns="46586" rIns="93171" bIns="46586" rtlCol="0" anchor="b"/>
          <a:lstStyle>
            <a:lvl1pPr algn="r">
              <a:defRPr sz="1200"/>
            </a:lvl1pPr>
          </a:lstStyle>
          <a:p>
            <a:fld id="{114CAD76-6D44-A94F-AFA1-9AED1E3156AD}" type="slidenum">
              <a:rPr lang="en-US" smtClean="0"/>
              <a:pPr/>
              <a:t>‹#›</a:t>
            </a:fld>
            <a:endParaRPr lang="en-US" dirty="0"/>
          </a:p>
        </p:txBody>
      </p:sp>
    </p:spTree>
    <p:extLst>
      <p:ext uri="{BB962C8B-B14F-4D97-AF65-F5344CB8AC3E}">
        <p14:creationId xmlns:p14="http://schemas.microsoft.com/office/powerpoint/2010/main" val="25932030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a:t>
            </a:fld>
            <a:endParaRPr lang="en-US" dirty="0"/>
          </a:p>
        </p:txBody>
      </p:sp>
    </p:spTree>
    <p:extLst>
      <p:ext uri="{BB962C8B-B14F-4D97-AF65-F5344CB8AC3E}">
        <p14:creationId xmlns:p14="http://schemas.microsoft.com/office/powerpoint/2010/main" val="2325770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10</a:t>
            </a:fld>
            <a:endParaRPr lang="en-US" dirty="0"/>
          </a:p>
        </p:txBody>
      </p:sp>
    </p:spTree>
    <p:extLst>
      <p:ext uri="{BB962C8B-B14F-4D97-AF65-F5344CB8AC3E}">
        <p14:creationId xmlns:p14="http://schemas.microsoft.com/office/powerpoint/2010/main" val="37247826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11</a:t>
            </a:fld>
            <a:endParaRPr lang="en-US" dirty="0"/>
          </a:p>
        </p:txBody>
      </p:sp>
    </p:spTree>
    <p:extLst>
      <p:ext uri="{BB962C8B-B14F-4D97-AF65-F5344CB8AC3E}">
        <p14:creationId xmlns:p14="http://schemas.microsoft.com/office/powerpoint/2010/main" val="3130651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12</a:t>
            </a:fld>
            <a:endParaRPr lang="en-US" dirty="0"/>
          </a:p>
        </p:txBody>
      </p:sp>
    </p:spTree>
    <p:extLst>
      <p:ext uri="{BB962C8B-B14F-4D97-AF65-F5344CB8AC3E}">
        <p14:creationId xmlns:p14="http://schemas.microsoft.com/office/powerpoint/2010/main" val="2846195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13</a:t>
            </a:fld>
            <a:endParaRPr lang="en-US" dirty="0"/>
          </a:p>
        </p:txBody>
      </p:sp>
    </p:spTree>
    <p:extLst>
      <p:ext uri="{BB962C8B-B14F-4D97-AF65-F5344CB8AC3E}">
        <p14:creationId xmlns:p14="http://schemas.microsoft.com/office/powerpoint/2010/main" val="31846409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14</a:t>
            </a:fld>
            <a:endParaRPr lang="en-US" dirty="0"/>
          </a:p>
        </p:txBody>
      </p:sp>
    </p:spTree>
    <p:extLst>
      <p:ext uri="{BB962C8B-B14F-4D97-AF65-F5344CB8AC3E}">
        <p14:creationId xmlns:p14="http://schemas.microsoft.com/office/powerpoint/2010/main" val="2860459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15</a:t>
            </a:fld>
            <a:endParaRPr lang="en-US" dirty="0"/>
          </a:p>
        </p:txBody>
      </p:sp>
    </p:spTree>
    <p:extLst>
      <p:ext uri="{BB962C8B-B14F-4D97-AF65-F5344CB8AC3E}">
        <p14:creationId xmlns:p14="http://schemas.microsoft.com/office/powerpoint/2010/main" val="2663755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75">
              <a:defRPr/>
            </a:pPr>
            <a:endParaRPr lang="en-US" dirty="0" smtClean="0"/>
          </a:p>
          <a:p>
            <a:pPr defTabSz="457175">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16</a:t>
            </a:fld>
            <a:endParaRPr lang="en-US" dirty="0"/>
          </a:p>
        </p:txBody>
      </p:sp>
    </p:spTree>
    <p:extLst>
      <p:ext uri="{BB962C8B-B14F-4D97-AF65-F5344CB8AC3E}">
        <p14:creationId xmlns:p14="http://schemas.microsoft.com/office/powerpoint/2010/main" val="3463962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17</a:t>
            </a:fld>
            <a:endParaRPr lang="en-US" dirty="0"/>
          </a:p>
        </p:txBody>
      </p:sp>
    </p:spTree>
    <p:extLst>
      <p:ext uri="{BB962C8B-B14F-4D97-AF65-F5344CB8AC3E}">
        <p14:creationId xmlns:p14="http://schemas.microsoft.com/office/powerpoint/2010/main" val="3660819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18</a:t>
            </a:fld>
            <a:endParaRPr lang="en-US" dirty="0"/>
          </a:p>
        </p:txBody>
      </p:sp>
    </p:spTree>
    <p:extLst>
      <p:ext uri="{BB962C8B-B14F-4D97-AF65-F5344CB8AC3E}">
        <p14:creationId xmlns:p14="http://schemas.microsoft.com/office/powerpoint/2010/main" val="5198078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19</a:t>
            </a:fld>
            <a:endParaRPr lang="en-US" dirty="0"/>
          </a:p>
        </p:txBody>
      </p:sp>
    </p:spTree>
    <p:extLst>
      <p:ext uri="{BB962C8B-B14F-4D97-AF65-F5344CB8AC3E}">
        <p14:creationId xmlns:p14="http://schemas.microsoft.com/office/powerpoint/2010/main" val="31835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a:t>
            </a:fld>
            <a:endParaRPr lang="en-US" dirty="0"/>
          </a:p>
        </p:txBody>
      </p:sp>
    </p:spTree>
    <p:extLst>
      <p:ext uri="{BB962C8B-B14F-4D97-AF65-F5344CB8AC3E}">
        <p14:creationId xmlns:p14="http://schemas.microsoft.com/office/powerpoint/2010/main" val="24416375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20</a:t>
            </a:fld>
            <a:endParaRPr lang="en-US" dirty="0"/>
          </a:p>
        </p:txBody>
      </p:sp>
    </p:spTree>
    <p:extLst>
      <p:ext uri="{BB962C8B-B14F-4D97-AF65-F5344CB8AC3E}">
        <p14:creationId xmlns:p14="http://schemas.microsoft.com/office/powerpoint/2010/main" val="19789065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21</a:t>
            </a:fld>
            <a:endParaRPr lang="en-US" dirty="0"/>
          </a:p>
        </p:txBody>
      </p:sp>
    </p:spTree>
    <p:extLst>
      <p:ext uri="{BB962C8B-B14F-4D97-AF65-F5344CB8AC3E}">
        <p14:creationId xmlns:p14="http://schemas.microsoft.com/office/powerpoint/2010/main" val="28921570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22</a:t>
            </a:fld>
            <a:endParaRPr lang="en-US" dirty="0"/>
          </a:p>
        </p:txBody>
      </p:sp>
    </p:spTree>
    <p:extLst>
      <p:ext uri="{BB962C8B-B14F-4D97-AF65-F5344CB8AC3E}">
        <p14:creationId xmlns:p14="http://schemas.microsoft.com/office/powerpoint/2010/main" val="1803772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23</a:t>
            </a:fld>
            <a:endParaRPr lang="en-US" dirty="0"/>
          </a:p>
        </p:txBody>
      </p:sp>
    </p:spTree>
    <p:extLst>
      <p:ext uri="{BB962C8B-B14F-4D97-AF65-F5344CB8AC3E}">
        <p14:creationId xmlns:p14="http://schemas.microsoft.com/office/powerpoint/2010/main" val="9199879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24</a:t>
            </a:fld>
            <a:endParaRPr lang="en-US" dirty="0"/>
          </a:p>
        </p:txBody>
      </p:sp>
    </p:spTree>
    <p:extLst>
      <p:ext uri="{BB962C8B-B14F-4D97-AF65-F5344CB8AC3E}">
        <p14:creationId xmlns:p14="http://schemas.microsoft.com/office/powerpoint/2010/main" val="31400492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75">
              <a:defRPr/>
            </a:pPr>
            <a:r>
              <a:rPr lang="en-US" dirty="0" smtClean="0"/>
              <a:t>EDUCAUSE focuses on analysis, advocacy, community building, professional development, and knowledge creation to support the transformative role that IT can play in higher education. </a:t>
            </a:r>
            <a:r>
              <a:rPr lang="en-US" dirty="0"/>
              <a:t>UND (Heitkamp and Burger) were represented at initial training. </a:t>
            </a:r>
          </a:p>
          <a:p>
            <a:pPr defTabSz="457175">
              <a:defRPr/>
            </a:pPr>
            <a:endParaRPr lang="en-US" dirty="0"/>
          </a:p>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25</a:t>
            </a:fld>
            <a:endParaRPr lang="en-US" dirty="0"/>
          </a:p>
        </p:txBody>
      </p:sp>
    </p:spTree>
    <p:extLst>
      <p:ext uri="{BB962C8B-B14F-4D97-AF65-F5344CB8AC3E}">
        <p14:creationId xmlns:p14="http://schemas.microsoft.com/office/powerpoint/2010/main" val="10395436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75">
              <a:defRPr/>
            </a:pPr>
            <a:endParaRPr lang="en-US" dirty="0"/>
          </a:p>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26</a:t>
            </a:fld>
            <a:endParaRPr lang="en-US" dirty="0"/>
          </a:p>
        </p:txBody>
      </p:sp>
    </p:spTree>
    <p:extLst>
      <p:ext uri="{BB962C8B-B14F-4D97-AF65-F5344CB8AC3E}">
        <p14:creationId xmlns:p14="http://schemas.microsoft.com/office/powerpoint/2010/main" val="36744826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75">
              <a:defRPr/>
            </a:pPr>
            <a:endParaRPr lang="en-US" dirty="0"/>
          </a:p>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27</a:t>
            </a:fld>
            <a:endParaRPr lang="en-US" dirty="0"/>
          </a:p>
        </p:txBody>
      </p:sp>
    </p:spTree>
    <p:extLst>
      <p:ext uri="{BB962C8B-B14F-4D97-AF65-F5344CB8AC3E}">
        <p14:creationId xmlns:p14="http://schemas.microsoft.com/office/powerpoint/2010/main" val="4989839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28</a:t>
            </a:fld>
            <a:endParaRPr lang="en-US" dirty="0"/>
          </a:p>
        </p:txBody>
      </p:sp>
    </p:spTree>
    <p:extLst>
      <p:ext uri="{BB962C8B-B14F-4D97-AF65-F5344CB8AC3E}">
        <p14:creationId xmlns:p14="http://schemas.microsoft.com/office/powerpoint/2010/main" val="33664088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29</a:t>
            </a:fld>
            <a:endParaRPr lang="en-US" dirty="0"/>
          </a:p>
        </p:txBody>
      </p:sp>
    </p:spTree>
    <p:extLst>
      <p:ext uri="{BB962C8B-B14F-4D97-AF65-F5344CB8AC3E}">
        <p14:creationId xmlns:p14="http://schemas.microsoft.com/office/powerpoint/2010/main" val="3375774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a:t>
            </a:fld>
            <a:endParaRPr lang="en-US" dirty="0"/>
          </a:p>
        </p:txBody>
      </p:sp>
    </p:spTree>
    <p:extLst>
      <p:ext uri="{BB962C8B-B14F-4D97-AF65-F5344CB8AC3E}">
        <p14:creationId xmlns:p14="http://schemas.microsoft.com/office/powerpoint/2010/main" val="36808334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30</a:t>
            </a:fld>
            <a:endParaRPr lang="en-US" dirty="0"/>
          </a:p>
        </p:txBody>
      </p:sp>
    </p:spTree>
    <p:extLst>
      <p:ext uri="{BB962C8B-B14F-4D97-AF65-F5344CB8AC3E}">
        <p14:creationId xmlns:p14="http://schemas.microsoft.com/office/powerpoint/2010/main" val="16609531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31</a:t>
            </a:fld>
            <a:endParaRPr lang="en-US" dirty="0"/>
          </a:p>
        </p:txBody>
      </p:sp>
    </p:spTree>
    <p:extLst>
      <p:ext uri="{BB962C8B-B14F-4D97-AF65-F5344CB8AC3E}">
        <p14:creationId xmlns:p14="http://schemas.microsoft.com/office/powerpoint/2010/main" val="12550212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32</a:t>
            </a:fld>
            <a:endParaRPr lang="en-US" dirty="0"/>
          </a:p>
        </p:txBody>
      </p:sp>
    </p:spTree>
    <p:extLst>
      <p:ext uri="{BB962C8B-B14F-4D97-AF65-F5344CB8AC3E}">
        <p14:creationId xmlns:p14="http://schemas.microsoft.com/office/powerpoint/2010/main" val="3416075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33</a:t>
            </a:fld>
            <a:endParaRPr lang="en-US" dirty="0"/>
          </a:p>
        </p:txBody>
      </p:sp>
    </p:spTree>
    <p:extLst>
      <p:ext uri="{BB962C8B-B14F-4D97-AF65-F5344CB8AC3E}">
        <p14:creationId xmlns:p14="http://schemas.microsoft.com/office/powerpoint/2010/main" val="1849849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4</a:t>
            </a:fld>
            <a:endParaRPr lang="en-US" dirty="0"/>
          </a:p>
        </p:txBody>
      </p:sp>
    </p:spTree>
    <p:extLst>
      <p:ext uri="{BB962C8B-B14F-4D97-AF65-F5344CB8AC3E}">
        <p14:creationId xmlns:p14="http://schemas.microsoft.com/office/powerpoint/2010/main" val="860472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5</a:t>
            </a:fld>
            <a:endParaRPr lang="en-US" dirty="0"/>
          </a:p>
        </p:txBody>
      </p:sp>
    </p:spTree>
    <p:extLst>
      <p:ext uri="{BB962C8B-B14F-4D97-AF65-F5344CB8AC3E}">
        <p14:creationId xmlns:p14="http://schemas.microsoft.com/office/powerpoint/2010/main" val="2334758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6</a:t>
            </a:fld>
            <a:endParaRPr lang="en-US" dirty="0"/>
          </a:p>
        </p:txBody>
      </p:sp>
    </p:spTree>
    <p:extLst>
      <p:ext uri="{BB962C8B-B14F-4D97-AF65-F5344CB8AC3E}">
        <p14:creationId xmlns:p14="http://schemas.microsoft.com/office/powerpoint/2010/main" val="666473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7</a:t>
            </a:fld>
            <a:endParaRPr lang="en-US" dirty="0"/>
          </a:p>
        </p:txBody>
      </p:sp>
    </p:spTree>
    <p:extLst>
      <p:ext uri="{BB962C8B-B14F-4D97-AF65-F5344CB8AC3E}">
        <p14:creationId xmlns:p14="http://schemas.microsoft.com/office/powerpoint/2010/main" val="3123316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8</a:t>
            </a:fld>
            <a:endParaRPr lang="en-US" dirty="0"/>
          </a:p>
        </p:txBody>
      </p:sp>
    </p:spTree>
    <p:extLst>
      <p:ext uri="{BB962C8B-B14F-4D97-AF65-F5344CB8AC3E}">
        <p14:creationId xmlns:p14="http://schemas.microsoft.com/office/powerpoint/2010/main" val="3328199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9</a:t>
            </a:fld>
            <a:endParaRPr lang="en-US" dirty="0"/>
          </a:p>
        </p:txBody>
      </p:sp>
    </p:spTree>
    <p:extLst>
      <p:ext uri="{BB962C8B-B14F-4D97-AF65-F5344CB8AC3E}">
        <p14:creationId xmlns:p14="http://schemas.microsoft.com/office/powerpoint/2010/main" val="20004519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3" name="Rectangle 12"/>
          <p:cNvSpPr/>
          <p:nvPr userDrawn="1"/>
        </p:nvSpPr>
        <p:spPr>
          <a:xfrm>
            <a:off x="0" y="0"/>
            <a:ext cx="9144000" cy="36575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ctrTitle"/>
          </p:nvPr>
        </p:nvSpPr>
        <p:spPr>
          <a:xfrm>
            <a:off x="762000" y="914400"/>
            <a:ext cx="7772400" cy="1470025"/>
          </a:xfrm>
        </p:spPr>
        <p:txBody>
          <a:bodyPr/>
          <a:lstStyle>
            <a:lvl1pPr>
              <a:defRPr>
                <a:solidFill>
                  <a:schemeClr val="bg1"/>
                </a:solidFill>
                <a:latin typeface="Myriad Pro" pitchFamily="34" charset="0"/>
              </a:defRPr>
            </a:lvl1pPr>
          </a:lstStyle>
          <a:p>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18209" y="4782395"/>
            <a:ext cx="6026792" cy="689732"/>
          </a:xfrm>
          <a:prstGeom prst="rect">
            <a:avLst/>
          </a:prstGeom>
        </p:spPr>
      </p:pic>
    </p:spTree>
    <p:extLst>
      <p:ext uri="{BB962C8B-B14F-4D97-AF65-F5344CB8AC3E}">
        <p14:creationId xmlns:p14="http://schemas.microsoft.com/office/powerpoint/2010/main" val="34844896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10" name="Rectangle 9"/>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Tree>
    <p:extLst>
      <p:ext uri="{BB962C8B-B14F-4D97-AF65-F5344CB8AC3E}">
        <p14:creationId xmlns:p14="http://schemas.microsoft.com/office/powerpoint/2010/main" val="25669181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8" name="Rectangle 7"/>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12" name="TextBox 11"/>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7980723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10" name="Rectangle 9"/>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14" name="TextBox 13"/>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41494910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6" name="Rectangle 5"/>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Tree>
    <p:extLst>
      <p:ext uri="{BB962C8B-B14F-4D97-AF65-F5344CB8AC3E}">
        <p14:creationId xmlns:p14="http://schemas.microsoft.com/office/powerpoint/2010/main" val="143268161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8" name="TextBox 7"/>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13772747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272801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Lst>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und.edu/finance-operations/facilities-management/openforum2.pdf"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1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mailto:Stephanie.Walker@und.edu"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GIF"/><Relationship Id="rId5" Type="http://schemas.openxmlformats.org/officeDocument/2006/relationships/hyperlink" Target="http://libguides.und.edu/openaccess" TargetMode="External"/><Relationship Id="rId4" Type="http://schemas.openxmlformats.org/officeDocument/2006/relationships/hyperlink" Target="mailto:Thomasine.Heitkamp@und.edu"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und.edu/provost/initiatives/sem.cfm"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21.xml.rels><?xml version="1.0" encoding="UTF-8" standalone="yes"?>
<Relationships xmlns="http://schemas.openxmlformats.org/package/2006/relationships"><Relationship Id="rId3" Type="http://schemas.openxmlformats.org/officeDocument/2006/relationships/hyperlink" Target="http://und.edu/provost/initiatives/sem.cfm"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2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und.edu/ombuds/"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3.xml.rels><?xml version="1.0" encoding="UTF-8" standalone="yes"?>
<Relationships xmlns="http://schemas.openxmlformats.org/package/2006/relationships"><Relationship Id="rId3" Type="http://schemas.openxmlformats.org/officeDocument/2006/relationships/hyperlink" Target="web"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3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und.edu/provost/initiatives/pte-working-group.cfm"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5563" y="914400"/>
            <a:ext cx="8048837" cy="1470025"/>
          </a:xfrm>
        </p:spPr>
        <p:txBody>
          <a:bodyPr>
            <a:noAutofit/>
          </a:bodyPr>
          <a:lstStyle/>
          <a:p>
            <a:r>
              <a:rPr lang="en-US" sz="3600" dirty="0" smtClean="0"/>
              <a:t>Priorities of the Provost/VPAA Office for 2015-2016: Senate Forum</a:t>
            </a:r>
            <a:br>
              <a:rPr lang="en-US" sz="3600" dirty="0" smtClean="0"/>
            </a:br>
            <a:r>
              <a:rPr lang="en-US" sz="3600" dirty="0" smtClean="0"/>
              <a:t>Update: February 24, 2016</a:t>
            </a:r>
            <a:br>
              <a:rPr lang="en-US" sz="3600" dirty="0" smtClean="0"/>
            </a:br>
            <a:r>
              <a:rPr lang="en-US" sz="3600" dirty="0" smtClean="0"/>
              <a:t/>
            </a:r>
            <a:br>
              <a:rPr lang="en-US" sz="3600" dirty="0" smtClean="0"/>
            </a:br>
            <a:r>
              <a:rPr lang="en-US" sz="3600" dirty="0" smtClean="0"/>
              <a:t>Thomas M. DiLorenzo</a:t>
            </a:r>
            <a:br>
              <a:rPr lang="en-US" sz="3600" dirty="0" smtClean="0"/>
            </a:br>
            <a:r>
              <a:rPr lang="en-US" sz="3600" dirty="0" smtClean="0"/>
              <a:t>Provost and VP for Academic Affairs</a:t>
            </a:r>
            <a:endParaRPr lang="en-US" sz="36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40725571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Search for a Dean for the School of Graduate Studies - Timeline</a:t>
            </a:r>
            <a:endParaRPr lang="en-US" sz="3200" dirty="0"/>
          </a:p>
        </p:txBody>
      </p:sp>
      <p:sp>
        <p:nvSpPr>
          <p:cNvPr id="3" name="Content Placeholder 2"/>
          <p:cNvSpPr>
            <a:spLocks noGrp="1"/>
          </p:cNvSpPr>
          <p:nvPr>
            <p:ph idx="1"/>
          </p:nvPr>
        </p:nvSpPr>
        <p:spPr>
          <a:xfrm>
            <a:off x="457199" y="1600200"/>
            <a:ext cx="8124093" cy="4780223"/>
          </a:xfrm>
        </p:spPr>
        <p:txBody>
          <a:bodyPr>
            <a:normAutofit fontScale="62500" lnSpcReduction="20000"/>
          </a:bodyPr>
          <a:lstStyle/>
          <a:p>
            <a:r>
              <a:rPr lang="en-US" b="1" dirty="0"/>
              <a:t>Weeks of February 15 &amp; </a:t>
            </a:r>
            <a:r>
              <a:rPr lang="en-US" b="1" dirty="0" smtClean="0"/>
              <a:t>22 </a:t>
            </a:r>
            <a:r>
              <a:rPr lang="en-US" dirty="0" smtClean="0"/>
              <a:t>- Peter </a:t>
            </a:r>
            <a:r>
              <a:rPr lang="en-US" dirty="0"/>
              <a:t>Rosenberg reviews files, narrows candidate pool, contacts top candidates. Candidate Detail Forms are collected “introductory interviews” are conducted with top candidates</a:t>
            </a:r>
            <a:r>
              <a:rPr lang="en-US" dirty="0" smtClean="0"/>
              <a:t>.</a:t>
            </a:r>
          </a:p>
          <a:p>
            <a:r>
              <a:rPr lang="en-US" b="1" dirty="0"/>
              <a:t>Week of February </a:t>
            </a:r>
            <a:r>
              <a:rPr lang="en-US" b="1" dirty="0" smtClean="0"/>
              <a:t>29 </a:t>
            </a:r>
            <a:r>
              <a:rPr lang="en-US" dirty="0" smtClean="0"/>
              <a:t>- Candidate </a:t>
            </a:r>
            <a:r>
              <a:rPr lang="en-US" dirty="0"/>
              <a:t>data available for review by the University of North Dakota search committee by end of business on Monday, February 29</a:t>
            </a:r>
            <a:r>
              <a:rPr lang="en-US" dirty="0" smtClean="0"/>
              <a:t>.</a:t>
            </a:r>
          </a:p>
          <a:p>
            <a:r>
              <a:rPr lang="en-US" b="1" dirty="0"/>
              <a:t>Week of March </a:t>
            </a:r>
            <a:r>
              <a:rPr lang="en-US" b="1" dirty="0" smtClean="0"/>
              <a:t>7 </a:t>
            </a:r>
            <a:r>
              <a:rPr lang="en-US" dirty="0" smtClean="0"/>
              <a:t>- Suggested </a:t>
            </a:r>
            <a:r>
              <a:rPr lang="en-US" dirty="0"/>
              <a:t>time for Peter Rosenberg and the search committee to meet at the University of North Dakota to review candidate </a:t>
            </a:r>
            <a:r>
              <a:rPr lang="en-US" dirty="0" smtClean="0"/>
              <a:t>information</a:t>
            </a:r>
          </a:p>
          <a:p>
            <a:r>
              <a:rPr lang="en-US" b="1" dirty="0"/>
              <a:t>March 12-16 </a:t>
            </a:r>
            <a:r>
              <a:rPr lang="en-US" i="1" dirty="0" smtClean="0"/>
              <a:t>- NASPA </a:t>
            </a:r>
            <a:r>
              <a:rPr lang="en-US" i="1" dirty="0"/>
              <a:t>Annual Conference, </a:t>
            </a:r>
            <a:r>
              <a:rPr lang="en-US" i="1" dirty="0" smtClean="0"/>
              <a:t>Indianapolis</a:t>
            </a:r>
            <a:endParaRPr lang="en-US" dirty="0" smtClean="0"/>
          </a:p>
          <a:p>
            <a:r>
              <a:rPr lang="en-US" b="1" dirty="0"/>
              <a:t>Mid-to Late </a:t>
            </a:r>
            <a:r>
              <a:rPr lang="en-US" b="1" dirty="0" smtClean="0"/>
              <a:t>March </a:t>
            </a:r>
            <a:r>
              <a:rPr lang="en-US" dirty="0" smtClean="0"/>
              <a:t>- Search </a:t>
            </a:r>
            <a:r>
              <a:rPr lang="en-US" dirty="0"/>
              <a:t>committee conducts interviews with semifinalists. </a:t>
            </a:r>
            <a:endParaRPr lang="en-US" dirty="0" smtClean="0"/>
          </a:p>
          <a:p>
            <a:r>
              <a:rPr lang="en-US" b="1" dirty="0"/>
              <a:t>Early to </a:t>
            </a:r>
            <a:r>
              <a:rPr lang="en-US" b="1" dirty="0" smtClean="0"/>
              <a:t>Mid-April </a:t>
            </a:r>
            <a:r>
              <a:rPr lang="en-US" dirty="0" smtClean="0"/>
              <a:t>- Finalists </a:t>
            </a:r>
            <a:r>
              <a:rPr lang="en-US" dirty="0"/>
              <a:t>visit campus for interviews. Search committee submits unranked stakeholder feedback to hiring authority</a:t>
            </a:r>
            <a:r>
              <a:rPr lang="en-US" dirty="0" smtClean="0"/>
              <a:t>.</a:t>
            </a:r>
            <a:endParaRPr lang="en-US" dirty="0"/>
          </a:p>
          <a:p>
            <a:pPr lvl="1"/>
            <a:r>
              <a:rPr lang="en-US" dirty="0" smtClean="0"/>
              <a:t>SJG </a:t>
            </a:r>
            <a:r>
              <a:rPr lang="en-US" dirty="0"/>
              <a:t>conducts formal and off-list reference checks. Background investigation initiated for leading candidate concurrent with job offer (will take approximately two weeks to complete). </a:t>
            </a:r>
          </a:p>
          <a:p>
            <a:endParaRPr lang="en-US" dirty="0"/>
          </a:p>
          <a:p>
            <a:endParaRPr lang="en-US" dirty="0"/>
          </a:p>
          <a:p>
            <a:endParaRPr lang="en-US" dirty="0"/>
          </a:p>
          <a:p>
            <a:endParaRPr lang="en-US" dirty="0"/>
          </a:p>
          <a:p>
            <a:endParaRPr lang="en-US" b="1"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9760080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SBHE/Chancellor Priorities</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a:t>
            </a:r>
            <a:endParaRPr lang="en-US" dirty="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4218163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Master Planning Process</a:t>
            </a:r>
            <a:endParaRPr lang="en-US" sz="3200" dirty="0"/>
          </a:p>
        </p:txBody>
      </p:sp>
      <p:sp>
        <p:nvSpPr>
          <p:cNvPr id="3" name="Content Placeholder 2"/>
          <p:cNvSpPr>
            <a:spLocks noGrp="1"/>
          </p:cNvSpPr>
          <p:nvPr>
            <p:ph idx="1"/>
          </p:nvPr>
        </p:nvSpPr>
        <p:spPr>
          <a:xfrm>
            <a:off x="457200" y="1600200"/>
            <a:ext cx="8229600" cy="5135578"/>
          </a:xfrm>
        </p:spPr>
        <p:txBody>
          <a:bodyPr>
            <a:normAutofit fontScale="85000" lnSpcReduction="20000"/>
          </a:bodyPr>
          <a:lstStyle/>
          <a:p>
            <a:r>
              <a:rPr lang="en-US" dirty="0"/>
              <a:t>SBHE requires a Physical Master Plan by </a:t>
            </a:r>
            <a:r>
              <a:rPr lang="en-US" dirty="0" smtClean="0"/>
              <a:t>February 16, 2016. </a:t>
            </a:r>
            <a:r>
              <a:rPr lang="en-US" dirty="0"/>
              <a:t>To ensure that UND develops the plan in a thoughtful and inclusive manner, the current focus is on classrooms and office spaces. (with research space discussions occurring between the Provost, VP of Research and ED, and others) </a:t>
            </a:r>
          </a:p>
          <a:p>
            <a:r>
              <a:rPr lang="en-US" dirty="0"/>
              <a:t>The focus of the study is to evaluate current utilization of classrooms and office spaces, assess condition of existing buildings, and prioritize where funding should be targeted during the current biennium.</a:t>
            </a:r>
          </a:p>
          <a:p>
            <a:r>
              <a:rPr lang="en-US" dirty="0"/>
              <a:t>Over the next year, the needs for research spaces, auxiliary spaces, and ancillary spaces will be assessed with faculty and others, and the master plan will be updated accordingly. </a:t>
            </a:r>
          </a:p>
          <a:p>
            <a:pPr marL="0" indent="0">
              <a:buNone/>
            </a:pP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8562374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Master Planning</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 </a:t>
            </a:r>
          </a:p>
          <a:p>
            <a:r>
              <a:rPr lang="en-US" dirty="0" smtClean="0"/>
              <a:t>Master Planning Presentation on December 11, 2015</a:t>
            </a:r>
          </a:p>
          <a:p>
            <a:pPr lvl="1"/>
            <a:r>
              <a:rPr lang="en-US" dirty="0">
                <a:hlinkClick r:id="rId3"/>
              </a:rPr>
              <a:t>http://</a:t>
            </a:r>
            <a:r>
              <a:rPr lang="en-US" dirty="0" smtClean="0">
                <a:hlinkClick r:id="rId3"/>
              </a:rPr>
              <a:t>und.edu/finance-operations/facilities-management/openforum2.pdf</a:t>
            </a:r>
            <a:r>
              <a:rPr lang="en-US" dirty="0" smtClean="0"/>
              <a:t> </a:t>
            </a:r>
          </a:p>
          <a:p>
            <a:r>
              <a:rPr lang="en-US" dirty="0" smtClean="0"/>
              <a:t>Master Planning meeting on January 13</a:t>
            </a:r>
            <a:r>
              <a:rPr lang="en-US" baseline="30000" dirty="0" smtClean="0"/>
              <a:t>th</a:t>
            </a:r>
            <a:r>
              <a:rPr lang="en-US" dirty="0" smtClean="0"/>
              <a:t> </a:t>
            </a:r>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4130115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Master Planning Update</a:t>
            </a:r>
            <a:endParaRPr lang="en-US" sz="3200" dirty="0"/>
          </a:p>
        </p:txBody>
      </p:sp>
      <p:sp>
        <p:nvSpPr>
          <p:cNvPr id="3" name="Content Placeholder 2"/>
          <p:cNvSpPr>
            <a:spLocks noGrp="1"/>
          </p:cNvSpPr>
          <p:nvPr>
            <p:ph idx="1"/>
          </p:nvPr>
        </p:nvSpPr>
        <p:spPr>
          <a:xfrm>
            <a:off x="608427" y="1534058"/>
            <a:ext cx="8078373" cy="4965216"/>
          </a:xfrm>
        </p:spPr>
        <p:txBody>
          <a:bodyPr>
            <a:normAutofit fontScale="70000" lnSpcReduction="20000"/>
          </a:bodyPr>
          <a:lstStyle/>
          <a:p>
            <a:pPr lvl="0"/>
            <a:r>
              <a:rPr lang="en-US" b="1" dirty="0"/>
              <a:t>3 Committee members have been added.  U Senate, Staff Senate and the Division of University and Public Affairs have representatives on the Steering Committee.</a:t>
            </a:r>
          </a:p>
          <a:p>
            <a:pPr lvl="0"/>
            <a:r>
              <a:rPr lang="en-US" b="1" dirty="0"/>
              <a:t>First submission of the MP document will occur Feb. </a:t>
            </a:r>
            <a:r>
              <a:rPr lang="en-US" b="1" dirty="0" smtClean="0"/>
              <a:t>16</a:t>
            </a:r>
            <a:r>
              <a:rPr lang="en-US" b="1" baseline="30000" dirty="0" smtClean="0"/>
              <a:t>th</a:t>
            </a:r>
            <a:r>
              <a:rPr lang="en-US" b="1" dirty="0" smtClean="0"/>
              <a:t> </a:t>
            </a:r>
          </a:p>
          <a:p>
            <a:pPr lvl="1"/>
            <a:r>
              <a:rPr lang="en-US" b="1" dirty="0" smtClean="0"/>
              <a:t>This </a:t>
            </a:r>
            <a:r>
              <a:rPr lang="en-US" b="1" dirty="0"/>
              <a:t>document will include institutional history and inventory.</a:t>
            </a:r>
          </a:p>
          <a:p>
            <a:pPr lvl="0"/>
            <a:r>
              <a:rPr lang="en-US" b="1" dirty="0"/>
              <a:t>Extension for second submittal is April </a:t>
            </a:r>
            <a:r>
              <a:rPr lang="en-US" b="1" dirty="0" smtClean="0"/>
              <a:t>15</a:t>
            </a:r>
            <a:r>
              <a:rPr lang="en-US" b="1" baseline="30000" dirty="0" smtClean="0"/>
              <a:t>th</a:t>
            </a:r>
            <a:r>
              <a:rPr lang="en-US" b="1" dirty="0" smtClean="0"/>
              <a:t> </a:t>
            </a:r>
          </a:p>
          <a:p>
            <a:pPr lvl="1"/>
            <a:r>
              <a:rPr lang="en-US" b="1" dirty="0" smtClean="0"/>
              <a:t>This </a:t>
            </a:r>
            <a:r>
              <a:rPr lang="en-US" b="1" dirty="0"/>
              <a:t>document will include information on capital project requests.</a:t>
            </a:r>
          </a:p>
          <a:p>
            <a:pPr lvl="0"/>
            <a:r>
              <a:rPr lang="en-US" b="1" dirty="0"/>
              <a:t>VP </a:t>
            </a:r>
            <a:r>
              <a:rPr lang="en-US" b="1" dirty="0" err="1"/>
              <a:t>McGimpsey</a:t>
            </a:r>
            <a:r>
              <a:rPr lang="en-US" b="1" dirty="0"/>
              <a:t> is leading efforts to examine and plan for the research needs.  Research component will be incorporated into the next phase.  </a:t>
            </a:r>
          </a:p>
          <a:p>
            <a:pPr lvl="0"/>
            <a:r>
              <a:rPr lang="en-US" b="1" dirty="0"/>
              <a:t>3 broad strategies were shared with the campus.  Input from the campus on those strategies has been shared with the Steering Committee.  No one specific strategy is moving forward at this time.  We are waiting for the new </a:t>
            </a:r>
            <a:r>
              <a:rPr lang="en-US" b="1" dirty="0" smtClean="0"/>
              <a:t>President </a:t>
            </a:r>
            <a:r>
              <a:rPr lang="en-US" b="1" dirty="0"/>
              <a:t>to review and provide direction.  </a:t>
            </a:r>
          </a:p>
          <a:p>
            <a:pPr lvl="0"/>
            <a:r>
              <a:rPr lang="en-US" b="1" dirty="0"/>
              <a:t>Next phase of planning will begin in the </a:t>
            </a:r>
            <a:r>
              <a:rPr lang="en-US" b="1" dirty="0" smtClean="0"/>
              <a:t>fall</a:t>
            </a:r>
            <a:endParaRPr lang="en-US" b="1"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26275273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SBHE/Chancellor Priorities</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 </a:t>
            </a:r>
          </a:p>
          <a:p>
            <a:r>
              <a:rPr lang="en-US" dirty="0" smtClean="0"/>
              <a:t>Open Educational Resources (OER)</a:t>
            </a:r>
          </a:p>
          <a:p>
            <a:pPr marL="0" indent="0">
              <a:buNone/>
            </a:pP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49336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Education Resources (OER)</a:t>
            </a:r>
            <a:endParaRPr lang="en-US" dirty="0"/>
          </a:p>
        </p:txBody>
      </p:sp>
      <p:sp>
        <p:nvSpPr>
          <p:cNvPr id="3" name="Content Placeholder 2"/>
          <p:cNvSpPr>
            <a:spLocks noGrp="1"/>
          </p:cNvSpPr>
          <p:nvPr>
            <p:ph idx="1"/>
          </p:nvPr>
        </p:nvSpPr>
        <p:spPr>
          <a:xfrm>
            <a:off x="534407" y="1555285"/>
            <a:ext cx="8075186" cy="4522786"/>
          </a:xfrm>
        </p:spPr>
        <p:txBody>
          <a:bodyPr>
            <a:noAutofit/>
          </a:bodyPr>
          <a:lstStyle/>
          <a:p>
            <a:r>
              <a:rPr lang="en-US" sz="2000" dirty="0" smtClean="0"/>
              <a:t>Committee is working to ensure </a:t>
            </a:r>
            <a:r>
              <a:rPr lang="en-US" sz="2000" dirty="0"/>
              <a:t>best practices in implementation of Open Education Resources---Members </a:t>
            </a:r>
            <a:r>
              <a:rPr lang="en-US" sz="2000" dirty="0" smtClean="0"/>
              <a:t>include: </a:t>
            </a:r>
            <a:r>
              <a:rPr lang="en-US" sz="2000" dirty="0"/>
              <a:t>Dean of Libraries and Information Resources (co-chair), Associate Provost (co-chair), </a:t>
            </a:r>
            <a:r>
              <a:rPr lang="en-US" sz="2000" dirty="0" smtClean="0"/>
              <a:t>UND faculty members, </a:t>
            </a:r>
            <a:r>
              <a:rPr lang="en-US" sz="2000" dirty="0"/>
              <a:t>Vice-Chair of the University </a:t>
            </a:r>
            <a:r>
              <a:rPr lang="en-US" sz="2000" dirty="0" smtClean="0"/>
              <a:t>Senate, Students, Director </a:t>
            </a:r>
            <a:r>
              <a:rPr lang="en-US" sz="2000" dirty="0"/>
              <a:t>of the Center for Instructional and Technology and her course design personnel and Director of the Office of  Extended Learning and her administrative staff.</a:t>
            </a:r>
          </a:p>
          <a:p>
            <a:r>
              <a:rPr lang="en-US" sz="2000" dirty="0" smtClean="0"/>
              <a:t>No </a:t>
            </a:r>
            <a:r>
              <a:rPr lang="en-US" sz="2000" dirty="0"/>
              <a:t>faculty will be required to use Open Source Textbooks-</a:t>
            </a:r>
            <a:r>
              <a:rPr lang="en-US" sz="2000" dirty="0" smtClean="0"/>
              <a:t>--Participation </a:t>
            </a:r>
            <a:r>
              <a:rPr lang="en-US" sz="2000" dirty="0"/>
              <a:t>is Voluntary</a:t>
            </a:r>
            <a:r>
              <a:rPr lang="en-US" sz="2000" dirty="0" smtClean="0"/>
              <a:t>. Focus will begin with instructors who teach large enrollment classes to ensure larger savings for students.</a:t>
            </a:r>
          </a:p>
          <a:p>
            <a:r>
              <a:rPr lang="en-US" sz="2000" dirty="0"/>
              <a:t>Faculty engaged in use of OER will have the financial, technical and editorial supports. The focus will be on shared expertise and peer-based learning to disseminate curricula and support a learner-centric approach to education.  </a:t>
            </a:r>
          </a:p>
          <a:p>
            <a:pPr marL="0" indent="0">
              <a:buNone/>
            </a:pPr>
            <a:endParaRPr lang="en-US" sz="2400" dirty="0" smtClean="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9339764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Open Education Resources (OER)</a:t>
            </a:r>
            <a:endParaRPr lang="en-US" sz="3200" dirty="0"/>
          </a:p>
        </p:txBody>
      </p:sp>
      <p:sp>
        <p:nvSpPr>
          <p:cNvPr id="3" name="Content Placeholder 2"/>
          <p:cNvSpPr>
            <a:spLocks noGrp="1"/>
          </p:cNvSpPr>
          <p:nvPr>
            <p:ph idx="1"/>
          </p:nvPr>
        </p:nvSpPr>
        <p:spPr>
          <a:xfrm>
            <a:off x="457200" y="1600200"/>
            <a:ext cx="8433582" cy="4780223"/>
          </a:xfrm>
        </p:spPr>
        <p:txBody>
          <a:bodyPr>
            <a:normAutofit fontScale="77500" lnSpcReduction="20000"/>
          </a:bodyPr>
          <a:lstStyle/>
          <a:p>
            <a:r>
              <a:rPr lang="en-US" dirty="0" smtClean="0"/>
              <a:t>Open Educational Resources (OER) Updates</a:t>
            </a:r>
          </a:p>
          <a:p>
            <a:pPr lvl="1"/>
            <a:r>
              <a:rPr lang="en-US" b="1" dirty="0" smtClean="0"/>
              <a:t>Stephanie Walker and Thomasine Heitkamp have submitted two proposals to NDUS </a:t>
            </a:r>
            <a:r>
              <a:rPr lang="en-US" b="1" dirty="0"/>
              <a:t>for </a:t>
            </a:r>
            <a:r>
              <a:rPr lang="en-US" b="1" dirty="0" smtClean="0"/>
              <a:t>funds. The funds are to </a:t>
            </a:r>
            <a:r>
              <a:rPr lang="en-US" b="1" dirty="0"/>
              <a:t>assist </a:t>
            </a:r>
            <a:r>
              <a:rPr lang="en-US" b="1" dirty="0" smtClean="0"/>
              <a:t>five </a:t>
            </a:r>
            <a:r>
              <a:rPr lang="en-US" b="1" dirty="0"/>
              <a:t>faculty </a:t>
            </a:r>
            <a:r>
              <a:rPr lang="en-US" b="1" dirty="0" smtClean="0"/>
              <a:t>members to </a:t>
            </a:r>
            <a:r>
              <a:rPr lang="en-US" b="1" dirty="0"/>
              <a:t>adapt their classes for </a:t>
            </a:r>
            <a:r>
              <a:rPr lang="en-US" b="1" dirty="0" smtClean="0"/>
              <a:t>OER purposes, and to expand the 50</a:t>
            </a:r>
            <a:r>
              <a:rPr lang="en-US" b="1" baseline="30000" dirty="0" smtClean="0"/>
              <a:t>th</a:t>
            </a:r>
            <a:r>
              <a:rPr lang="en-US" b="1" dirty="0" smtClean="0"/>
              <a:t> ed. of </a:t>
            </a:r>
            <a:r>
              <a:rPr lang="en-US" b="1" i="1" dirty="0" smtClean="0"/>
              <a:t>The History of North Dakota</a:t>
            </a:r>
            <a:r>
              <a:rPr lang="en-US" b="1" dirty="0" smtClean="0"/>
              <a:t> so it will have expanded digital and interactive features along with new accompanying text.</a:t>
            </a:r>
          </a:p>
          <a:p>
            <a:pPr lvl="2"/>
            <a:r>
              <a:rPr lang="en-US" dirty="0"/>
              <a:t>P</a:t>
            </a:r>
            <a:r>
              <a:rPr lang="en-US" dirty="0" smtClean="0"/>
              <a:t>lease </a:t>
            </a:r>
            <a:r>
              <a:rPr lang="en-US" dirty="0"/>
              <a:t>contact </a:t>
            </a:r>
            <a:r>
              <a:rPr lang="en-US" dirty="0" smtClean="0"/>
              <a:t>Stephanie and Thomasine if </a:t>
            </a:r>
            <a:r>
              <a:rPr lang="en-US" dirty="0"/>
              <a:t>you have any </a:t>
            </a:r>
            <a:r>
              <a:rPr lang="en-US" dirty="0" smtClean="0"/>
              <a:t>questions  </a:t>
            </a:r>
            <a:r>
              <a:rPr lang="en-US" dirty="0">
                <a:hlinkClick r:id="rId3"/>
              </a:rPr>
              <a:t>Stephanie.Walker@und.edu</a:t>
            </a:r>
            <a:r>
              <a:rPr lang="en-US" dirty="0"/>
              <a:t> </a:t>
            </a:r>
            <a:r>
              <a:rPr lang="en-US" dirty="0" smtClean="0"/>
              <a:t>and </a:t>
            </a:r>
            <a:r>
              <a:rPr lang="en-US" dirty="0">
                <a:hlinkClick r:id="rId4"/>
              </a:rPr>
              <a:t>Thomasine.Heitkamp@und.edu</a:t>
            </a:r>
            <a:r>
              <a:rPr lang="en-US" dirty="0"/>
              <a:t>    </a:t>
            </a:r>
            <a:endParaRPr lang="en-US" b="1" dirty="0" smtClean="0"/>
          </a:p>
          <a:p>
            <a:pPr lvl="1"/>
            <a:r>
              <a:rPr lang="en-US" b="1" dirty="0" smtClean="0"/>
              <a:t>We </a:t>
            </a:r>
            <a:r>
              <a:rPr lang="en-US" b="1" dirty="0"/>
              <a:t>will also provide library and technical supports to faculty wishing to use </a:t>
            </a:r>
            <a:r>
              <a:rPr lang="en-US" b="1" dirty="0" smtClean="0"/>
              <a:t>OER </a:t>
            </a:r>
            <a:r>
              <a:rPr lang="en-US" b="1" dirty="0"/>
              <a:t>materials</a:t>
            </a:r>
            <a:r>
              <a:rPr lang="en-US" b="1" dirty="0" smtClean="0"/>
              <a:t>.</a:t>
            </a:r>
          </a:p>
          <a:p>
            <a:pPr lvl="1"/>
            <a:r>
              <a:rPr lang="en-US" b="1" dirty="0" smtClean="0"/>
              <a:t>Ongoing working group co-chaired by Stephanie Walker and Thomasine Heitkamp</a:t>
            </a:r>
          </a:p>
          <a:p>
            <a:pPr lvl="1"/>
            <a:r>
              <a:rPr lang="en-US" b="1" dirty="0" smtClean="0"/>
              <a:t>For more information, the Chester Fritz Library created a website about Open Access publications</a:t>
            </a:r>
          </a:p>
          <a:p>
            <a:pPr lvl="2"/>
            <a:r>
              <a:rPr lang="en-US" b="1" dirty="0">
                <a:hlinkClick r:id="rId5"/>
              </a:rPr>
              <a:t>http://</a:t>
            </a:r>
            <a:r>
              <a:rPr lang="en-US" b="1" dirty="0" smtClean="0">
                <a:hlinkClick r:id="rId5"/>
              </a:rPr>
              <a:t>libguides.und.edu/openaccess</a:t>
            </a:r>
            <a:r>
              <a:rPr lang="en-US" b="1" dirty="0" smtClean="0"/>
              <a:t>  </a:t>
            </a:r>
          </a:p>
        </p:txBody>
      </p:sp>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8453431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Open Education Resources (OER)</a:t>
            </a:r>
            <a:endParaRPr lang="en-US" sz="3200" dirty="0"/>
          </a:p>
        </p:txBody>
      </p:sp>
      <p:sp>
        <p:nvSpPr>
          <p:cNvPr id="3" name="Content Placeholder 2"/>
          <p:cNvSpPr>
            <a:spLocks noGrp="1"/>
          </p:cNvSpPr>
          <p:nvPr>
            <p:ph idx="1"/>
          </p:nvPr>
        </p:nvSpPr>
        <p:spPr>
          <a:xfrm>
            <a:off x="457200" y="1600200"/>
            <a:ext cx="8433582" cy="4525963"/>
          </a:xfrm>
        </p:spPr>
        <p:txBody>
          <a:bodyPr>
            <a:normAutofit/>
          </a:bodyPr>
          <a:lstStyle/>
          <a:p>
            <a:r>
              <a:rPr lang="en-US" sz="2400" dirty="0" smtClean="0"/>
              <a:t>Open forum on January 28 with David Ernst </a:t>
            </a:r>
          </a:p>
          <a:p>
            <a:endParaRPr lang="en-US" b="1"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pic>
        <p:nvPicPr>
          <p:cNvPr id="4" name="Picture 3"/>
          <p:cNvPicPr>
            <a:picLocks noChangeAspect="1"/>
          </p:cNvPicPr>
          <p:nvPr/>
        </p:nvPicPr>
        <p:blipFill>
          <a:blip r:embed="rId4"/>
          <a:stretch>
            <a:fillRect/>
          </a:stretch>
        </p:blipFill>
        <p:spPr>
          <a:xfrm>
            <a:off x="457201" y="2031513"/>
            <a:ext cx="8229599" cy="4277212"/>
          </a:xfrm>
          <a:prstGeom prst="rect">
            <a:avLst/>
          </a:prstGeom>
        </p:spPr>
      </p:pic>
    </p:spTree>
    <p:extLst>
      <p:ext uri="{BB962C8B-B14F-4D97-AF65-F5344CB8AC3E}">
        <p14:creationId xmlns:p14="http://schemas.microsoft.com/office/powerpoint/2010/main" val="35689511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SBHE/Chancellor Priorities</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 </a:t>
            </a:r>
          </a:p>
          <a:p>
            <a:r>
              <a:rPr lang="en-US" dirty="0" smtClean="0"/>
              <a:t>Open Educational Resources (OER)</a:t>
            </a:r>
          </a:p>
          <a:p>
            <a:r>
              <a:rPr lang="en-US" dirty="0" smtClean="0"/>
              <a:t>Student Success Initiatives: Retention and Graduation</a:t>
            </a:r>
          </a:p>
          <a:p>
            <a:pPr marL="0" indent="0">
              <a:buNone/>
            </a:pPr>
            <a:r>
              <a:rPr lang="en-US" dirty="0" smtClean="0"/>
              <a:t> </a:t>
            </a:r>
            <a:endParaRPr lang="en-US" dirty="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2174373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a:p>
            <a:pPr marL="0" indent="0">
              <a:buNone/>
            </a:pPr>
            <a:endParaRPr lang="en-US" dirty="0" smtClean="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9754"/>
            <a:ext cx="1657350" cy="371475"/>
          </a:xfrm>
          <a:prstGeom prst="rect">
            <a:avLst/>
          </a:prstGeom>
        </p:spPr>
      </p:pic>
    </p:spTree>
    <p:extLst>
      <p:ext uri="{BB962C8B-B14F-4D97-AF65-F5344CB8AC3E}">
        <p14:creationId xmlns:p14="http://schemas.microsoft.com/office/powerpoint/2010/main" val="20784992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9324"/>
            <a:ext cx="8229600" cy="1143000"/>
          </a:xfrm>
        </p:spPr>
        <p:txBody>
          <a:bodyPr>
            <a:noAutofit/>
          </a:bodyPr>
          <a:lstStyle/>
          <a:p>
            <a:r>
              <a:rPr lang="en-US" sz="3200" b="1" dirty="0">
                <a:effectLst>
                  <a:outerShdw blurRad="38100" dist="38100" dir="2700000" algn="tl">
                    <a:srgbClr val="000000">
                      <a:alpha val="43137"/>
                    </a:srgbClr>
                  </a:outerShdw>
                </a:effectLst>
              </a:rPr>
              <a:t>Strategic Enrollment Management (SEM) Initiative:</a:t>
            </a:r>
            <a:br>
              <a:rPr lang="en-US" sz="3200" b="1" dirty="0">
                <a:effectLst>
                  <a:outerShdw blurRad="38100" dist="38100" dir="2700000" algn="tl">
                    <a:srgbClr val="000000">
                      <a:alpha val="43137"/>
                    </a:srgbClr>
                  </a:outerShdw>
                </a:effectLst>
              </a:rPr>
            </a:br>
            <a:r>
              <a:rPr lang="en-US" sz="3200" b="1" dirty="0">
                <a:effectLst>
                  <a:outerShdw blurRad="38100" dist="38100" dir="2700000" algn="tl">
                    <a:srgbClr val="000000">
                      <a:alpha val="43137"/>
                    </a:srgbClr>
                  </a:outerShdw>
                </a:effectLst>
              </a:rPr>
              <a:t>Promote Undergraduate Retention &amp; Success</a:t>
            </a:r>
            <a:endParaRPr lang="en-US" sz="3200" dirty="0"/>
          </a:p>
        </p:txBody>
      </p:sp>
      <p:sp>
        <p:nvSpPr>
          <p:cNvPr id="3" name="Content Placeholder 2"/>
          <p:cNvSpPr>
            <a:spLocks noGrp="1"/>
          </p:cNvSpPr>
          <p:nvPr>
            <p:ph idx="1"/>
          </p:nvPr>
        </p:nvSpPr>
        <p:spPr>
          <a:xfrm>
            <a:off x="457200" y="1511167"/>
            <a:ext cx="8229600" cy="4810324"/>
          </a:xfrm>
        </p:spPr>
        <p:txBody>
          <a:bodyPr>
            <a:noAutofit/>
          </a:bodyPr>
          <a:lstStyle/>
          <a:p>
            <a:r>
              <a:rPr lang="en-US" sz="2000" dirty="0"/>
              <a:t>UND’s retention rates for first-time, full-time degree-seeking students have </a:t>
            </a:r>
            <a:r>
              <a:rPr lang="en-US" sz="2000" b="1" dirty="0"/>
              <a:t>increased </a:t>
            </a:r>
            <a:r>
              <a:rPr lang="en-US" sz="2000" b="1" dirty="0" smtClean="0"/>
              <a:t>7 </a:t>
            </a:r>
            <a:r>
              <a:rPr lang="en-US" sz="2000" b="1" dirty="0"/>
              <a:t>percent in just two years, </a:t>
            </a:r>
            <a:r>
              <a:rPr lang="en-US" sz="2000" dirty="0"/>
              <a:t>to </a:t>
            </a:r>
            <a:r>
              <a:rPr lang="en-US" sz="2000" dirty="0" smtClean="0"/>
              <a:t>almost 82 </a:t>
            </a:r>
            <a:r>
              <a:rPr lang="en-US" sz="2000" dirty="0"/>
              <a:t>percent</a:t>
            </a:r>
          </a:p>
          <a:p>
            <a:pPr lvl="1"/>
            <a:endParaRPr lang="en-US" sz="1000" dirty="0"/>
          </a:p>
          <a:p>
            <a:r>
              <a:rPr lang="en-US" sz="2000" dirty="0"/>
              <a:t>Record fall-to-spring retention rates at 93 percent or higher</a:t>
            </a:r>
          </a:p>
          <a:p>
            <a:endParaRPr lang="en-US" sz="1000" dirty="0"/>
          </a:p>
          <a:p>
            <a:r>
              <a:rPr lang="en-US" sz="2000" dirty="0"/>
              <a:t>Should increase graduation rates down the line</a:t>
            </a:r>
          </a:p>
          <a:p>
            <a:endParaRPr lang="en-US" sz="1000" dirty="0"/>
          </a:p>
          <a:p>
            <a:r>
              <a:rPr lang="en-US" sz="2000" b="1" dirty="0"/>
              <a:t>The top five reasons for success are that we’ve:</a:t>
            </a:r>
          </a:p>
          <a:p>
            <a:pPr lvl="1"/>
            <a:r>
              <a:rPr lang="en-US" sz="1600" dirty="0"/>
              <a:t>Identified &amp; </a:t>
            </a:r>
            <a:r>
              <a:rPr lang="en-US" sz="1600" b="1" dirty="0"/>
              <a:t>communicated</a:t>
            </a:r>
            <a:r>
              <a:rPr lang="en-US" sz="1600" dirty="0"/>
              <a:t> repeatedly that retention and timely completion are a </a:t>
            </a:r>
            <a:r>
              <a:rPr lang="en-US" sz="1600" b="1" dirty="0"/>
              <a:t>university priority</a:t>
            </a:r>
          </a:p>
          <a:p>
            <a:pPr lvl="1"/>
            <a:r>
              <a:rPr lang="en-US" sz="1600" dirty="0"/>
              <a:t>Created </a:t>
            </a:r>
            <a:r>
              <a:rPr lang="en-US" sz="1600" b="1" dirty="0"/>
              <a:t>partnerships</a:t>
            </a:r>
            <a:r>
              <a:rPr lang="en-US" sz="1600" dirty="0"/>
              <a:t> that empower and expect key stakeholders to act</a:t>
            </a:r>
          </a:p>
          <a:p>
            <a:pPr lvl="1"/>
            <a:r>
              <a:rPr lang="en-US" sz="1600" dirty="0"/>
              <a:t>Expected </a:t>
            </a:r>
            <a:r>
              <a:rPr lang="en-US" sz="1600" b="1" dirty="0"/>
              <a:t>best practices and data </a:t>
            </a:r>
            <a:r>
              <a:rPr lang="en-US" sz="1600" dirty="0"/>
              <a:t>to drive actions and outcomes</a:t>
            </a:r>
          </a:p>
          <a:p>
            <a:pPr lvl="1"/>
            <a:r>
              <a:rPr lang="en-US" sz="1600" dirty="0"/>
              <a:t>Put </a:t>
            </a:r>
            <a:r>
              <a:rPr lang="en-US" sz="1600" b="1" dirty="0"/>
              <a:t>data </a:t>
            </a:r>
            <a:r>
              <a:rPr lang="en-US" sz="1600" dirty="0"/>
              <a:t>in the hands of decision makers</a:t>
            </a:r>
          </a:p>
          <a:p>
            <a:pPr lvl="1"/>
            <a:r>
              <a:rPr lang="en-US" sz="1600" dirty="0"/>
              <a:t>Taken multiple steps via </a:t>
            </a:r>
            <a:r>
              <a:rPr lang="en-US" sz="1600" dirty="0">
                <a:hlinkClick r:id="rId3"/>
              </a:rPr>
              <a:t>Strategic Enrollment Management </a:t>
            </a:r>
            <a:r>
              <a:rPr lang="en-US" sz="1600" dirty="0"/>
              <a:t>and Division of Student Affairs to </a:t>
            </a:r>
            <a:r>
              <a:rPr lang="en-US" sz="1600" b="1" dirty="0"/>
              <a:t>clear curriculum paths </a:t>
            </a:r>
            <a:r>
              <a:rPr lang="en-US" sz="1600" dirty="0"/>
              <a:t>to retention and successful completion, </a:t>
            </a:r>
            <a:r>
              <a:rPr lang="en-US" sz="1600" b="1" dirty="0"/>
              <a:t>identify and support at-risk students</a:t>
            </a:r>
            <a:r>
              <a:rPr lang="en-US" sz="1600" dirty="0"/>
              <a:t>, execute </a:t>
            </a:r>
            <a:r>
              <a:rPr lang="en-US" sz="1600" b="1" dirty="0"/>
              <a:t>direct outreach &amp; interventions</a:t>
            </a:r>
            <a:r>
              <a:rPr lang="en-US" sz="1600" dirty="0"/>
              <a:t> at critical times, and </a:t>
            </a:r>
            <a:r>
              <a:rPr lang="en-US" sz="1600" b="1" dirty="0"/>
              <a:t>enhance advising </a:t>
            </a:r>
            <a:r>
              <a:rPr lang="en-US" sz="1600" dirty="0"/>
              <a:t>at key points in a student’s career</a:t>
            </a:r>
          </a:p>
          <a:p>
            <a:endParaRPr lang="en-US" sz="1600" dirty="0" smtClean="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3335224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9324"/>
            <a:ext cx="8229600" cy="1143000"/>
          </a:xfrm>
        </p:spPr>
        <p:txBody>
          <a:bodyPr>
            <a:noAutofit/>
          </a:bodyPr>
          <a:lstStyle/>
          <a:p>
            <a:r>
              <a:rPr lang="en-US" sz="3200" b="1" dirty="0">
                <a:effectLst>
                  <a:outerShdw blurRad="38100" dist="38100" dir="2700000" algn="tl">
                    <a:srgbClr val="000000">
                      <a:alpha val="43137"/>
                    </a:srgbClr>
                  </a:outerShdw>
                </a:effectLst>
              </a:rPr>
              <a:t>Strategic Enrollment Management (SEM) Initiative:</a:t>
            </a:r>
            <a:br>
              <a:rPr lang="en-US" sz="3200" b="1" dirty="0">
                <a:effectLst>
                  <a:outerShdw blurRad="38100" dist="38100" dir="2700000" algn="tl">
                    <a:srgbClr val="000000">
                      <a:alpha val="43137"/>
                    </a:srgbClr>
                  </a:outerShdw>
                </a:effectLst>
              </a:rPr>
            </a:br>
            <a:r>
              <a:rPr lang="en-US" sz="3200" b="1" dirty="0">
                <a:effectLst>
                  <a:outerShdw blurRad="38100" dist="38100" dir="2700000" algn="tl">
                    <a:srgbClr val="000000">
                      <a:alpha val="43137"/>
                    </a:srgbClr>
                  </a:outerShdw>
                </a:effectLst>
              </a:rPr>
              <a:t>Promote Undergraduate Retention &amp; Success</a:t>
            </a:r>
            <a:endParaRPr lang="en-US" sz="3200" dirty="0"/>
          </a:p>
        </p:txBody>
      </p:sp>
      <p:sp>
        <p:nvSpPr>
          <p:cNvPr id="3" name="Content Placeholder 2"/>
          <p:cNvSpPr>
            <a:spLocks noGrp="1"/>
          </p:cNvSpPr>
          <p:nvPr>
            <p:ph idx="1"/>
          </p:nvPr>
        </p:nvSpPr>
        <p:spPr>
          <a:xfrm>
            <a:off x="457200" y="1451488"/>
            <a:ext cx="8229600" cy="4810324"/>
          </a:xfrm>
        </p:spPr>
        <p:txBody>
          <a:bodyPr>
            <a:noAutofit/>
          </a:bodyPr>
          <a:lstStyle/>
          <a:p>
            <a:r>
              <a:rPr lang="en-US" sz="1340" b="1" dirty="0">
                <a:hlinkClick r:id="rId3"/>
              </a:rPr>
              <a:t>Strategic Enrollment Management (SEM) Committee </a:t>
            </a:r>
            <a:r>
              <a:rPr lang="en-US" sz="1340" dirty="0"/>
              <a:t>facilitates student success by developing and implementing strategies for undergraduate retention, persistence, and completion</a:t>
            </a:r>
          </a:p>
          <a:p>
            <a:pPr lvl="1"/>
            <a:r>
              <a:rPr lang="en-US" sz="1340" dirty="0"/>
              <a:t>Develop action plans for implementation of new or existing SEM initiatives</a:t>
            </a:r>
          </a:p>
          <a:p>
            <a:pPr lvl="1"/>
            <a:r>
              <a:rPr lang="en-US" sz="1340" dirty="0"/>
              <a:t>Collaborate with campus to develop appropriate SEM goals, benchmarks, and metrics</a:t>
            </a:r>
          </a:p>
          <a:p>
            <a:pPr lvl="1"/>
            <a:r>
              <a:rPr lang="en-US" sz="1340" dirty="0"/>
              <a:t>Work with academic and student support units to implement SEM action plans</a:t>
            </a:r>
          </a:p>
          <a:p>
            <a:pPr lvl="1"/>
            <a:r>
              <a:rPr lang="en-US" sz="1340" dirty="0"/>
              <a:t>Monitor data to continuously evaluate SEM goals and initiatives to facilitate student </a:t>
            </a:r>
            <a:r>
              <a:rPr lang="en-US" sz="1340" dirty="0" smtClean="0"/>
              <a:t>success</a:t>
            </a:r>
            <a:endParaRPr lang="en-US" sz="1340" b="1" dirty="0"/>
          </a:p>
          <a:p>
            <a:r>
              <a:rPr lang="en-US" sz="1340" b="1" dirty="0"/>
              <a:t>Strategic Enrollment Management (SEM) Committee </a:t>
            </a:r>
            <a:r>
              <a:rPr lang="en-US" sz="1340" b="1" dirty="0">
                <a:solidFill>
                  <a:srgbClr val="00B050"/>
                </a:solidFill>
              </a:rPr>
              <a:t>(implemented, continuous)</a:t>
            </a:r>
          </a:p>
          <a:p>
            <a:pPr lvl="1"/>
            <a:r>
              <a:rPr lang="en-US" sz="1340" dirty="0"/>
              <a:t>Partnership of Academic Affairs &amp; Student Affairs</a:t>
            </a:r>
          </a:p>
          <a:p>
            <a:pPr lvl="1"/>
            <a:r>
              <a:rPr lang="en-US" sz="1340" dirty="0"/>
              <a:t>All colleges &amp; schools are represented on the Committee</a:t>
            </a:r>
          </a:p>
          <a:p>
            <a:pPr lvl="1"/>
            <a:r>
              <a:rPr lang="en-US" sz="1340" dirty="0"/>
              <a:t>The focus is on undergraduate retention and graduation</a:t>
            </a:r>
          </a:p>
          <a:p>
            <a:pPr lvl="1"/>
            <a:r>
              <a:rPr lang="en-US" sz="1340" dirty="0"/>
              <a:t>2014-15 focus: Course availability; four-year plans; data </a:t>
            </a:r>
            <a:r>
              <a:rPr lang="en-US" sz="1340" dirty="0" smtClean="0"/>
              <a:t>provision</a:t>
            </a:r>
            <a:endParaRPr lang="en-US" sz="1340" dirty="0"/>
          </a:p>
          <a:p>
            <a:r>
              <a:rPr lang="en-US" sz="1340" b="1" dirty="0"/>
              <a:t>SEM Committee Priorities for 2015-16 </a:t>
            </a:r>
            <a:r>
              <a:rPr lang="en-US" sz="1340" b="1" dirty="0">
                <a:solidFill>
                  <a:srgbClr val="00B050"/>
                </a:solidFill>
              </a:rPr>
              <a:t>(in process)</a:t>
            </a:r>
          </a:p>
          <a:p>
            <a:pPr lvl="1"/>
            <a:r>
              <a:rPr lang="en-US" sz="1340" b="1" dirty="0"/>
              <a:t>Strategies for targeted student populations </a:t>
            </a:r>
            <a:r>
              <a:rPr lang="en-US" sz="1340" dirty="0"/>
              <a:t>(at-risk, on-campus, online, transfer)</a:t>
            </a:r>
          </a:p>
          <a:p>
            <a:pPr lvl="1"/>
            <a:r>
              <a:rPr lang="en-US" sz="1340" b="1" dirty="0"/>
              <a:t>Academic advising process </a:t>
            </a:r>
            <a:r>
              <a:rPr lang="en-US" sz="1340" dirty="0"/>
              <a:t>(handoff between majors, advisor professional development, policies, Academic Advisor Council)</a:t>
            </a:r>
          </a:p>
          <a:p>
            <a:pPr lvl="1"/>
            <a:r>
              <a:rPr lang="en-US" sz="1340" b="1" dirty="0"/>
              <a:t>Information systems education, coordination &amp; training </a:t>
            </a:r>
            <a:r>
              <a:rPr lang="en-US" sz="1340" dirty="0"/>
              <a:t>(Starfish, </a:t>
            </a:r>
            <a:r>
              <a:rPr lang="en-US" sz="1340" dirty="0" err="1"/>
              <a:t>CourseLeaf</a:t>
            </a:r>
            <a:r>
              <a:rPr lang="en-US" sz="1340" dirty="0"/>
              <a:t>, </a:t>
            </a:r>
            <a:r>
              <a:rPr lang="en-US" sz="1340" dirty="0" err="1"/>
              <a:t>ImageNow</a:t>
            </a:r>
            <a:r>
              <a:rPr lang="en-US" sz="1340" dirty="0"/>
              <a:t>, PAR Predictive Analytics, </a:t>
            </a:r>
            <a:r>
              <a:rPr lang="en-US" sz="1340" dirty="0" err="1"/>
              <a:t>iDashboards</a:t>
            </a:r>
            <a:r>
              <a:rPr lang="en-US" sz="1340" dirty="0"/>
              <a:t>)</a:t>
            </a:r>
          </a:p>
          <a:p>
            <a:pPr lvl="1"/>
            <a:r>
              <a:rPr lang="en-US" sz="1340" dirty="0"/>
              <a:t>Policy for students who might face </a:t>
            </a:r>
            <a:r>
              <a:rPr lang="en-US" sz="1340" b="1" dirty="0"/>
              <a:t>academic probation, suspension, or </a:t>
            </a:r>
            <a:r>
              <a:rPr lang="en-US" sz="1340" b="1" dirty="0" smtClean="0"/>
              <a:t>dismissal; policy approved at February University Senate meeting</a:t>
            </a:r>
            <a:endParaRPr lang="en-US" sz="1340" b="1" dirty="0"/>
          </a:p>
          <a:p>
            <a:r>
              <a:rPr lang="en-US" sz="1340" dirty="0"/>
              <a:t>Spring 2016 registration initiative to reach out via academic advisors to admitted students who haven’t yet registered and help them register</a:t>
            </a:r>
          </a:p>
          <a:p>
            <a:endParaRPr lang="en-US" sz="1600" dirty="0" smtClean="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390048"/>
            <a:ext cx="1657350" cy="371475"/>
          </a:xfrm>
          <a:prstGeom prst="rect">
            <a:avLst/>
          </a:prstGeom>
        </p:spPr>
      </p:pic>
    </p:spTree>
    <p:extLst>
      <p:ext uri="{BB962C8B-B14F-4D97-AF65-F5344CB8AC3E}">
        <p14:creationId xmlns:p14="http://schemas.microsoft.com/office/powerpoint/2010/main" val="3422233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849"/>
            <a:ext cx="8229600" cy="1143000"/>
          </a:xfrm>
        </p:spPr>
        <p:txBody>
          <a:bodyPr>
            <a:noAutofit/>
          </a:bodyPr>
          <a:lstStyle/>
          <a:p>
            <a:r>
              <a:rPr lang="en-US" sz="3200" b="1" dirty="0">
                <a:effectLst>
                  <a:outerShdw blurRad="38100" dist="38100" dir="2700000" algn="tl">
                    <a:srgbClr val="000000">
                      <a:alpha val="43137"/>
                    </a:srgbClr>
                  </a:outerShdw>
                </a:effectLst>
              </a:rPr>
              <a:t>Strategic Enrollment Management (SEM) Initiative:</a:t>
            </a:r>
            <a:br>
              <a:rPr lang="en-US" sz="3200" b="1" dirty="0">
                <a:effectLst>
                  <a:outerShdw blurRad="38100" dist="38100" dir="2700000" algn="tl">
                    <a:srgbClr val="000000">
                      <a:alpha val="43137"/>
                    </a:srgbClr>
                  </a:outerShdw>
                </a:effectLst>
              </a:rPr>
            </a:br>
            <a:r>
              <a:rPr lang="en-US" sz="3200" b="1" dirty="0">
                <a:effectLst>
                  <a:outerShdw blurRad="38100" dist="38100" dir="2700000" algn="tl">
                    <a:srgbClr val="000000">
                      <a:alpha val="43137"/>
                    </a:srgbClr>
                  </a:outerShdw>
                </a:effectLst>
              </a:rPr>
              <a:t>Promote Undergraduate Retention &amp; Success</a:t>
            </a:r>
            <a:endParaRPr lang="en-US" sz="3200" dirty="0"/>
          </a:p>
        </p:txBody>
      </p:sp>
      <p:sp>
        <p:nvSpPr>
          <p:cNvPr id="3" name="Content Placeholder 2"/>
          <p:cNvSpPr>
            <a:spLocks noGrp="1"/>
          </p:cNvSpPr>
          <p:nvPr>
            <p:ph idx="1"/>
          </p:nvPr>
        </p:nvSpPr>
        <p:spPr>
          <a:xfrm>
            <a:off x="457200" y="1744392"/>
            <a:ext cx="7737231" cy="4064441"/>
          </a:xfrm>
        </p:spPr>
        <p:txBody>
          <a:bodyPr>
            <a:noAutofit/>
          </a:bodyPr>
          <a:lstStyle/>
          <a:p>
            <a:pPr marL="0" indent="0">
              <a:buNone/>
            </a:pPr>
            <a:r>
              <a:rPr lang="en-US" sz="1800" b="1" dirty="0"/>
              <a:t>How? We’ve focused on student support, outreach, and interventions to drive increased retention and persistence and to clear pathways to timely completion</a:t>
            </a:r>
          </a:p>
          <a:p>
            <a:pPr marL="519113" lvl="1">
              <a:buFont typeface="Wingdings" panose="05000000000000000000" pitchFamily="2" charset="2"/>
              <a:buChar char="Ø"/>
            </a:pPr>
            <a:r>
              <a:rPr lang="en-US" sz="1800" dirty="0"/>
              <a:t>Invested in </a:t>
            </a:r>
            <a:r>
              <a:rPr lang="en-US" sz="1800" b="1" dirty="0"/>
              <a:t>partnerships</a:t>
            </a:r>
            <a:r>
              <a:rPr lang="en-US" sz="1800" dirty="0"/>
              <a:t> among the Divisions of Academic Affairs and Student Affairs, and created a standing committee structure that involves all undergraduate colleges/schools, as well as the professional schools and the undergraduate student body</a:t>
            </a:r>
          </a:p>
          <a:p>
            <a:pPr marL="519113" lvl="1">
              <a:buFont typeface="Wingdings" panose="05000000000000000000" pitchFamily="2" charset="2"/>
              <a:buChar char="Ø"/>
            </a:pPr>
            <a:r>
              <a:rPr lang="en-US" sz="1800" dirty="0"/>
              <a:t>Created effective </a:t>
            </a:r>
            <a:r>
              <a:rPr lang="en-US" sz="1800" b="1" dirty="0"/>
              <a:t>communication</a:t>
            </a:r>
            <a:r>
              <a:rPr lang="en-US" sz="1800" dirty="0"/>
              <a:t> mechanisms to message the importance of a campus-wide effort on retention, including a new webpage</a:t>
            </a:r>
          </a:p>
          <a:p>
            <a:pPr marL="519113" lvl="1">
              <a:buFont typeface="Wingdings" panose="05000000000000000000" pitchFamily="2" charset="2"/>
              <a:buChar char="Ø"/>
            </a:pPr>
            <a:r>
              <a:rPr lang="en-US" sz="1800" dirty="0"/>
              <a:t>Enhanced </a:t>
            </a:r>
            <a:r>
              <a:rPr lang="en-US" sz="1800" b="1" dirty="0"/>
              <a:t>early warning and intervention systems </a:t>
            </a:r>
            <a:r>
              <a:rPr lang="en-US" sz="1800" dirty="0"/>
              <a:t>for at-risk students</a:t>
            </a:r>
          </a:p>
          <a:p>
            <a:pPr marL="519113" lvl="1">
              <a:buFont typeface="Wingdings" panose="05000000000000000000" pitchFamily="2" charset="2"/>
              <a:buChar char="Ø"/>
            </a:pPr>
            <a:r>
              <a:rPr lang="en-US" sz="1800" dirty="0"/>
              <a:t>Developed </a:t>
            </a:r>
            <a:r>
              <a:rPr lang="en-US" sz="1800" b="1" dirty="0" err="1"/>
              <a:t>iDashboards</a:t>
            </a:r>
            <a:r>
              <a:rPr lang="en-US" sz="1800" dirty="0"/>
              <a:t> to meet college/school and department needs for data that will help them offer right courses at right times</a:t>
            </a:r>
          </a:p>
          <a:p>
            <a:pPr marL="519113" lvl="1">
              <a:buFont typeface="Wingdings" panose="05000000000000000000" pitchFamily="2" charset="2"/>
              <a:buChar char="Ø"/>
            </a:pPr>
            <a:r>
              <a:rPr lang="en-US" sz="1800" dirty="0"/>
              <a:t>Moved </a:t>
            </a:r>
            <a:r>
              <a:rPr lang="en-US" sz="1800" b="1" dirty="0"/>
              <a:t>course catalogue </a:t>
            </a:r>
            <a:r>
              <a:rPr lang="en-US" sz="1800" dirty="0"/>
              <a:t>fully online, with consistent updating</a:t>
            </a:r>
          </a:p>
          <a:p>
            <a:pPr marL="519113" lvl="1">
              <a:buFont typeface="Wingdings" panose="05000000000000000000" pitchFamily="2" charset="2"/>
              <a:buChar char="Ø"/>
            </a:pPr>
            <a:r>
              <a:rPr lang="en-US" sz="1800" dirty="0"/>
              <a:t>Implemented Astra Schedule to </a:t>
            </a:r>
            <a:r>
              <a:rPr lang="en-US" sz="1800" b="1" dirty="0"/>
              <a:t>facilitate classroom scheduling </a:t>
            </a:r>
            <a:r>
              <a:rPr lang="en-US" sz="1800" dirty="0"/>
              <a:t>that matches features and size with student and faculty </a:t>
            </a:r>
            <a:r>
              <a:rPr lang="en-US" sz="1800" dirty="0" smtClean="0"/>
              <a:t>needs</a:t>
            </a:r>
            <a:endParaRPr lang="en-US" sz="1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0374409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9324"/>
            <a:ext cx="8229600" cy="1143000"/>
          </a:xfrm>
        </p:spPr>
        <p:txBody>
          <a:bodyPr>
            <a:noAutofit/>
          </a:bodyPr>
          <a:lstStyle/>
          <a:p>
            <a:r>
              <a:rPr lang="en-US" sz="3200" b="1" dirty="0">
                <a:effectLst>
                  <a:outerShdw blurRad="38100" dist="38100" dir="2700000" algn="tl">
                    <a:srgbClr val="000000">
                      <a:alpha val="43137"/>
                    </a:srgbClr>
                  </a:outerShdw>
                </a:effectLst>
              </a:rPr>
              <a:t>Strategic Enrollment Management (SEM) Initiative:</a:t>
            </a:r>
            <a:br>
              <a:rPr lang="en-US" sz="3200" b="1" dirty="0">
                <a:effectLst>
                  <a:outerShdw blurRad="38100" dist="38100" dir="2700000" algn="tl">
                    <a:srgbClr val="000000">
                      <a:alpha val="43137"/>
                    </a:srgbClr>
                  </a:outerShdw>
                </a:effectLst>
              </a:rPr>
            </a:br>
            <a:r>
              <a:rPr lang="en-US" sz="3200" b="1" dirty="0">
                <a:effectLst>
                  <a:outerShdw blurRad="38100" dist="38100" dir="2700000" algn="tl">
                    <a:srgbClr val="000000">
                      <a:alpha val="43137"/>
                    </a:srgbClr>
                  </a:outerShdw>
                </a:effectLst>
              </a:rPr>
              <a:t>Promote Undergraduate Retention &amp; Success</a:t>
            </a:r>
            <a:endParaRPr lang="en-US" sz="3200" dirty="0"/>
          </a:p>
        </p:txBody>
      </p:sp>
      <p:sp>
        <p:nvSpPr>
          <p:cNvPr id="3" name="Content Placeholder 2"/>
          <p:cNvSpPr>
            <a:spLocks noGrp="1"/>
          </p:cNvSpPr>
          <p:nvPr>
            <p:ph idx="1"/>
          </p:nvPr>
        </p:nvSpPr>
        <p:spPr>
          <a:xfrm>
            <a:off x="457200" y="1758352"/>
            <a:ext cx="8229600" cy="4810324"/>
          </a:xfrm>
        </p:spPr>
        <p:txBody>
          <a:bodyPr>
            <a:noAutofit/>
          </a:bodyPr>
          <a:lstStyle/>
          <a:p>
            <a:pPr marL="519113" lvl="1">
              <a:buFont typeface="Wingdings" panose="05000000000000000000" pitchFamily="2" charset="2"/>
              <a:buChar char="Ø"/>
            </a:pPr>
            <a:r>
              <a:rPr lang="en-US" sz="1800" dirty="0"/>
              <a:t>Developed </a:t>
            </a:r>
            <a:r>
              <a:rPr lang="en-US" sz="1800" b="1" dirty="0"/>
              <a:t>four-year plans </a:t>
            </a:r>
            <a:r>
              <a:rPr lang="en-US" sz="1800" dirty="0"/>
              <a:t>for all undergraduate majors and implemented in catalog, while identifying a cycle for review</a:t>
            </a:r>
          </a:p>
          <a:p>
            <a:pPr marL="519113" lvl="1">
              <a:buFont typeface="Wingdings" panose="05000000000000000000" pitchFamily="2" charset="2"/>
              <a:buChar char="Ø"/>
            </a:pPr>
            <a:r>
              <a:rPr lang="en-US" sz="1800" dirty="0"/>
              <a:t>Simplified course and degree planning by </a:t>
            </a:r>
            <a:r>
              <a:rPr lang="en-US" sz="1800" b="1" dirty="0"/>
              <a:t>hard-wiring four-year plans </a:t>
            </a:r>
            <a:r>
              <a:rPr lang="en-US" sz="1800" dirty="0"/>
              <a:t>as degree maps to inform curriculum, student progress, and advising</a:t>
            </a:r>
          </a:p>
          <a:p>
            <a:pPr marL="519113" lvl="2" indent="-285750">
              <a:buFont typeface="Wingdings" panose="05000000000000000000" pitchFamily="2" charset="2"/>
              <a:buChar char="Ø"/>
            </a:pPr>
            <a:r>
              <a:rPr lang="en-US" sz="1800" dirty="0"/>
              <a:t>Built quality-control expectation of alignment into the curriculum development and review process</a:t>
            </a:r>
          </a:p>
          <a:p>
            <a:pPr marL="519113" lvl="1">
              <a:buFont typeface="Wingdings" panose="05000000000000000000" pitchFamily="2" charset="2"/>
              <a:buChar char="Ø"/>
            </a:pPr>
            <a:r>
              <a:rPr lang="en-US" sz="1800" dirty="0"/>
              <a:t>Created </a:t>
            </a:r>
            <a:r>
              <a:rPr lang="en-US" sz="1800" b="1" dirty="0"/>
              <a:t>Common Course Scheduling </a:t>
            </a:r>
            <a:r>
              <a:rPr lang="en-US" sz="1800" dirty="0"/>
              <a:t>expectation and guidelines to ensure courses offered at commonly available times and preclude conflicts</a:t>
            </a:r>
          </a:p>
          <a:p>
            <a:pPr marL="519113" lvl="1">
              <a:buFont typeface="Wingdings" panose="05000000000000000000" pitchFamily="2" charset="2"/>
              <a:buChar char="Ø"/>
            </a:pPr>
            <a:r>
              <a:rPr lang="en-US" sz="1800" dirty="0"/>
              <a:t>Asked departments to </a:t>
            </a:r>
            <a:r>
              <a:rPr lang="en-US" sz="1800" b="1" dirty="0"/>
              <a:t>review all curricula and catalog to ensure listed courses </a:t>
            </a:r>
            <a:r>
              <a:rPr lang="en-US" sz="1800" dirty="0"/>
              <a:t>are regularly offered and in sequence</a:t>
            </a:r>
          </a:p>
          <a:p>
            <a:pPr marL="519113" lvl="2" indent="-285750">
              <a:buFont typeface="Wingdings" panose="05000000000000000000" pitchFamily="2" charset="2"/>
              <a:buChar char="Ø"/>
            </a:pPr>
            <a:r>
              <a:rPr lang="en-US" sz="1800" dirty="0"/>
              <a:t>Developed </a:t>
            </a:r>
            <a:r>
              <a:rPr lang="en-US" sz="1800" b="1" dirty="0"/>
              <a:t>course availability model </a:t>
            </a:r>
            <a:r>
              <a:rPr lang="en-US" sz="1800" dirty="0"/>
              <a:t>(1100 courses identified, with flags to review and eliminate student barriers in top 10% of courses, including inconvenient offering time, capacity or section limits, conflicts by course level)</a:t>
            </a:r>
          </a:p>
          <a:p>
            <a:pPr marL="519113" lvl="1">
              <a:buFont typeface="Wingdings" panose="05000000000000000000" pitchFamily="2" charset="2"/>
              <a:buChar char="Ø"/>
            </a:pPr>
            <a:r>
              <a:rPr lang="en-US" sz="1800" dirty="0"/>
              <a:t>Provided </a:t>
            </a:r>
            <a:r>
              <a:rPr lang="en-US" sz="1800" b="1" dirty="0"/>
              <a:t>cross-functional advising services </a:t>
            </a:r>
            <a:r>
              <a:rPr lang="en-US" sz="1800" dirty="0"/>
              <a:t>through our new One-Stop Shop and the Student Success Center</a:t>
            </a:r>
          </a:p>
          <a:p>
            <a:endParaRPr lang="en-US" sz="1600"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114973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9324"/>
            <a:ext cx="8229600" cy="1143000"/>
          </a:xfrm>
        </p:spPr>
        <p:txBody>
          <a:bodyPr>
            <a:noAutofit/>
          </a:bodyPr>
          <a:lstStyle/>
          <a:p>
            <a:r>
              <a:rPr lang="en-US" sz="3200" b="1" dirty="0">
                <a:effectLst>
                  <a:outerShdw blurRad="38100" dist="38100" dir="2700000" algn="tl">
                    <a:srgbClr val="000000">
                      <a:alpha val="43137"/>
                    </a:srgbClr>
                  </a:outerShdw>
                </a:effectLst>
              </a:rPr>
              <a:t>Strategic Enrollment Management (SEM) Initiative:</a:t>
            </a:r>
            <a:br>
              <a:rPr lang="en-US" sz="3200" b="1" dirty="0">
                <a:effectLst>
                  <a:outerShdw blurRad="38100" dist="38100" dir="2700000" algn="tl">
                    <a:srgbClr val="000000">
                      <a:alpha val="43137"/>
                    </a:srgbClr>
                  </a:outerShdw>
                </a:effectLst>
              </a:rPr>
            </a:br>
            <a:r>
              <a:rPr lang="en-US" sz="3200" b="1" dirty="0">
                <a:effectLst>
                  <a:outerShdw blurRad="38100" dist="38100" dir="2700000" algn="tl">
                    <a:srgbClr val="000000">
                      <a:alpha val="43137"/>
                    </a:srgbClr>
                  </a:outerShdw>
                </a:effectLst>
              </a:rPr>
              <a:t>Promote Undergraduate Retention &amp; Success</a:t>
            </a:r>
            <a:endParaRPr lang="en-US" sz="3200" dirty="0"/>
          </a:p>
        </p:txBody>
      </p:sp>
      <p:sp>
        <p:nvSpPr>
          <p:cNvPr id="3" name="Content Placeholder 2"/>
          <p:cNvSpPr>
            <a:spLocks noGrp="1"/>
          </p:cNvSpPr>
          <p:nvPr>
            <p:ph idx="1"/>
          </p:nvPr>
        </p:nvSpPr>
        <p:spPr>
          <a:xfrm>
            <a:off x="457200" y="1805401"/>
            <a:ext cx="7906043" cy="4121944"/>
          </a:xfrm>
        </p:spPr>
        <p:txBody>
          <a:bodyPr>
            <a:noAutofit/>
          </a:bodyPr>
          <a:lstStyle/>
          <a:p>
            <a:pPr marL="519113" lvl="1">
              <a:buFont typeface="Wingdings" panose="05000000000000000000" pitchFamily="2" charset="2"/>
              <a:buChar char="Ø"/>
            </a:pPr>
            <a:r>
              <a:rPr lang="en-US" sz="1800" dirty="0" smtClean="0"/>
              <a:t>Optimizing </a:t>
            </a:r>
            <a:r>
              <a:rPr lang="en-US" sz="1800" b="1" dirty="0"/>
              <a:t>Summer Orientation </a:t>
            </a:r>
            <a:r>
              <a:rPr lang="en-US" sz="1800" dirty="0"/>
              <a:t>as a planning vehicle for student </a:t>
            </a:r>
            <a:r>
              <a:rPr lang="en-US" sz="1800" dirty="0" smtClean="0"/>
              <a:t>advising</a:t>
            </a:r>
            <a:endParaRPr lang="en-US" sz="1800" dirty="0"/>
          </a:p>
          <a:p>
            <a:pPr marL="519113" lvl="1">
              <a:buFont typeface="Wingdings" panose="05000000000000000000" pitchFamily="2" charset="2"/>
              <a:buChar char="Ø"/>
            </a:pPr>
            <a:r>
              <a:rPr lang="en-US" sz="1800" dirty="0"/>
              <a:t>Creating new </a:t>
            </a:r>
            <a:r>
              <a:rPr lang="en-US" sz="1800" b="1" dirty="0"/>
              <a:t>advisor training and </a:t>
            </a:r>
            <a:r>
              <a:rPr lang="en-US" sz="1800" b="1" dirty="0" err="1"/>
              <a:t>iCAN</a:t>
            </a:r>
            <a:r>
              <a:rPr lang="en-US" sz="1800" b="1" dirty="0"/>
              <a:t> coaching </a:t>
            </a:r>
            <a:r>
              <a:rPr lang="en-US" sz="1800" b="1" dirty="0" smtClean="0"/>
              <a:t>system</a:t>
            </a:r>
            <a:endParaRPr lang="en-US" sz="1800" b="1" dirty="0"/>
          </a:p>
          <a:p>
            <a:pPr marL="519113" lvl="1">
              <a:buFont typeface="Wingdings" panose="05000000000000000000" pitchFamily="2" charset="2"/>
              <a:buChar char="Ø"/>
            </a:pPr>
            <a:r>
              <a:rPr lang="en-US" sz="1800" dirty="0"/>
              <a:t>Investing in </a:t>
            </a:r>
            <a:r>
              <a:rPr lang="en-US" sz="1800" b="1" dirty="0"/>
              <a:t>information systems </a:t>
            </a:r>
            <a:r>
              <a:rPr lang="en-US" sz="1800" dirty="0"/>
              <a:t>to provide better predictive data analytics and put more information in the right peoples’ </a:t>
            </a:r>
            <a:r>
              <a:rPr lang="en-US" sz="1800" dirty="0" smtClean="0"/>
              <a:t>hands</a:t>
            </a:r>
            <a:endParaRPr lang="en-US" sz="1800" dirty="0"/>
          </a:p>
          <a:p>
            <a:pPr marL="519113" lvl="1">
              <a:buFont typeface="Wingdings" panose="05000000000000000000" pitchFamily="2" charset="2"/>
              <a:buChar char="Ø"/>
            </a:pPr>
            <a:r>
              <a:rPr lang="en-US" sz="1800" dirty="0"/>
              <a:t>Conducting </a:t>
            </a:r>
            <a:r>
              <a:rPr lang="en-US" sz="1800" b="1" dirty="0"/>
              <a:t>outreach via academic advisors </a:t>
            </a:r>
            <a:r>
              <a:rPr lang="en-US" sz="1800" dirty="0"/>
              <a:t>to admitted students who haven’t yet registered and help them </a:t>
            </a:r>
            <a:r>
              <a:rPr lang="en-US" sz="1800" dirty="0" smtClean="0"/>
              <a:t>register</a:t>
            </a:r>
          </a:p>
          <a:p>
            <a:pPr marL="519113" lvl="1">
              <a:buFont typeface="Wingdings" panose="05000000000000000000" pitchFamily="2" charset="2"/>
              <a:buChar char="Ø"/>
            </a:pPr>
            <a:r>
              <a:rPr lang="en-US" sz="1800" dirty="0" smtClean="0"/>
              <a:t>Revising current probation, suspension and dismissal policy to improve interventions</a:t>
            </a:r>
          </a:p>
          <a:p>
            <a:pPr marL="519113" lvl="1">
              <a:buFont typeface="Wingdings" panose="05000000000000000000" pitchFamily="2" charset="2"/>
              <a:buChar char="Ø"/>
            </a:pPr>
            <a:r>
              <a:rPr lang="en-US" sz="1800" dirty="0" smtClean="0"/>
              <a:t>Discussing current minimum 125-credit graduation requirement</a:t>
            </a:r>
          </a:p>
          <a:p>
            <a:pPr marL="519113" lvl="1">
              <a:buFont typeface="Wingdings" panose="05000000000000000000" pitchFamily="2" charset="2"/>
              <a:buChar char="Ø"/>
            </a:pPr>
            <a:r>
              <a:rPr lang="en-US" sz="1800" dirty="0" smtClean="0"/>
              <a:t>Spring 2016 registration initiative to register admitted students (see later slide)</a:t>
            </a:r>
            <a:endParaRPr lang="en-US" sz="1800" dirty="0"/>
          </a:p>
          <a:p>
            <a:endParaRPr lang="en-US" sz="1600"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5338321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90" y="491490"/>
            <a:ext cx="8423910" cy="926148"/>
          </a:xfrm>
        </p:spPr>
        <p:txBody>
          <a:bodyPr>
            <a:normAutofit fontScale="90000"/>
          </a:bodyPr>
          <a:lstStyle/>
          <a:p>
            <a:r>
              <a:rPr lang="en-US" sz="4000" dirty="0"/>
              <a:t>Student Success Initiatives: </a:t>
            </a:r>
            <a:r>
              <a:rPr lang="en-US" sz="4000" dirty="0" smtClean="0"/>
              <a:t/>
            </a:r>
            <a:br>
              <a:rPr lang="en-US" sz="4000" dirty="0" smtClean="0"/>
            </a:br>
            <a:r>
              <a:rPr lang="en-US" sz="4000" dirty="0" smtClean="0"/>
              <a:t>Retention </a:t>
            </a:r>
            <a:r>
              <a:rPr lang="en-US" sz="4000" dirty="0"/>
              <a:t>and </a:t>
            </a:r>
            <a:r>
              <a:rPr lang="en-US" sz="4000" dirty="0" smtClean="0"/>
              <a:t>Graduation (iCAN project)</a:t>
            </a:r>
            <a:r>
              <a:rPr lang="en-US" dirty="0"/>
              <a:t/>
            </a:r>
            <a:br>
              <a:rPr lang="en-US" dirty="0"/>
            </a:br>
            <a:endParaRPr lang="en-US" dirty="0"/>
          </a:p>
        </p:txBody>
      </p:sp>
      <p:sp>
        <p:nvSpPr>
          <p:cNvPr id="3" name="Content Placeholder 2"/>
          <p:cNvSpPr>
            <a:spLocks noGrp="1"/>
          </p:cNvSpPr>
          <p:nvPr>
            <p:ph idx="1"/>
          </p:nvPr>
        </p:nvSpPr>
        <p:spPr>
          <a:xfrm>
            <a:off x="360045" y="1417638"/>
            <a:ext cx="8229600" cy="4525963"/>
          </a:xfrm>
        </p:spPr>
        <p:txBody>
          <a:bodyPr>
            <a:noAutofit/>
          </a:bodyPr>
          <a:lstStyle/>
          <a:p>
            <a:r>
              <a:rPr lang="en-US" sz="2000" dirty="0" smtClean="0"/>
              <a:t>UND’s new iCAN (Integrated Coaching and Advising Network) has been established following recognition as a community member by EDUCAUSE. Proposal submitted to EDUCASUE in summer 2015 authored by staff in my office including UND Student Body President, Matthew Kopp.  </a:t>
            </a:r>
          </a:p>
          <a:p>
            <a:r>
              <a:rPr lang="en-US" sz="2000" dirty="0" smtClean="0"/>
              <a:t>Pilot </a:t>
            </a:r>
            <a:r>
              <a:rPr lang="en-US" sz="2000" dirty="0" err="1" smtClean="0"/>
              <a:t>iCAN</a:t>
            </a:r>
            <a:r>
              <a:rPr lang="en-US" sz="2000" dirty="0" smtClean="0"/>
              <a:t> programs established with Student Success Center and </a:t>
            </a:r>
            <a:r>
              <a:rPr lang="en-US" sz="2000" dirty="0" err="1" smtClean="0"/>
              <a:t>CoBPA</a:t>
            </a:r>
            <a:r>
              <a:rPr lang="en-US" sz="2000" dirty="0" smtClean="0"/>
              <a:t> Academic Advising.</a:t>
            </a:r>
          </a:p>
          <a:p>
            <a:r>
              <a:rPr lang="en-US" sz="2000" dirty="0" smtClean="0"/>
              <a:t>Access to EDUCAUSE resources will ensure best </a:t>
            </a:r>
            <a:r>
              <a:rPr lang="en-US" sz="2000" dirty="0"/>
              <a:t>practices in </a:t>
            </a:r>
            <a:r>
              <a:rPr lang="en-US" sz="2000" dirty="0" smtClean="0"/>
              <a:t>using technology to conduct advisement.  </a:t>
            </a:r>
            <a:endParaRPr lang="en-US" sz="2000" dirty="0"/>
          </a:p>
          <a:p>
            <a:r>
              <a:rPr lang="en-US" sz="2000" dirty="0" smtClean="0"/>
              <a:t>Academic advising group is reconstituted to secure faculty input.</a:t>
            </a:r>
          </a:p>
          <a:p>
            <a:r>
              <a:rPr lang="en-US" sz="2000" dirty="0"/>
              <a:t>F</a:t>
            </a:r>
            <a:r>
              <a:rPr lang="en-US" sz="2000" dirty="0" smtClean="0"/>
              <a:t>aculty and staff based initiative with Lisa Burger and Thomasine Heitkamp working collaboratively following participation in EDUCAUSE training.   </a:t>
            </a:r>
          </a:p>
          <a:p>
            <a:r>
              <a:rPr lang="en-US" sz="2000" dirty="0"/>
              <a:t>We secured funds from </a:t>
            </a:r>
            <a:r>
              <a:rPr lang="en-US" sz="2000" dirty="0" smtClean="0"/>
              <a:t>EDUCAUSE, </a:t>
            </a:r>
            <a:r>
              <a:rPr lang="en-US" sz="2000" dirty="0"/>
              <a:t>as a community member, to support </a:t>
            </a:r>
            <a:r>
              <a:rPr lang="en-US" sz="2000" dirty="0" err="1"/>
              <a:t>iCAN</a:t>
            </a:r>
            <a:r>
              <a:rPr lang="en-US" sz="2000" dirty="0"/>
              <a:t> </a:t>
            </a:r>
            <a:r>
              <a:rPr lang="en-US" sz="2000" dirty="0" smtClean="0"/>
              <a:t>initiative (a significant first step will be the implementation of the early alert system in several pilot projects).</a:t>
            </a:r>
            <a:r>
              <a:rPr lang="en-US" sz="2000" dirty="0"/>
              <a:t> </a:t>
            </a:r>
            <a:endParaRPr lang="en-US" sz="2000"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6450183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949" y="522256"/>
            <a:ext cx="8423910" cy="926148"/>
          </a:xfrm>
        </p:spPr>
        <p:txBody>
          <a:bodyPr>
            <a:normAutofit fontScale="90000"/>
          </a:bodyPr>
          <a:lstStyle/>
          <a:p>
            <a:r>
              <a:rPr lang="en-US" sz="4000" dirty="0"/>
              <a:t>Student Success Initiatives: </a:t>
            </a:r>
            <a:r>
              <a:rPr lang="en-US" sz="4000" dirty="0" smtClean="0"/>
              <a:t/>
            </a:r>
            <a:br>
              <a:rPr lang="en-US" sz="4000" dirty="0" smtClean="0"/>
            </a:br>
            <a:r>
              <a:rPr lang="en-US" sz="4000" dirty="0" smtClean="0"/>
              <a:t>Retention </a:t>
            </a:r>
            <a:r>
              <a:rPr lang="en-US" sz="4000" dirty="0"/>
              <a:t>and </a:t>
            </a:r>
            <a:r>
              <a:rPr lang="en-US" sz="4000" dirty="0" smtClean="0"/>
              <a:t>Graduation (iCAN project)</a:t>
            </a:r>
            <a:r>
              <a:rPr lang="en-US" dirty="0"/>
              <a:t/>
            </a:r>
            <a:br>
              <a:rPr lang="en-US" dirty="0"/>
            </a:b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pic>
        <p:nvPicPr>
          <p:cNvPr id="6" name="Content Placeholder 5"/>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76527" y="1670634"/>
            <a:ext cx="5513843" cy="2761494"/>
          </a:xfrm>
          <a:prstGeom prst="rect">
            <a:avLst/>
          </a:prstGeom>
          <a:effectLst>
            <a:glow rad="889000">
              <a:schemeClr val="bg1">
                <a:alpha val="98000"/>
              </a:schemeClr>
            </a:glow>
          </a:effectLst>
        </p:spPr>
      </p:pic>
      <p:sp>
        <p:nvSpPr>
          <p:cNvPr id="31" name="Rectangle 30"/>
          <p:cNvSpPr/>
          <p:nvPr/>
        </p:nvSpPr>
        <p:spPr>
          <a:xfrm>
            <a:off x="369616" y="3854346"/>
            <a:ext cx="6943747" cy="1692771"/>
          </a:xfrm>
          <a:prstGeom prst="rect">
            <a:avLst/>
          </a:prstGeom>
          <a:noFill/>
          <a:effectLst>
            <a:glow rad="279400">
              <a:schemeClr val="bg1">
                <a:alpha val="87000"/>
              </a:schemeClr>
            </a:glow>
          </a:effectLst>
        </p:spPr>
        <p:txBody>
          <a:bodyPr wrap="square" lIns="91440" tIns="45720" rIns="91440" bIns="45720">
            <a:spAutoFit/>
          </a:bodyPr>
          <a:lstStyle/>
          <a:p>
            <a:r>
              <a:rPr lang="en-US" sz="3200" spc="600" dirty="0">
                <a:ln w="0"/>
                <a:solidFill>
                  <a:schemeClr val="accent4"/>
                </a:solidFill>
                <a:effectLst>
                  <a:glow rad="673100">
                    <a:schemeClr val="bg1">
                      <a:alpha val="78000"/>
                    </a:schemeClr>
                  </a:glow>
                </a:effectLst>
              </a:rPr>
              <a:t>i</a:t>
            </a:r>
            <a:r>
              <a:rPr lang="en-US" sz="3200" b="0" cap="none" spc="600" dirty="0" smtClean="0">
                <a:ln w="0"/>
                <a:solidFill>
                  <a:schemeClr val="accent4"/>
                </a:solidFill>
                <a:effectLst>
                  <a:glow rad="673100">
                    <a:schemeClr val="bg1">
                      <a:alpha val="78000"/>
                    </a:schemeClr>
                  </a:glow>
                </a:effectLst>
              </a:rPr>
              <a:t>ntegrated</a:t>
            </a:r>
          </a:p>
          <a:p>
            <a:r>
              <a:rPr lang="en-US" sz="3600" b="1" dirty="0" smtClean="0">
                <a:ln w="0"/>
                <a:effectLst>
                  <a:glow rad="673100">
                    <a:schemeClr val="bg1">
                      <a:alpha val="78000"/>
                    </a:schemeClr>
                  </a:glow>
                </a:effectLst>
              </a:rPr>
              <a:t>COACHING &amp; ADVISING </a:t>
            </a:r>
          </a:p>
          <a:p>
            <a:r>
              <a:rPr lang="en-US" sz="3200" b="1" dirty="0" smtClean="0">
                <a:ln w="0"/>
                <a:effectLst>
                  <a:glow rad="673100">
                    <a:schemeClr val="bg1">
                      <a:alpha val="78000"/>
                    </a:schemeClr>
                  </a:glow>
                </a:effectLst>
              </a:rPr>
              <a:t>NETWORK</a:t>
            </a:r>
            <a:endParaRPr lang="en-US" sz="3200" b="1" cap="none" spc="0" dirty="0">
              <a:ln w="0"/>
              <a:solidFill>
                <a:schemeClr val="tx1"/>
              </a:solidFill>
              <a:effectLst>
                <a:glow rad="673100">
                  <a:schemeClr val="bg1">
                    <a:alpha val="78000"/>
                  </a:schemeClr>
                </a:glow>
              </a:effectLst>
            </a:endParaRPr>
          </a:p>
        </p:txBody>
      </p:sp>
      <p:grpSp>
        <p:nvGrpSpPr>
          <p:cNvPr id="32" name="Group 31"/>
          <p:cNvGrpSpPr/>
          <p:nvPr/>
        </p:nvGrpSpPr>
        <p:grpSpPr>
          <a:xfrm>
            <a:off x="5860875" y="1664612"/>
            <a:ext cx="2976790" cy="3861280"/>
            <a:chOff x="4601466" y="88747"/>
            <a:chExt cx="2976790" cy="3861280"/>
          </a:xfrm>
        </p:grpSpPr>
        <p:grpSp>
          <p:nvGrpSpPr>
            <p:cNvPr id="33" name="Group 32"/>
            <p:cNvGrpSpPr/>
            <p:nvPr/>
          </p:nvGrpSpPr>
          <p:grpSpPr>
            <a:xfrm>
              <a:off x="4601466" y="88747"/>
              <a:ext cx="2976790" cy="3861280"/>
              <a:chOff x="4451749" y="379201"/>
              <a:chExt cx="2554423" cy="3304856"/>
            </a:xfrm>
          </p:grpSpPr>
          <p:sp>
            <p:nvSpPr>
              <p:cNvPr id="36" name="Oval 35"/>
              <p:cNvSpPr/>
              <p:nvPr/>
            </p:nvSpPr>
            <p:spPr>
              <a:xfrm>
                <a:off x="4894774" y="3382872"/>
                <a:ext cx="114773" cy="114773"/>
              </a:xfrm>
              <a:prstGeom prst="ellipse">
                <a:avLst/>
              </a:prstGeom>
              <a:solidFill>
                <a:srgbClr val="E88040"/>
              </a:solidFill>
              <a:ln>
                <a:solidFill>
                  <a:schemeClr val="accent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Oval 36"/>
              <p:cNvSpPr/>
              <p:nvPr/>
            </p:nvSpPr>
            <p:spPr>
              <a:xfrm>
                <a:off x="4678426" y="3487019"/>
                <a:ext cx="114773" cy="114773"/>
              </a:xfrm>
              <a:prstGeom prst="ellipse">
                <a:avLst/>
              </a:prstGeom>
              <a:solidFill>
                <a:srgbClr val="E88040"/>
              </a:solidFill>
              <a:ln>
                <a:solidFill>
                  <a:schemeClr val="accent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Oval 37"/>
              <p:cNvSpPr/>
              <p:nvPr/>
            </p:nvSpPr>
            <p:spPr>
              <a:xfrm>
                <a:off x="4451749" y="3569284"/>
                <a:ext cx="114773" cy="114773"/>
              </a:xfrm>
              <a:prstGeom prst="ellipse">
                <a:avLst/>
              </a:prstGeom>
              <a:solidFill>
                <a:srgbClr val="E88040"/>
              </a:solidFill>
              <a:ln>
                <a:solidFill>
                  <a:schemeClr val="accent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 name="Oval 38"/>
              <p:cNvSpPr/>
              <p:nvPr/>
            </p:nvSpPr>
            <p:spPr>
              <a:xfrm>
                <a:off x="5933472" y="2177270"/>
                <a:ext cx="114773" cy="114773"/>
              </a:xfrm>
              <a:prstGeom prst="ellipse">
                <a:avLst/>
              </a:prstGeom>
              <a:solidFill>
                <a:srgbClr val="E88040"/>
              </a:solidFill>
              <a:ln>
                <a:solidFill>
                  <a:schemeClr val="accent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0" name="Oval 39"/>
              <p:cNvSpPr/>
              <p:nvPr/>
            </p:nvSpPr>
            <p:spPr>
              <a:xfrm>
                <a:off x="5846244" y="2389212"/>
                <a:ext cx="114773" cy="114773"/>
              </a:xfrm>
              <a:prstGeom prst="ellipse">
                <a:avLst/>
              </a:prstGeom>
              <a:solidFill>
                <a:srgbClr val="E88040"/>
              </a:solidFill>
              <a:ln>
                <a:solidFill>
                  <a:schemeClr val="accent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 name="Oval 40"/>
              <p:cNvSpPr/>
              <p:nvPr/>
            </p:nvSpPr>
            <p:spPr>
              <a:xfrm>
                <a:off x="5784267" y="581823"/>
                <a:ext cx="114773" cy="114773"/>
              </a:xfrm>
              <a:prstGeom prst="ellipse">
                <a:avLst/>
              </a:prstGeom>
              <a:solidFill>
                <a:srgbClr val="E88040"/>
              </a:solidFill>
              <a:ln>
                <a:solidFill>
                  <a:schemeClr val="accent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Oval 41"/>
              <p:cNvSpPr/>
              <p:nvPr/>
            </p:nvSpPr>
            <p:spPr>
              <a:xfrm>
                <a:off x="5943802" y="480512"/>
                <a:ext cx="114773" cy="114773"/>
              </a:xfrm>
              <a:prstGeom prst="ellipse">
                <a:avLst/>
              </a:prstGeom>
              <a:solidFill>
                <a:srgbClr val="E88040"/>
              </a:solidFill>
              <a:ln>
                <a:solidFill>
                  <a:schemeClr val="accent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 name="Oval 42"/>
              <p:cNvSpPr/>
              <p:nvPr/>
            </p:nvSpPr>
            <p:spPr>
              <a:xfrm>
                <a:off x="6103337" y="379201"/>
                <a:ext cx="114773" cy="114773"/>
              </a:xfrm>
              <a:prstGeom prst="ellipse">
                <a:avLst/>
              </a:prstGeom>
              <a:solidFill>
                <a:srgbClr val="E88040"/>
              </a:solidFill>
              <a:ln>
                <a:solidFill>
                  <a:schemeClr val="accent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4" name="Oval 43"/>
              <p:cNvSpPr/>
              <p:nvPr/>
            </p:nvSpPr>
            <p:spPr>
              <a:xfrm>
                <a:off x="6262871" y="480512"/>
                <a:ext cx="114773" cy="114773"/>
              </a:xfrm>
              <a:prstGeom prst="ellipse">
                <a:avLst/>
              </a:prstGeom>
              <a:solidFill>
                <a:srgbClr val="E88040"/>
              </a:solidFill>
              <a:ln>
                <a:solidFill>
                  <a:schemeClr val="accent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 name="Oval 44"/>
              <p:cNvSpPr/>
              <p:nvPr/>
            </p:nvSpPr>
            <p:spPr>
              <a:xfrm>
                <a:off x="6422406" y="581823"/>
                <a:ext cx="114773" cy="114773"/>
              </a:xfrm>
              <a:prstGeom prst="ellipse">
                <a:avLst/>
              </a:prstGeom>
              <a:solidFill>
                <a:srgbClr val="E88040"/>
              </a:solidFill>
              <a:ln>
                <a:solidFill>
                  <a:schemeClr val="accent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 name="Oval 45"/>
              <p:cNvSpPr/>
              <p:nvPr/>
            </p:nvSpPr>
            <p:spPr>
              <a:xfrm>
                <a:off x="6103337" y="592764"/>
                <a:ext cx="114773" cy="114773"/>
              </a:xfrm>
              <a:prstGeom prst="ellipse">
                <a:avLst/>
              </a:prstGeom>
              <a:solidFill>
                <a:srgbClr val="E88040"/>
              </a:solidFill>
              <a:ln>
                <a:solidFill>
                  <a:schemeClr val="accent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Oval 46"/>
              <p:cNvSpPr/>
              <p:nvPr/>
            </p:nvSpPr>
            <p:spPr>
              <a:xfrm>
                <a:off x="6103337" y="806733"/>
                <a:ext cx="114773" cy="114773"/>
              </a:xfrm>
              <a:prstGeom prst="ellipse">
                <a:avLst/>
              </a:prstGeom>
              <a:solidFill>
                <a:schemeClr val="accent4"/>
              </a:solidFill>
              <a:ln>
                <a:solidFill>
                  <a:schemeClr val="accent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Oval 47"/>
              <p:cNvSpPr/>
              <p:nvPr/>
            </p:nvSpPr>
            <p:spPr>
              <a:xfrm>
                <a:off x="4770819" y="2307142"/>
                <a:ext cx="1162653" cy="1176316"/>
              </a:xfrm>
              <a:prstGeom prst="ellipse">
                <a:avLst/>
              </a:prstGeom>
              <a:solidFill>
                <a:srgbClr val="F37DED"/>
              </a:solidFill>
              <a:ln>
                <a:solidFill>
                  <a:schemeClr val="bg1"/>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9" name="Oval 48"/>
              <p:cNvSpPr/>
              <p:nvPr/>
            </p:nvSpPr>
            <p:spPr>
              <a:xfrm>
                <a:off x="5383060" y="726496"/>
                <a:ext cx="1623112" cy="1519340"/>
              </a:xfrm>
              <a:prstGeom prst="ellipse">
                <a:avLst/>
              </a:prstGeom>
              <a:solidFill>
                <a:srgbClr val="F37DED"/>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34" name="Title 1"/>
            <p:cNvSpPr txBox="1">
              <a:spLocks/>
            </p:cNvSpPr>
            <p:nvPr/>
          </p:nvSpPr>
          <p:spPr>
            <a:xfrm>
              <a:off x="5637941" y="1085447"/>
              <a:ext cx="1842437" cy="894134"/>
            </a:xfrm>
            <a:prstGeom prst="rect">
              <a:avLst/>
            </a:prstGeom>
          </p:spPr>
          <p:txBody>
            <a:bodyPr/>
            <a:lstStyle>
              <a:lvl1pPr algn="l" rtl="0" eaLnBrk="0" fontAlgn="base" hangingPunct="0">
                <a:spcBef>
                  <a:spcPct val="0"/>
                </a:spcBef>
                <a:spcAft>
                  <a:spcPct val="0"/>
                </a:spcAft>
                <a:defRPr sz="2900" kern="1200" cap="all">
                  <a:solidFill>
                    <a:schemeClr val="accent1"/>
                  </a:solidFill>
                  <a:latin typeface="Arial Black"/>
                  <a:ea typeface="MS PGothic" panose="020B0600070205080204" pitchFamily="34" charset="-128"/>
                  <a:cs typeface="Arial Black"/>
                </a:defRPr>
              </a:lvl1pPr>
              <a:lvl2pPr algn="l" rtl="0" eaLnBrk="0" fontAlgn="base" hangingPunct="0">
                <a:spcBef>
                  <a:spcPct val="0"/>
                </a:spcBef>
                <a:spcAft>
                  <a:spcPct val="0"/>
                </a:spcAft>
                <a:defRPr sz="2900">
                  <a:solidFill>
                    <a:schemeClr val="accent1"/>
                  </a:solidFill>
                  <a:latin typeface="Arial Black" panose="020B0A04020102020204" pitchFamily="34" charset="0"/>
                  <a:ea typeface="MS PGothic" panose="020B0600070205080204" pitchFamily="34" charset="-128"/>
                  <a:cs typeface="Arial Black" panose="020B0A04020102020204" pitchFamily="34" charset="0"/>
                </a:defRPr>
              </a:lvl2pPr>
              <a:lvl3pPr algn="l" rtl="0" eaLnBrk="0" fontAlgn="base" hangingPunct="0">
                <a:spcBef>
                  <a:spcPct val="0"/>
                </a:spcBef>
                <a:spcAft>
                  <a:spcPct val="0"/>
                </a:spcAft>
                <a:defRPr sz="2900">
                  <a:solidFill>
                    <a:schemeClr val="accent1"/>
                  </a:solidFill>
                  <a:latin typeface="Arial Black" panose="020B0A04020102020204" pitchFamily="34" charset="0"/>
                  <a:ea typeface="MS PGothic" panose="020B0600070205080204" pitchFamily="34" charset="-128"/>
                  <a:cs typeface="Arial Black" panose="020B0A04020102020204" pitchFamily="34" charset="0"/>
                </a:defRPr>
              </a:lvl3pPr>
              <a:lvl4pPr algn="l" rtl="0" eaLnBrk="0" fontAlgn="base" hangingPunct="0">
                <a:spcBef>
                  <a:spcPct val="0"/>
                </a:spcBef>
                <a:spcAft>
                  <a:spcPct val="0"/>
                </a:spcAft>
                <a:defRPr sz="2900">
                  <a:solidFill>
                    <a:schemeClr val="accent1"/>
                  </a:solidFill>
                  <a:latin typeface="Arial Black" panose="020B0A04020102020204" pitchFamily="34" charset="0"/>
                  <a:ea typeface="MS PGothic" panose="020B0600070205080204" pitchFamily="34" charset="-128"/>
                  <a:cs typeface="Arial Black" panose="020B0A04020102020204" pitchFamily="34" charset="0"/>
                </a:defRPr>
              </a:lvl4pPr>
              <a:lvl5pPr algn="l" rtl="0" eaLnBrk="0" fontAlgn="base" hangingPunct="0">
                <a:spcBef>
                  <a:spcPct val="0"/>
                </a:spcBef>
                <a:spcAft>
                  <a:spcPct val="0"/>
                </a:spcAft>
                <a:defRPr sz="2900">
                  <a:solidFill>
                    <a:schemeClr val="accent1"/>
                  </a:solidFill>
                  <a:latin typeface="Arial Black" panose="020B0A04020102020204" pitchFamily="34" charset="0"/>
                  <a:ea typeface="MS PGothic" panose="020B0600070205080204" pitchFamily="34" charset="-128"/>
                  <a:cs typeface="Arial Black" panose="020B0A04020102020204" pitchFamily="34" charset="0"/>
                </a:defRPr>
              </a:lvl5pPr>
              <a:lvl6pPr marL="457200" algn="l" rtl="0" fontAlgn="base">
                <a:spcBef>
                  <a:spcPct val="0"/>
                </a:spcBef>
                <a:spcAft>
                  <a:spcPct val="0"/>
                </a:spcAft>
                <a:defRPr sz="2900">
                  <a:solidFill>
                    <a:schemeClr val="accent1"/>
                  </a:solidFill>
                  <a:latin typeface="Rockwell Extra Bold" charset="0"/>
                  <a:ea typeface="ＭＳ Ｐゴシック" charset="0"/>
                </a:defRPr>
              </a:lvl6pPr>
              <a:lvl7pPr marL="914400" algn="l" rtl="0" fontAlgn="base">
                <a:spcBef>
                  <a:spcPct val="0"/>
                </a:spcBef>
                <a:spcAft>
                  <a:spcPct val="0"/>
                </a:spcAft>
                <a:defRPr sz="2900">
                  <a:solidFill>
                    <a:schemeClr val="accent1"/>
                  </a:solidFill>
                  <a:latin typeface="Rockwell Extra Bold" charset="0"/>
                  <a:ea typeface="ＭＳ Ｐゴシック" charset="0"/>
                </a:defRPr>
              </a:lvl7pPr>
              <a:lvl8pPr marL="1371600" algn="l" rtl="0" fontAlgn="base">
                <a:spcBef>
                  <a:spcPct val="0"/>
                </a:spcBef>
                <a:spcAft>
                  <a:spcPct val="0"/>
                </a:spcAft>
                <a:defRPr sz="2900">
                  <a:solidFill>
                    <a:schemeClr val="accent1"/>
                  </a:solidFill>
                  <a:latin typeface="Rockwell Extra Bold" charset="0"/>
                  <a:ea typeface="ＭＳ Ｐゴシック" charset="0"/>
                </a:defRPr>
              </a:lvl8pPr>
              <a:lvl9pPr marL="1828800" algn="l" rtl="0" fontAlgn="base">
                <a:spcBef>
                  <a:spcPct val="0"/>
                </a:spcBef>
                <a:spcAft>
                  <a:spcPct val="0"/>
                </a:spcAft>
                <a:defRPr sz="2900">
                  <a:solidFill>
                    <a:schemeClr val="accent1"/>
                  </a:solidFill>
                  <a:latin typeface="Rockwell Extra Bold" charset="0"/>
                  <a:ea typeface="ＭＳ Ｐゴシック" charset="0"/>
                </a:defRPr>
              </a:lvl9pPr>
            </a:lstStyle>
            <a:p>
              <a:pPr algn="ctr">
                <a:defRPr/>
              </a:pPr>
              <a:r>
                <a:rPr lang="en-US" sz="1600" dirty="0" smtClean="0">
                  <a:solidFill>
                    <a:schemeClr val="bg1"/>
                  </a:solidFill>
                  <a:latin typeface="+mj-lt"/>
                </a:rPr>
                <a:t>     Meaningful</a:t>
              </a:r>
              <a:br>
                <a:rPr lang="en-US" sz="1600" dirty="0" smtClean="0">
                  <a:solidFill>
                    <a:schemeClr val="bg1"/>
                  </a:solidFill>
                  <a:latin typeface="+mj-lt"/>
                </a:rPr>
              </a:br>
              <a:r>
                <a:rPr lang="en-US" sz="1600" dirty="0" smtClean="0">
                  <a:solidFill>
                    <a:schemeClr val="bg1"/>
                  </a:solidFill>
                  <a:latin typeface="+mj-lt"/>
                </a:rPr>
                <a:t>Interventions</a:t>
              </a:r>
              <a:endParaRPr lang="en-US" sz="1600" dirty="0">
                <a:solidFill>
                  <a:schemeClr val="bg1"/>
                </a:solidFill>
                <a:latin typeface="+mj-lt"/>
              </a:endParaRPr>
            </a:p>
          </p:txBody>
        </p:sp>
        <p:sp>
          <p:nvSpPr>
            <p:cNvPr id="35" name="Title 1"/>
            <p:cNvSpPr txBox="1">
              <a:spLocks/>
            </p:cNvSpPr>
            <p:nvPr/>
          </p:nvSpPr>
          <p:spPr>
            <a:xfrm>
              <a:off x="4961507" y="2730307"/>
              <a:ext cx="1468146" cy="658129"/>
            </a:xfrm>
            <a:prstGeom prst="rect">
              <a:avLst/>
            </a:prstGeom>
          </p:spPr>
          <p:txBody>
            <a:bodyPr/>
            <a:lstStyle>
              <a:lvl1pPr algn="l" rtl="0" eaLnBrk="0" fontAlgn="base" hangingPunct="0">
                <a:spcBef>
                  <a:spcPct val="0"/>
                </a:spcBef>
                <a:spcAft>
                  <a:spcPct val="0"/>
                </a:spcAft>
                <a:defRPr sz="2900" kern="1200" cap="all">
                  <a:solidFill>
                    <a:schemeClr val="accent1"/>
                  </a:solidFill>
                  <a:latin typeface="Arial Black"/>
                  <a:ea typeface="MS PGothic" panose="020B0600070205080204" pitchFamily="34" charset="-128"/>
                  <a:cs typeface="Arial Black"/>
                </a:defRPr>
              </a:lvl1pPr>
              <a:lvl2pPr algn="l" rtl="0" eaLnBrk="0" fontAlgn="base" hangingPunct="0">
                <a:spcBef>
                  <a:spcPct val="0"/>
                </a:spcBef>
                <a:spcAft>
                  <a:spcPct val="0"/>
                </a:spcAft>
                <a:defRPr sz="2900">
                  <a:solidFill>
                    <a:schemeClr val="accent1"/>
                  </a:solidFill>
                  <a:latin typeface="Arial Black" panose="020B0A04020102020204" pitchFamily="34" charset="0"/>
                  <a:ea typeface="MS PGothic" panose="020B0600070205080204" pitchFamily="34" charset="-128"/>
                  <a:cs typeface="Arial Black" panose="020B0A04020102020204" pitchFamily="34" charset="0"/>
                </a:defRPr>
              </a:lvl2pPr>
              <a:lvl3pPr algn="l" rtl="0" eaLnBrk="0" fontAlgn="base" hangingPunct="0">
                <a:spcBef>
                  <a:spcPct val="0"/>
                </a:spcBef>
                <a:spcAft>
                  <a:spcPct val="0"/>
                </a:spcAft>
                <a:defRPr sz="2900">
                  <a:solidFill>
                    <a:schemeClr val="accent1"/>
                  </a:solidFill>
                  <a:latin typeface="Arial Black" panose="020B0A04020102020204" pitchFamily="34" charset="0"/>
                  <a:ea typeface="MS PGothic" panose="020B0600070205080204" pitchFamily="34" charset="-128"/>
                  <a:cs typeface="Arial Black" panose="020B0A04020102020204" pitchFamily="34" charset="0"/>
                </a:defRPr>
              </a:lvl3pPr>
              <a:lvl4pPr algn="l" rtl="0" eaLnBrk="0" fontAlgn="base" hangingPunct="0">
                <a:spcBef>
                  <a:spcPct val="0"/>
                </a:spcBef>
                <a:spcAft>
                  <a:spcPct val="0"/>
                </a:spcAft>
                <a:defRPr sz="2900">
                  <a:solidFill>
                    <a:schemeClr val="accent1"/>
                  </a:solidFill>
                  <a:latin typeface="Arial Black" panose="020B0A04020102020204" pitchFamily="34" charset="0"/>
                  <a:ea typeface="MS PGothic" panose="020B0600070205080204" pitchFamily="34" charset="-128"/>
                  <a:cs typeface="Arial Black" panose="020B0A04020102020204" pitchFamily="34" charset="0"/>
                </a:defRPr>
              </a:lvl4pPr>
              <a:lvl5pPr algn="l" rtl="0" eaLnBrk="0" fontAlgn="base" hangingPunct="0">
                <a:spcBef>
                  <a:spcPct val="0"/>
                </a:spcBef>
                <a:spcAft>
                  <a:spcPct val="0"/>
                </a:spcAft>
                <a:defRPr sz="2900">
                  <a:solidFill>
                    <a:schemeClr val="accent1"/>
                  </a:solidFill>
                  <a:latin typeface="Arial Black" panose="020B0A04020102020204" pitchFamily="34" charset="0"/>
                  <a:ea typeface="MS PGothic" panose="020B0600070205080204" pitchFamily="34" charset="-128"/>
                  <a:cs typeface="Arial Black" panose="020B0A04020102020204" pitchFamily="34" charset="0"/>
                </a:defRPr>
              </a:lvl5pPr>
              <a:lvl6pPr marL="457200" algn="l" rtl="0" fontAlgn="base">
                <a:spcBef>
                  <a:spcPct val="0"/>
                </a:spcBef>
                <a:spcAft>
                  <a:spcPct val="0"/>
                </a:spcAft>
                <a:defRPr sz="2900">
                  <a:solidFill>
                    <a:schemeClr val="accent1"/>
                  </a:solidFill>
                  <a:latin typeface="Rockwell Extra Bold" charset="0"/>
                  <a:ea typeface="ＭＳ Ｐゴシック" charset="0"/>
                </a:defRPr>
              </a:lvl6pPr>
              <a:lvl7pPr marL="914400" algn="l" rtl="0" fontAlgn="base">
                <a:spcBef>
                  <a:spcPct val="0"/>
                </a:spcBef>
                <a:spcAft>
                  <a:spcPct val="0"/>
                </a:spcAft>
                <a:defRPr sz="2900">
                  <a:solidFill>
                    <a:schemeClr val="accent1"/>
                  </a:solidFill>
                  <a:latin typeface="Rockwell Extra Bold" charset="0"/>
                  <a:ea typeface="ＭＳ Ｐゴシック" charset="0"/>
                </a:defRPr>
              </a:lvl7pPr>
              <a:lvl8pPr marL="1371600" algn="l" rtl="0" fontAlgn="base">
                <a:spcBef>
                  <a:spcPct val="0"/>
                </a:spcBef>
                <a:spcAft>
                  <a:spcPct val="0"/>
                </a:spcAft>
                <a:defRPr sz="2900">
                  <a:solidFill>
                    <a:schemeClr val="accent1"/>
                  </a:solidFill>
                  <a:latin typeface="Rockwell Extra Bold" charset="0"/>
                  <a:ea typeface="ＭＳ Ｐゴシック" charset="0"/>
                </a:defRPr>
              </a:lvl8pPr>
              <a:lvl9pPr marL="1828800" algn="l" rtl="0" fontAlgn="base">
                <a:spcBef>
                  <a:spcPct val="0"/>
                </a:spcBef>
                <a:spcAft>
                  <a:spcPct val="0"/>
                </a:spcAft>
                <a:defRPr sz="2900">
                  <a:solidFill>
                    <a:schemeClr val="accent1"/>
                  </a:solidFill>
                  <a:latin typeface="Rockwell Extra Bold" charset="0"/>
                  <a:ea typeface="ＭＳ Ｐゴシック" charset="0"/>
                </a:defRPr>
              </a:lvl9pPr>
            </a:lstStyle>
            <a:p>
              <a:pPr algn="ctr">
                <a:lnSpc>
                  <a:spcPct val="80000"/>
                </a:lnSpc>
                <a:defRPr/>
              </a:pPr>
              <a:r>
                <a:rPr lang="en-US" sz="1600" dirty="0" smtClean="0">
                  <a:solidFill>
                    <a:schemeClr val="bg1"/>
                  </a:solidFill>
                  <a:latin typeface="+mj-lt"/>
                </a:rPr>
                <a:t>Results</a:t>
              </a:r>
              <a:br>
                <a:rPr lang="en-US" sz="1600" dirty="0" smtClean="0">
                  <a:solidFill>
                    <a:schemeClr val="bg1"/>
                  </a:solidFill>
                  <a:latin typeface="+mj-lt"/>
                </a:rPr>
              </a:br>
              <a:r>
                <a:rPr lang="en-US" sz="1600" dirty="0" smtClean="0">
                  <a:solidFill>
                    <a:schemeClr val="bg1"/>
                  </a:solidFill>
                  <a:latin typeface="+mj-lt"/>
                </a:rPr>
                <a:t>that</a:t>
              </a:r>
              <a:br>
                <a:rPr lang="en-US" sz="1600" dirty="0" smtClean="0">
                  <a:solidFill>
                    <a:schemeClr val="bg1"/>
                  </a:solidFill>
                  <a:latin typeface="+mj-lt"/>
                </a:rPr>
              </a:br>
              <a:r>
                <a:rPr lang="en-US" sz="1600" dirty="0" smtClean="0">
                  <a:solidFill>
                    <a:schemeClr val="bg1"/>
                  </a:solidFill>
                  <a:latin typeface="+mj-lt"/>
                </a:rPr>
                <a:t>matter</a:t>
              </a:r>
              <a:endParaRPr lang="en-US" sz="1600" dirty="0" smtClean="0">
                <a:solidFill>
                  <a:schemeClr val="bg1"/>
                </a:solidFill>
              </a:endParaRPr>
            </a:p>
            <a:p>
              <a:pPr algn="ctr">
                <a:lnSpc>
                  <a:spcPct val="80000"/>
                </a:lnSpc>
                <a:defRPr/>
              </a:pPr>
              <a:endParaRPr lang="en-US" sz="2800" dirty="0">
                <a:latin typeface="+mj-lt"/>
              </a:endParaRPr>
            </a:p>
          </p:txBody>
        </p:sp>
      </p:grpSp>
      <p:sp>
        <p:nvSpPr>
          <p:cNvPr id="50" name="Oval 49"/>
          <p:cNvSpPr/>
          <p:nvPr/>
        </p:nvSpPr>
        <p:spPr>
          <a:xfrm>
            <a:off x="4080506" y="4893669"/>
            <a:ext cx="1748269" cy="1743262"/>
          </a:xfrm>
          <a:prstGeom prst="ellipse">
            <a:avLst/>
          </a:prstGeom>
          <a:solidFill>
            <a:srgbClr val="F37DE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Tracking</a:t>
            </a:r>
          </a:p>
          <a:p>
            <a:pPr algn="ctr"/>
            <a:r>
              <a:rPr lang="en-US" dirty="0" smtClean="0">
                <a:solidFill>
                  <a:schemeClr val="bg1"/>
                </a:solidFill>
              </a:rPr>
              <a:t>Student</a:t>
            </a:r>
            <a:br>
              <a:rPr lang="en-US" dirty="0" smtClean="0">
                <a:solidFill>
                  <a:schemeClr val="bg1"/>
                </a:solidFill>
              </a:rPr>
            </a:br>
            <a:r>
              <a:rPr lang="en-US" dirty="0" smtClean="0">
                <a:solidFill>
                  <a:schemeClr val="bg1"/>
                </a:solidFill>
              </a:rPr>
              <a:t>Outcomes</a:t>
            </a:r>
            <a:endParaRPr lang="en-US" dirty="0">
              <a:solidFill>
                <a:schemeClr val="bg1"/>
              </a:solidFill>
            </a:endParaRPr>
          </a:p>
        </p:txBody>
      </p:sp>
    </p:spTree>
    <p:extLst>
      <p:ext uri="{BB962C8B-B14F-4D97-AF65-F5344CB8AC3E}">
        <p14:creationId xmlns:p14="http://schemas.microsoft.com/office/powerpoint/2010/main" val="35191484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90" y="491490"/>
            <a:ext cx="8423910" cy="926148"/>
          </a:xfrm>
        </p:spPr>
        <p:txBody>
          <a:bodyPr>
            <a:normAutofit fontScale="90000"/>
          </a:bodyPr>
          <a:lstStyle/>
          <a:p>
            <a:r>
              <a:rPr lang="en-US" sz="4000" dirty="0"/>
              <a:t>Student Success Initiatives: </a:t>
            </a:r>
            <a:r>
              <a:rPr lang="en-US" sz="4000" dirty="0" smtClean="0"/>
              <a:t/>
            </a:r>
            <a:br>
              <a:rPr lang="en-US" sz="4000" dirty="0" smtClean="0"/>
            </a:br>
            <a:r>
              <a:rPr lang="en-US" sz="4000" dirty="0" smtClean="0"/>
              <a:t>Retention </a:t>
            </a:r>
            <a:r>
              <a:rPr lang="en-US" sz="4000" dirty="0"/>
              <a:t>and </a:t>
            </a:r>
            <a:r>
              <a:rPr lang="en-US" sz="4000" dirty="0" smtClean="0"/>
              <a:t>Graduation (iCAN project)</a:t>
            </a:r>
            <a:r>
              <a:rPr lang="en-US" dirty="0"/>
              <a:t/>
            </a:r>
            <a:br>
              <a:rPr lang="en-US" dirty="0"/>
            </a:br>
            <a:endParaRPr lang="en-US" dirty="0"/>
          </a:p>
        </p:txBody>
      </p:sp>
      <p:sp>
        <p:nvSpPr>
          <p:cNvPr id="3" name="Content Placeholder 2"/>
          <p:cNvSpPr>
            <a:spLocks noGrp="1"/>
          </p:cNvSpPr>
          <p:nvPr>
            <p:ph idx="1"/>
          </p:nvPr>
        </p:nvSpPr>
        <p:spPr>
          <a:xfrm>
            <a:off x="360045" y="1586108"/>
            <a:ext cx="8326755" cy="4962785"/>
          </a:xfrm>
        </p:spPr>
        <p:txBody>
          <a:bodyPr>
            <a:noAutofit/>
          </a:bodyPr>
          <a:lstStyle/>
          <a:p>
            <a:r>
              <a:rPr lang="en-US" sz="2000" b="1" dirty="0" smtClean="0"/>
              <a:t>EDUCAUSE Integrated Planning for Advising for Student Success in Higher Education (</a:t>
            </a:r>
            <a:r>
              <a:rPr lang="en-US" sz="2000" b="1" dirty="0" err="1" smtClean="0"/>
              <a:t>iPASS</a:t>
            </a:r>
            <a:r>
              <a:rPr lang="en-US" sz="2000" dirty="0" smtClean="0"/>
              <a:t>)</a:t>
            </a:r>
          </a:p>
          <a:p>
            <a:r>
              <a:rPr lang="en-US" sz="2000" b="1" dirty="0" smtClean="0"/>
              <a:t>EDUCAUSE</a:t>
            </a:r>
            <a:r>
              <a:rPr lang="en-US" sz="2000" dirty="0" smtClean="0"/>
              <a:t> </a:t>
            </a:r>
            <a:r>
              <a:rPr lang="en-US" sz="2000" b="1" dirty="0" smtClean="0"/>
              <a:t>Community Member Award</a:t>
            </a:r>
          </a:p>
          <a:p>
            <a:pPr lvl="1"/>
            <a:r>
              <a:rPr lang="en-US" sz="2000" b="1" dirty="0" smtClean="0"/>
              <a:t>This award is to be expanded over the period of 10/15/2015 through 9/7/2018</a:t>
            </a:r>
          </a:p>
          <a:p>
            <a:r>
              <a:rPr lang="en-US" sz="2000" b="1" dirty="0" smtClean="0"/>
              <a:t>Access to best practice in using technology tools to do advisement</a:t>
            </a:r>
          </a:p>
          <a:p>
            <a:r>
              <a:rPr lang="en-US" sz="2000" b="1" dirty="0" err="1" smtClean="0"/>
              <a:t>iCAN</a:t>
            </a:r>
            <a:r>
              <a:rPr lang="en-US" sz="2000" b="1" dirty="0" smtClean="0"/>
              <a:t> Working Group – Thomasine Heitkamp and Lisa Burger, faculty representatives from all colleges offering undergraduate education, staff and administrators using technology tools, and Student Body President, Matthew Kopp</a:t>
            </a:r>
            <a:endParaRPr lang="en-US" sz="2000" b="1" dirty="0"/>
          </a:p>
          <a:p>
            <a:r>
              <a:rPr lang="en-US" sz="2000" b="1" dirty="0" smtClean="0"/>
              <a:t>Pilot Project – </a:t>
            </a:r>
            <a:r>
              <a:rPr lang="en-US" sz="2000" b="1" dirty="0" err="1" smtClean="0"/>
              <a:t>CoBPA</a:t>
            </a:r>
            <a:r>
              <a:rPr lang="en-US" sz="2000" b="1" dirty="0" smtClean="0"/>
              <a:t> and Student Success Center</a:t>
            </a:r>
          </a:p>
          <a:p>
            <a:pPr lvl="1"/>
            <a:r>
              <a:rPr lang="en-US" sz="2000" b="1" dirty="0" smtClean="0"/>
              <a:t>Bi-weekly meetings to work out kinks in use of technology tools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8171763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My Priorities</a:t>
            </a:r>
            <a:endParaRPr lang="en-US" sz="3200" dirty="0"/>
          </a:p>
        </p:txBody>
      </p:sp>
      <p:sp>
        <p:nvSpPr>
          <p:cNvPr id="3" name="Content Placeholder 2"/>
          <p:cNvSpPr>
            <a:spLocks noGrp="1"/>
          </p:cNvSpPr>
          <p:nvPr>
            <p:ph idx="1"/>
          </p:nvPr>
        </p:nvSpPr>
        <p:spPr>
          <a:xfrm>
            <a:off x="457200" y="1495847"/>
            <a:ext cx="8229600" cy="4884576"/>
          </a:xfrm>
        </p:spPr>
        <p:txBody>
          <a:bodyPr>
            <a:normAutofit fontScale="77500" lnSpcReduction="20000"/>
          </a:bodyPr>
          <a:lstStyle/>
          <a:p>
            <a:r>
              <a:rPr lang="en-US" dirty="0" smtClean="0"/>
              <a:t>Continue communication with:</a:t>
            </a:r>
          </a:p>
          <a:p>
            <a:pPr lvl="1"/>
            <a:r>
              <a:rPr lang="en-US" dirty="0" smtClean="0"/>
              <a:t>the Senate Executive Committee, Former Chair, Current Chair and Future Chair of Senate Workgroup, and Student Government President/VP – Monthly meetings with each</a:t>
            </a:r>
          </a:p>
          <a:p>
            <a:pPr lvl="1"/>
            <a:r>
              <a:rPr lang="en-US" dirty="0" smtClean="0"/>
              <a:t>University “Letters” – </a:t>
            </a:r>
            <a:r>
              <a:rPr lang="en-US" b="1" dirty="0" smtClean="0"/>
              <a:t>20 </a:t>
            </a:r>
          </a:p>
          <a:p>
            <a:pPr lvl="1"/>
            <a:r>
              <a:rPr lang="en-US" dirty="0" smtClean="0"/>
              <a:t>Provost’s webpage: we have made improvements to the website and will continue to make progress moving forward – updated website is live</a:t>
            </a:r>
          </a:p>
          <a:p>
            <a:pPr lvl="1"/>
            <a:r>
              <a:rPr lang="en-US" dirty="0" smtClean="0"/>
              <a:t>Blogs – </a:t>
            </a:r>
            <a:r>
              <a:rPr lang="en-US" b="1" dirty="0" smtClean="0"/>
              <a:t>60 blogs since July 2015 </a:t>
            </a:r>
          </a:p>
          <a:p>
            <a:pPr lvl="1"/>
            <a:r>
              <a:rPr lang="en-US" dirty="0" smtClean="0"/>
              <a:t>Weekly office hours – 2 hours/week: Total so far = </a:t>
            </a:r>
            <a:r>
              <a:rPr lang="en-US" b="1" dirty="0" smtClean="0"/>
              <a:t>25</a:t>
            </a:r>
          </a:p>
          <a:p>
            <a:pPr lvl="1"/>
            <a:r>
              <a:rPr lang="en-US" b="1" dirty="0" smtClean="0"/>
              <a:t>14 blogs on exceptional teaching and research activities of faculty across campus</a:t>
            </a:r>
          </a:p>
          <a:p>
            <a:r>
              <a:rPr lang="en-US" b="1" dirty="0" smtClean="0"/>
              <a:t>Goal to have monthly </a:t>
            </a:r>
            <a:r>
              <a:rPr lang="en-US" b="1" dirty="0"/>
              <a:t>f</a:t>
            </a:r>
            <a:r>
              <a:rPr lang="en-US" b="1" dirty="0" smtClean="0"/>
              <a:t>ollow-up forums in the Spring</a:t>
            </a:r>
          </a:p>
          <a:p>
            <a:r>
              <a:rPr lang="en-US" b="1" dirty="0" smtClean="0"/>
              <a:t>AA representative to Staff and Student Senate meetings</a:t>
            </a:r>
            <a:endParaRPr lang="en-US" b="1"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8214015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My Priorities</a:t>
            </a:r>
            <a:endParaRPr lang="en-US" sz="3200" dirty="0"/>
          </a:p>
        </p:txBody>
      </p:sp>
      <p:sp>
        <p:nvSpPr>
          <p:cNvPr id="3" name="Content Placeholder 2"/>
          <p:cNvSpPr>
            <a:spLocks noGrp="1"/>
          </p:cNvSpPr>
          <p:nvPr>
            <p:ph idx="1"/>
          </p:nvPr>
        </p:nvSpPr>
        <p:spPr/>
        <p:txBody>
          <a:bodyPr>
            <a:normAutofit fontScale="92500" lnSpcReduction="10000"/>
          </a:bodyPr>
          <a:lstStyle/>
          <a:p>
            <a:r>
              <a:rPr lang="en-US" dirty="0" smtClean="0"/>
              <a:t>Mentor the new Vice President for Research and Economic Development (Grant McGimpsey) and Dean of Libraries and Information Resources (Stephanie Walker) and support their activities and initiatives </a:t>
            </a:r>
            <a:endParaRPr lang="en-US" dirty="0"/>
          </a:p>
          <a:p>
            <a:pPr lvl="1"/>
            <a:r>
              <a:rPr lang="en-US" b="1" dirty="0" smtClean="0"/>
              <a:t>Stephanie’s presentation - February 18</a:t>
            </a:r>
          </a:p>
          <a:p>
            <a:r>
              <a:rPr lang="en-US" dirty="0" smtClean="0"/>
              <a:t>Henok Elias, University Ombudsman, started February 1, 2016. His office is located in 314 Cambridge, </a:t>
            </a:r>
            <a:r>
              <a:rPr lang="en-US" dirty="0"/>
              <a:t>R</a:t>
            </a:r>
            <a:r>
              <a:rPr lang="en-US" dirty="0" smtClean="0"/>
              <a:t>oom 201. Phone: </a:t>
            </a:r>
            <a:r>
              <a:rPr lang="en-US" dirty="0"/>
              <a:t>701.777.6239 </a:t>
            </a:r>
            <a:r>
              <a:rPr lang="en-US" dirty="0">
                <a:hlinkClick r:id="rId3"/>
              </a:rPr>
              <a:t>http://und.edu/ombuds</a:t>
            </a:r>
            <a:r>
              <a:rPr lang="en-US" dirty="0" smtClean="0">
                <a:hlinkClick r:id="rId3"/>
              </a:rPr>
              <a:t>/</a:t>
            </a:r>
            <a:r>
              <a:rPr lang="en-US" dirty="0" smtClean="0"/>
              <a:t> </a:t>
            </a:r>
          </a:p>
          <a:p>
            <a:pPr marL="0" indent="0">
              <a:buNone/>
            </a:pPr>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4420273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Implementing the new budget model</a:t>
            </a:r>
            <a:br>
              <a:rPr lang="en-US" dirty="0"/>
            </a:br>
            <a:r>
              <a:rPr lang="en-US" dirty="0"/>
              <a:t>(MIRA</a:t>
            </a:r>
            <a:r>
              <a:rPr lang="en-US" dirty="0" smtClean="0"/>
              <a:t>) –Current</a:t>
            </a:r>
            <a:endParaRPr lang="en-US" sz="3200" dirty="0"/>
          </a:p>
        </p:txBody>
      </p:sp>
      <p:sp>
        <p:nvSpPr>
          <p:cNvPr id="3" name="Content Placeholder 2"/>
          <p:cNvSpPr>
            <a:spLocks noGrp="1"/>
          </p:cNvSpPr>
          <p:nvPr>
            <p:ph idx="1"/>
          </p:nvPr>
        </p:nvSpPr>
        <p:spPr>
          <a:xfrm>
            <a:off x="457199" y="1600200"/>
            <a:ext cx="8363243" cy="4983480"/>
          </a:xfrm>
        </p:spPr>
        <p:txBody>
          <a:bodyPr>
            <a:normAutofit fontScale="85000" lnSpcReduction="20000"/>
          </a:bodyPr>
          <a:lstStyle/>
          <a:p>
            <a:r>
              <a:rPr lang="en-US" b="1" dirty="0" smtClean="0"/>
              <a:t>Deans’ Working Group</a:t>
            </a:r>
          </a:p>
          <a:p>
            <a:pPr lvl="1"/>
            <a:r>
              <a:rPr lang="en-US" b="1" dirty="0"/>
              <a:t>The hold harmless year has been defined and will be posted to the MIRA website shortly</a:t>
            </a:r>
          </a:p>
          <a:p>
            <a:pPr lvl="1"/>
            <a:r>
              <a:rPr lang="en-US" b="1" dirty="0"/>
              <a:t>Deans have developed uniform guiding principles for the allocation of resources at the college-level</a:t>
            </a:r>
          </a:p>
          <a:p>
            <a:pPr lvl="1"/>
            <a:r>
              <a:rPr lang="en-US" b="1" dirty="0"/>
              <a:t>Deans are scheduling conversations with other campuses via </a:t>
            </a:r>
            <a:r>
              <a:rPr lang="en-US" b="1" dirty="0" smtClean="0"/>
              <a:t>Skype </a:t>
            </a:r>
            <a:r>
              <a:rPr lang="en-US" b="1" dirty="0"/>
              <a:t>on institutionalizing the MIRA model at the college-level</a:t>
            </a:r>
          </a:p>
          <a:p>
            <a:pPr lvl="1"/>
            <a:r>
              <a:rPr lang="en-US" b="1" dirty="0"/>
              <a:t>Deans may be traveling to the University of Minnesota this spring to see how their resource allocation model works at the college-level</a:t>
            </a:r>
          </a:p>
          <a:p>
            <a:r>
              <a:rPr lang="en-US" b="1" dirty="0" smtClean="0"/>
              <a:t>Working with University Senate Leadership on Joint Communications</a:t>
            </a:r>
          </a:p>
          <a:p>
            <a:pPr lvl="1"/>
            <a:r>
              <a:rPr lang="en-US" dirty="0" smtClean="0"/>
              <a:t>Website – </a:t>
            </a:r>
            <a:r>
              <a:rPr lang="en-US" dirty="0" smtClean="0">
                <a:hlinkClick r:id="rId3" action="ppaction://hlinkfile"/>
              </a:rPr>
              <a:t>www.und.edu/2020</a:t>
            </a:r>
          </a:p>
          <a:p>
            <a:pPr marL="457200" lvl="1" indent="0">
              <a:buNone/>
            </a:pPr>
            <a:endParaRPr lang="en-US" dirty="0" smtClean="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33614378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Resource Enhancement</a:t>
            </a:r>
            <a:endParaRPr lang="en-US" sz="3200" dirty="0"/>
          </a:p>
        </p:txBody>
      </p:sp>
      <p:sp>
        <p:nvSpPr>
          <p:cNvPr id="3" name="Content Placeholder 2"/>
          <p:cNvSpPr>
            <a:spLocks noGrp="1"/>
          </p:cNvSpPr>
          <p:nvPr>
            <p:ph idx="1"/>
          </p:nvPr>
        </p:nvSpPr>
        <p:spPr/>
        <p:txBody>
          <a:bodyPr>
            <a:normAutofit/>
          </a:bodyPr>
          <a:lstStyle/>
          <a:p>
            <a:r>
              <a:rPr lang="en-US" dirty="0" smtClean="0"/>
              <a:t>Continued work on Development (fund-raising) projects</a:t>
            </a:r>
          </a:p>
          <a:p>
            <a:r>
              <a:rPr lang="en-US" dirty="0" smtClean="0"/>
              <a:t>Increase # of students</a:t>
            </a:r>
          </a:p>
          <a:p>
            <a:r>
              <a:rPr lang="en-US" dirty="0" smtClean="0"/>
              <a:t>Enhance retention</a:t>
            </a:r>
          </a:p>
          <a:p>
            <a:r>
              <a:rPr lang="en-US" dirty="0" smtClean="0"/>
              <a:t>Enhance grant activities</a:t>
            </a:r>
          </a:p>
          <a:p>
            <a:r>
              <a:rPr lang="en-US" dirty="0" smtClean="0"/>
              <a:t>Enhance work leading to economic development</a:t>
            </a:r>
          </a:p>
          <a:p>
            <a:r>
              <a:rPr lang="en-US" dirty="0" smtClean="0"/>
              <a:t>Increase efficiencies/reduce redundancies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41094755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Resource Enhancement (Example)</a:t>
            </a:r>
            <a:endParaRPr lang="en-US" sz="3200" dirty="0"/>
          </a:p>
        </p:txBody>
      </p:sp>
      <p:sp>
        <p:nvSpPr>
          <p:cNvPr id="3" name="Content Placeholder 2"/>
          <p:cNvSpPr>
            <a:spLocks noGrp="1"/>
          </p:cNvSpPr>
          <p:nvPr>
            <p:ph idx="1"/>
          </p:nvPr>
        </p:nvSpPr>
        <p:spPr/>
        <p:txBody>
          <a:bodyPr>
            <a:normAutofit lnSpcReduction="10000"/>
          </a:bodyPr>
          <a:lstStyle/>
          <a:p>
            <a:r>
              <a:rPr lang="en-US" dirty="0" smtClean="0"/>
              <a:t>Outreach pilot program designed to increase spring admits of students who had not yet registered for classes as of the middle of December</a:t>
            </a:r>
          </a:p>
          <a:p>
            <a:r>
              <a:rPr lang="en-US" dirty="0" smtClean="0"/>
              <a:t>Partnership between SA and AA</a:t>
            </a:r>
          </a:p>
          <a:p>
            <a:r>
              <a:rPr lang="en-US" dirty="0" smtClean="0"/>
              <a:t>194 students targeted (32 freshmen and 162 transfer students who were admitted)</a:t>
            </a:r>
          </a:p>
          <a:p>
            <a:r>
              <a:rPr lang="en-US" dirty="0" smtClean="0"/>
              <a:t>Results – 58 students registered (30% overall – 44% (14 FYR) and 27% (44 TRN))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8027886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Challenges/Opportunities</a:t>
            </a:r>
            <a:endParaRPr lang="en-US" sz="3200" dirty="0"/>
          </a:p>
        </p:txBody>
      </p:sp>
      <p:sp>
        <p:nvSpPr>
          <p:cNvPr id="3" name="Content Placeholder 2"/>
          <p:cNvSpPr>
            <a:spLocks noGrp="1"/>
          </p:cNvSpPr>
          <p:nvPr>
            <p:ph idx="1"/>
          </p:nvPr>
        </p:nvSpPr>
        <p:spPr/>
        <p:txBody>
          <a:bodyPr>
            <a:normAutofit/>
          </a:bodyPr>
          <a:lstStyle/>
          <a:p>
            <a:r>
              <a:rPr lang="en-US" dirty="0" smtClean="0"/>
              <a:t>Budget Gap (based primarily on the tuition cap)</a:t>
            </a:r>
            <a:endParaRPr lang="en-US" dirty="0"/>
          </a:p>
          <a:p>
            <a:r>
              <a:rPr lang="en-US" dirty="0" smtClean="0"/>
              <a:t>“Allotment” (return of biennium funds)</a:t>
            </a:r>
          </a:p>
          <a:p>
            <a:r>
              <a:rPr lang="en-US" dirty="0" smtClean="0"/>
              <a:t>Transition of the Presidency</a:t>
            </a:r>
          </a:p>
          <a:p>
            <a:r>
              <a:rPr lang="en-US" dirty="0" smtClean="0"/>
              <a:t>Name and logo</a:t>
            </a:r>
          </a:p>
          <a:p>
            <a:r>
              <a:rPr lang="en-US" dirty="0" smtClean="0"/>
              <a:t>Continued work on Development (fund-raising) projects</a:t>
            </a:r>
          </a:p>
          <a:p>
            <a:r>
              <a:rPr lang="en-US" dirty="0" smtClean="0"/>
              <a:t>Building Trust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8451920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Q&amp;A</a:t>
            </a:r>
            <a:endParaRPr lang="en-US" sz="3200"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endParaRPr lang="en-US" dirty="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40601831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Implementing the new budget model</a:t>
            </a:r>
            <a:br>
              <a:rPr lang="en-US" dirty="0"/>
            </a:br>
            <a:r>
              <a:rPr lang="en-US" dirty="0"/>
              <a:t>(MIRA</a:t>
            </a:r>
            <a:r>
              <a:rPr lang="en-US" dirty="0" smtClean="0"/>
              <a:t>) –Current</a:t>
            </a:r>
            <a:endParaRPr lang="en-US" sz="3200" dirty="0"/>
          </a:p>
        </p:txBody>
      </p:sp>
      <p:sp>
        <p:nvSpPr>
          <p:cNvPr id="3" name="Content Placeholder 2"/>
          <p:cNvSpPr>
            <a:spLocks noGrp="1"/>
          </p:cNvSpPr>
          <p:nvPr>
            <p:ph idx="1"/>
          </p:nvPr>
        </p:nvSpPr>
        <p:spPr>
          <a:xfrm>
            <a:off x="364001" y="1678021"/>
            <a:ext cx="8415998" cy="5073877"/>
          </a:xfrm>
        </p:spPr>
        <p:txBody>
          <a:bodyPr>
            <a:normAutofit fontScale="70000" lnSpcReduction="20000"/>
          </a:bodyPr>
          <a:lstStyle/>
          <a:p>
            <a:pPr marL="0" indent="0">
              <a:buNone/>
            </a:pPr>
            <a:r>
              <a:rPr lang="en-US" b="1" dirty="0" smtClean="0"/>
              <a:t>Other MIRA Progress</a:t>
            </a:r>
          </a:p>
          <a:p>
            <a:pPr lvl="0"/>
            <a:r>
              <a:rPr lang="en-US" b="1" dirty="0"/>
              <a:t>Budget 101/102 are being presented regularly and all are invited to request individual sessions for departments, committees, etc.</a:t>
            </a:r>
          </a:p>
          <a:p>
            <a:pPr lvl="0"/>
            <a:r>
              <a:rPr lang="en-US" b="1" dirty="0"/>
              <a:t>Budget 103 is in draft form and should be finalized in the next several weeks</a:t>
            </a:r>
          </a:p>
          <a:p>
            <a:pPr lvl="0"/>
            <a:r>
              <a:rPr lang="en-US" b="1" dirty="0"/>
              <a:t>The Space Committee has met and formed subgroups to work on developing space policy and procedure for the 3 specific space types:</a:t>
            </a:r>
          </a:p>
          <a:p>
            <a:pPr lvl="1"/>
            <a:r>
              <a:rPr lang="en-US" b="1" dirty="0"/>
              <a:t>Classroom Group</a:t>
            </a:r>
          </a:p>
          <a:p>
            <a:pPr lvl="1"/>
            <a:r>
              <a:rPr lang="en-US" b="1" dirty="0"/>
              <a:t>Office Space Group</a:t>
            </a:r>
          </a:p>
          <a:p>
            <a:pPr lvl="1"/>
            <a:r>
              <a:rPr lang="en-US" b="1" dirty="0"/>
              <a:t>Research Space Group</a:t>
            </a:r>
          </a:p>
          <a:p>
            <a:pPr lvl="0"/>
            <a:r>
              <a:rPr lang="en-US" b="1" dirty="0"/>
              <a:t>The Support Unit Allocation Committee will be having its first meeting at the end of February</a:t>
            </a:r>
          </a:p>
          <a:p>
            <a:pPr lvl="0"/>
            <a:r>
              <a:rPr lang="en-US" b="1" dirty="0"/>
              <a:t>MIRA levers will be finalized in the next two weeks</a:t>
            </a:r>
          </a:p>
          <a:p>
            <a:pPr marL="0" indent="0">
              <a:buNone/>
            </a:pPr>
            <a:endParaRPr lang="en-US" dirty="0" smtClean="0"/>
          </a:p>
          <a:p>
            <a:pPr marL="457200" lvl="1" indent="0">
              <a:buNone/>
            </a:pPr>
            <a:endParaRPr lang="en-US" dirty="0" smtClean="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6684838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a:p>
            <a:r>
              <a:rPr lang="en-US" dirty="0" smtClean="0"/>
              <a:t>Continuation of PTE work</a:t>
            </a:r>
          </a:p>
          <a:p>
            <a:pPr marL="0" indent="0">
              <a:buNone/>
            </a:pPr>
            <a:r>
              <a:rPr lang="en-US" dirty="0" smtClean="0"/>
              <a:t> </a:t>
            </a:r>
            <a:endParaRPr lang="en-US" dirty="0"/>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11967444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3200" b="1" dirty="0">
                <a:effectLst>
                  <a:outerShdw blurRad="38100" dist="38100" dir="2700000" algn="tl">
                    <a:srgbClr val="000000">
                      <a:alpha val="43137"/>
                    </a:srgbClr>
                  </a:outerShdw>
                </a:effectLst>
              </a:rPr>
              <a:t>Promotion, Tenure, and Evaluation (PTE</a:t>
            </a:r>
            <a:r>
              <a:rPr lang="en-US" sz="3200" b="1" dirty="0" smtClean="0">
                <a:effectLst>
                  <a:outerShdw blurRad="38100" dist="38100" dir="2700000" algn="tl">
                    <a:srgbClr val="000000">
                      <a:alpha val="43137"/>
                    </a:srgbClr>
                  </a:outerShdw>
                </a:effectLst>
              </a:rPr>
              <a:t>):</a:t>
            </a:r>
            <a:br>
              <a:rPr lang="en-US" sz="3200" b="1" dirty="0" smtClean="0">
                <a:effectLst>
                  <a:outerShdw blurRad="38100" dist="38100" dir="2700000" algn="tl">
                    <a:srgbClr val="000000">
                      <a:alpha val="43137"/>
                    </a:srgbClr>
                  </a:outerShdw>
                </a:effectLst>
              </a:rPr>
            </a:br>
            <a:r>
              <a:rPr lang="en-US" sz="3200" b="1" dirty="0" smtClean="0">
                <a:effectLst>
                  <a:outerShdw blurRad="38100" dist="38100" dir="2700000" algn="tl">
                    <a:srgbClr val="000000">
                      <a:alpha val="43137"/>
                    </a:srgbClr>
                  </a:outerShdw>
                </a:effectLst>
              </a:rPr>
              <a:t>Support Faculty, Increase Academic Quality</a:t>
            </a:r>
            <a:r>
              <a:rPr lang="en-US" sz="4000" b="1" dirty="0">
                <a:effectLst>
                  <a:outerShdw blurRad="38100" dist="38100" dir="2700000" algn="tl">
                    <a:srgbClr val="000000">
                      <a:alpha val="43137"/>
                    </a:srgbClr>
                  </a:outerShdw>
                </a:effectLst>
              </a:rPr>
              <a:t/>
            </a:r>
            <a:br>
              <a:rPr lang="en-US" sz="4000" b="1" dirty="0">
                <a:effectLst>
                  <a:outerShdw blurRad="38100" dist="38100" dir="2700000" algn="tl">
                    <a:srgbClr val="000000">
                      <a:alpha val="43137"/>
                    </a:srgbClr>
                  </a:outerShdw>
                </a:effectLst>
              </a:rPr>
            </a:br>
            <a:endParaRPr lang="en-US" sz="4000" dirty="0"/>
          </a:p>
        </p:txBody>
      </p:sp>
      <p:sp>
        <p:nvSpPr>
          <p:cNvPr id="3" name="Content Placeholder 2"/>
          <p:cNvSpPr>
            <a:spLocks noGrp="1"/>
          </p:cNvSpPr>
          <p:nvPr>
            <p:ph idx="1"/>
          </p:nvPr>
        </p:nvSpPr>
        <p:spPr/>
        <p:txBody>
          <a:bodyPr>
            <a:normAutofit fontScale="77500" lnSpcReduction="20000"/>
          </a:bodyPr>
          <a:lstStyle/>
          <a:p>
            <a:pPr marL="0" indent="0">
              <a:buNone/>
            </a:pPr>
            <a:r>
              <a:rPr lang="en-US" sz="2800" b="1" dirty="0"/>
              <a:t>1.  Annual process </a:t>
            </a:r>
            <a:r>
              <a:rPr lang="en-US" sz="2800" b="1" dirty="0" smtClean="0"/>
              <a:t>improvements </a:t>
            </a:r>
            <a:r>
              <a:rPr lang="en-US" sz="2800" b="1" dirty="0" smtClean="0">
                <a:solidFill>
                  <a:srgbClr val="00B050"/>
                </a:solidFill>
              </a:rPr>
              <a:t>(continuous </a:t>
            </a:r>
            <a:r>
              <a:rPr lang="en-US" sz="2800" b="1" dirty="0">
                <a:solidFill>
                  <a:srgbClr val="00B050"/>
                </a:solidFill>
              </a:rPr>
              <a:t>implementation)</a:t>
            </a:r>
          </a:p>
          <a:p>
            <a:pPr lvl="1"/>
            <a:r>
              <a:rPr lang="en-US" b="1" dirty="0" smtClean="0"/>
              <a:t>New VPAA guidance memos; smarter timeline</a:t>
            </a:r>
            <a:r>
              <a:rPr lang="en-US" b="1" dirty="0"/>
              <a:t>; communications; webpage; </a:t>
            </a:r>
            <a:r>
              <a:rPr lang="en-US" b="1" dirty="0" smtClean="0"/>
              <a:t>clarified dossier </a:t>
            </a:r>
            <a:r>
              <a:rPr lang="en-US" b="1" dirty="0"/>
              <a:t>preparation &amp; </a:t>
            </a:r>
            <a:r>
              <a:rPr lang="en-US" b="1" dirty="0" smtClean="0"/>
              <a:t>submission guidelines</a:t>
            </a:r>
            <a:endParaRPr lang="en-US" b="1" dirty="0"/>
          </a:p>
          <a:p>
            <a:pPr lvl="1"/>
            <a:endParaRPr lang="en-US" sz="1000" dirty="0"/>
          </a:p>
          <a:p>
            <a:pPr marL="0" indent="0">
              <a:buNone/>
            </a:pPr>
            <a:r>
              <a:rPr lang="en-US" sz="2800" b="1" dirty="0"/>
              <a:t>2.  Implementation of Essential Elements </a:t>
            </a:r>
            <a:r>
              <a:rPr lang="en-US" sz="2800" b="1" dirty="0">
                <a:solidFill>
                  <a:srgbClr val="00B050"/>
                </a:solidFill>
              </a:rPr>
              <a:t>(in process, on track)</a:t>
            </a:r>
            <a:endParaRPr lang="en-US" sz="2800" b="1" dirty="0"/>
          </a:p>
          <a:p>
            <a:pPr lvl="1"/>
            <a:r>
              <a:rPr lang="en-US" b="1" dirty="0" smtClean="0"/>
              <a:t>Created </a:t>
            </a:r>
            <a:r>
              <a:rPr lang="en-US" b="1" dirty="0"/>
              <a:t>process of departmental, college/school, and VPAA review </a:t>
            </a:r>
            <a:r>
              <a:rPr lang="en-US" b="1" dirty="0" smtClean="0"/>
              <a:t>&amp; approval </a:t>
            </a:r>
            <a:r>
              <a:rPr lang="en-US" b="1" dirty="0"/>
              <a:t>to ensure </a:t>
            </a:r>
            <a:r>
              <a:rPr lang="en-US" b="1" dirty="0" smtClean="0"/>
              <a:t>all </a:t>
            </a:r>
            <a:r>
              <a:rPr lang="en-US" b="1" dirty="0"/>
              <a:t>departmental guidelines are </a:t>
            </a:r>
            <a:r>
              <a:rPr lang="en-US" b="1" dirty="0" smtClean="0"/>
              <a:t>implemented with </a:t>
            </a:r>
            <a:r>
              <a:rPr lang="en-US" b="1" dirty="0"/>
              <a:t>elements identified in 2008 faculty-led review</a:t>
            </a:r>
          </a:p>
          <a:p>
            <a:pPr lvl="1"/>
            <a:endParaRPr lang="en-US" sz="1000" dirty="0"/>
          </a:p>
          <a:p>
            <a:pPr marL="0" indent="0">
              <a:buNone/>
            </a:pPr>
            <a:r>
              <a:rPr lang="en-US" sz="2800" b="1" dirty="0"/>
              <a:t>3.  PTE Working Group </a:t>
            </a:r>
            <a:r>
              <a:rPr lang="en-US" sz="2800" b="1" dirty="0">
                <a:solidFill>
                  <a:srgbClr val="00B050"/>
                </a:solidFill>
              </a:rPr>
              <a:t>(in process, on track)</a:t>
            </a:r>
            <a:endParaRPr lang="en-US" sz="2800" b="1" dirty="0"/>
          </a:p>
          <a:p>
            <a:pPr lvl="1"/>
            <a:r>
              <a:rPr lang="en-US" dirty="0"/>
              <a:t>Representatives of all eight colleges/schools review; recommend clear, consistent, fair PTE policies, procedures informed by quality, best practices, peer &amp; aspirant institutions, UND- and discipline-specific </a:t>
            </a:r>
            <a:r>
              <a:rPr lang="en-US" dirty="0" smtClean="0"/>
              <a:t>information</a:t>
            </a:r>
            <a:endParaRPr lang="en-US" sz="20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4098199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PTE Working Group Update</a:t>
            </a:r>
          </a:p>
        </p:txBody>
      </p:sp>
      <p:sp>
        <p:nvSpPr>
          <p:cNvPr id="3" name="Content Placeholder 2"/>
          <p:cNvSpPr>
            <a:spLocks noGrp="1"/>
          </p:cNvSpPr>
          <p:nvPr>
            <p:ph idx="1"/>
          </p:nvPr>
        </p:nvSpPr>
        <p:spPr>
          <a:xfrm>
            <a:off x="161925" y="1417638"/>
            <a:ext cx="8829675" cy="4913957"/>
          </a:xfrm>
        </p:spPr>
        <p:txBody>
          <a:bodyPr>
            <a:noAutofit/>
          </a:bodyPr>
          <a:lstStyle/>
          <a:p>
            <a:r>
              <a:rPr lang="en-US" sz="1600" b="1" dirty="0" smtClean="0"/>
              <a:t>Eight meetings </a:t>
            </a:r>
            <a:r>
              <a:rPr lang="en-US" sz="1600" b="1" dirty="0"/>
              <a:t>so far this academic </a:t>
            </a:r>
            <a:r>
              <a:rPr lang="en-US" sz="1600" b="1" dirty="0" smtClean="0"/>
              <a:t>year re. these issues </a:t>
            </a:r>
            <a:r>
              <a:rPr lang="en-US" sz="1600" b="1" dirty="0" smtClean="0">
                <a:solidFill>
                  <a:srgbClr val="00B050"/>
                </a:solidFill>
              </a:rPr>
              <a:t>(in process, new items in italics)</a:t>
            </a:r>
            <a:endParaRPr lang="en-US" sz="1600" b="1" dirty="0">
              <a:solidFill>
                <a:srgbClr val="00B050"/>
              </a:solidFill>
            </a:endParaRPr>
          </a:p>
          <a:p>
            <a:pPr lvl="1"/>
            <a:r>
              <a:rPr lang="en-US" sz="1400" dirty="0"/>
              <a:t>Standard hiring letter, contract </a:t>
            </a:r>
            <a:r>
              <a:rPr lang="en-US" sz="1400" dirty="0" smtClean="0"/>
              <a:t>template</a:t>
            </a:r>
            <a:endParaRPr lang="en-US" sz="1400" dirty="0"/>
          </a:p>
          <a:p>
            <a:pPr lvl="1"/>
            <a:r>
              <a:rPr lang="en-US" sz="1400" dirty="0"/>
              <a:t>Philosophy statement for promotion &amp; tenure</a:t>
            </a:r>
          </a:p>
          <a:p>
            <a:pPr lvl="1"/>
            <a:r>
              <a:rPr lang="en-US" sz="1400" dirty="0"/>
              <a:t>Dossier format &amp; template</a:t>
            </a:r>
          </a:p>
          <a:p>
            <a:pPr lvl="1"/>
            <a:r>
              <a:rPr lang="en-US" sz="1400" dirty="0"/>
              <a:t>Procedures, including roles &amp; responsibilities of candidate, chair, committees</a:t>
            </a:r>
          </a:p>
          <a:p>
            <a:pPr lvl="1"/>
            <a:r>
              <a:rPr lang="en-US" sz="1400" dirty="0"/>
              <a:t>Academic titles, ranks, and responsibilities for faculty</a:t>
            </a:r>
          </a:p>
          <a:p>
            <a:pPr lvl="1"/>
            <a:r>
              <a:rPr lang="en-US" sz="1400" dirty="0"/>
              <a:t>Guidelines for expected time in </a:t>
            </a:r>
            <a:r>
              <a:rPr lang="en-US" sz="1400" dirty="0" smtClean="0"/>
              <a:t>rank</a:t>
            </a:r>
          </a:p>
          <a:p>
            <a:pPr lvl="1"/>
            <a:r>
              <a:rPr lang="en-US" sz="1400" b="1" i="1" dirty="0" smtClean="0"/>
              <a:t>Organization of draft Faculty Handbook outline and plan of action for subgroups</a:t>
            </a:r>
          </a:p>
          <a:p>
            <a:pPr marL="0" indent="0">
              <a:buNone/>
            </a:pPr>
            <a:endParaRPr lang="en-US" sz="500" dirty="0"/>
          </a:p>
          <a:p>
            <a:r>
              <a:rPr lang="en-US" sz="1600" b="1" dirty="0"/>
              <a:t>Beginning to </a:t>
            </a:r>
            <a:r>
              <a:rPr lang="en-US" sz="1600" b="1" dirty="0" smtClean="0"/>
              <a:t>envision recommendations for </a:t>
            </a:r>
            <a:r>
              <a:rPr lang="en-US" sz="1600" b="1" dirty="0"/>
              <a:t>revised </a:t>
            </a:r>
            <a:r>
              <a:rPr lang="en-US" sz="1600" b="1" i="1" dirty="0"/>
              <a:t>Faculty Handbook </a:t>
            </a:r>
            <a:r>
              <a:rPr lang="en-US" sz="1600" b="1" dirty="0"/>
              <a:t>section on PTE </a:t>
            </a:r>
            <a:r>
              <a:rPr lang="en-US" sz="1600" b="1" dirty="0">
                <a:solidFill>
                  <a:srgbClr val="00B050"/>
                </a:solidFill>
              </a:rPr>
              <a:t>(in process</a:t>
            </a:r>
            <a:r>
              <a:rPr lang="en-US" sz="1600" b="1" dirty="0" smtClean="0">
                <a:solidFill>
                  <a:srgbClr val="00B050"/>
                </a:solidFill>
              </a:rPr>
              <a:t>)</a:t>
            </a:r>
          </a:p>
          <a:p>
            <a:pPr lvl="1"/>
            <a:r>
              <a:rPr lang="en-US" sz="1400" b="1" dirty="0" smtClean="0"/>
              <a:t>Concepts will be added to draft </a:t>
            </a:r>
            <a:r>
              <a:rPr lang="en-US" sz="1400" b="1" i="1" dirty="0" smtClean="0"/>
              <a:t>Faculty Handbook </a:t>
            </a:r>
            <a:r>
              <a:rPr lang="en-US" sz="1400" b="1" dirty="0" smtClean="0"/>
              <a:t>outline as completed by subgroups and discussed at Working Group meetings</a:t>
            </a:r>
            <a:endParaRPr lang="en-US" sz="1400" b="1" dirty="0"/>
          </a:p>
          <a:p>
            <a:endParaRPr lang="en-US" sz="600" dirty="0"/>
          </a:p>
          <a:p>
            <a:r>
              <a:rPr lang="en-US" sz="1600" b="1" dirty="0"/>
              <a:t>Communications plan </a:t>
            </a:r>
            <a:r>
              <a:rPr lang="en-US" sz="1600" b="1" dirty="0">
                <a:solidFill>
                  <a:srgbClr val="00B050"/>
                </a:solidFill>
              </a:rPr>
              <a:t>(implemented, continuous)</a:t>
            </a:r>
          </a:p>
          <a:p>
            <a:pPr lvl="1"/>
            <a:r>
              <a:rPr lang="en-US" sz="1400" b="1" i="1" dirty="0"/>
              <a:t>University Letter </a:t>
            </a:r>
            <a:r>
              <a:rPr lang="en-US" sz="1400" b="1" dirty="0"/>
              <a:t>after each meeting; webpage; email updates; University Senate sessions; </a:t>
            </a:r>
            <a:r>
              <a:rPr lang="en-US" sz="1400" b="1" dirty="0" smtClean="0"/>
              <a:t>when concepts ready to discuss, will hold topic-specific </a:t>
            </a:r>
            <a:r>
              <a:rPr lang="en-US" sz="1400" b="1" dirty="0"/>
              <a:t>open forums or focus groups</a:t>
            </a:r>
          </a:p>
          <a:p>
            <a:pPr lvl="1"/>
            <a:r>
              <a:rPr lang="en-US" sz="1400" dirty="0"/>
              <a:t>Complete information, regular updates </a:t>
            </a:r>
            <a:r>
              <a:rPr lang="en-US" sz="1400" dirty="0">
                <a:hlinkClick r:id="rId3"/>
              </a:rPr>
              <a:t>on the web </a:t>
            </a:r>
            <a:r>
              <a:rPr lang="en-US" sz="1400" dirty="0"/>
              <a:t>at: </a:t>
            </a:r>
          </a:p>
          <a:p>
            <a:pPr marL="0" indent="0">
              <a:buNone/>
            </a:pPr>
            <a:r>
              <a:rPr lang="en-US" sz="1400" dirty="0"/>
              <a:t>	</a:t>
            </a:r>
            <a:r>
              <a:rPr lang="en-US" sz="1200" b="1" dirty="0">
                <a:solidFill>
                  <a:srgbClr val="00B050"/>
                </a:solidFill>
              </a:rPr>
              <a:t>Academic Affairs -&gt; </a:t>
            </a:r>
            <a:r>
              <a:rPr lang="en-US" sz="1200" b="1" dirty="0" smtClean="0">
                <a:solidFill>
                  <a:srgbClr val="00B050"/>
                </a:solidFill>
              </a:rPr>
              <a:t>Initiatives </a:t>
            </a:r>
            <a:r>
              <a:rPr lang="en-US" sz="1200" b="1" dirty="0">
                <a:solidFill>
                  <a:srgbClr val="00B050"/>
                </a:solidFill>
              </a:rPr>
              <a:t>-&gt; Promotion, Tenure, and </a:t>
            </a:r>
            <a:r>
              <a:rPr lang="en-US" sz="1200" b="1" dirty="0" smtClean="0">
                <a:solidFill>
                  <a:srgbClr val="00B050"/>
                </a:solidFill>
              </a:rPr>
              <a:t>Evaluation</a:t>
            </a:r>
            <a:endParaRPr lang="en-US" sz="1200" b="1" dirty="0">
              <a:solidFill>
                <a:srgbClr val="00B050"/>
              </a:solidFill>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2608207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a:p>
            <a:r>
              <a:rPr lang="en-US" dirty="0" smtClean="0"/>
              <a:t>Continuation of PTE work</a:t>
            </a:r>
          </a:p>
          <a:p>
            <a:r>
              <a:rPr lang="en-US" dirty="0" smtClean="0"/>
              <a:t>Search for a Dean for the School of Graduate Studies</a:t>
            </a:r>
          </a:p>
          <a:p>
            <a:pPr marL="0" indent="0">
              <a:buNone/>
            </a:pPr>
            <a:r>
              <a:rPr lang="en-US" dirty="0" smtClean="0"/>
              <a:t> </a:t>
            </a:r>
            <a:endParaRPr lang="en-US" dirty="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4878046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Search for a Dean for the School of Graduate Studies</a:t>
            </a:r>
            <a:endParaRPr lang="en-US" sz="3200" dirty="0"/>
          </a:p>
        </p:txBody>
      </p:sp>
      <p:sp>
        <p:nvSpPr>
          <p:cNvPr id="3" name="Content Placeholder 2"/>
          <p:cNvSpPr>
            <a:spLocks noGrp="1"/>
          </p:cNvSpPr>
          <p:nvPr>
            <p:ph idx="1"/>
          </p:nvPr>
        </p:nvSpPr>
        <p:spPr/>
        <p:txBody>
          <a:bodyPr>
            <a:normAutofit fontScale="77500" lnSpcReduction="20000"/>
          </a:bodyPr>
          <a:lstStyle/>
          <a:p>
            <a:r>
              <a:rPr lang="en-US" dirty="0" smtClean="0"/>
              <a:t>Co-chairs – Debbie Storrs and Gwen Halaas</a:t>
            </a:r>
          </a:p>
          <a:p>
            <a:r>
              <a:rPr lang="en-US" dirty="0" smtClean="0"/>
              <a:t>Completed focus groups and forums this fall designed to discussed future ideas for the School of Graduate Studies and qualities for the new Dean</a:t>
            </a:r>
          </a:p>
          <a:p>
            <a:r>
              <a:rPr lang="en-US" dirty="0" smtClean="0"/>
              <a:t>Culminated in a selection process for committee members</a:t>
            </a:r>
          </a:p>
          <a:p>
            <a:r>
              <a:rPr lang="en-US" dirty="0" smtClean="0"/>
              <a:t>Started the actual search process </a:t>
            </a:r>
          </a:p>
          <a:p>
            <a:r>
              <a:rPr lang="en-US" dirty="0" smtClean="0"/>
              <a:t>Selected a Search firm and underway</a:t>
            </a:r>
          </a:p>
          <a:p>
            <a:r>
              <a:rPr lang="en-US" dirty="0"/>
              <a:t>Peter Rosenberg </a:t>
            </a:r>
            <a:r>
              <a:rPr lang="en-US" dirty="0" smtClean="0"/>
              <a:t>provided </a:t>
            </a:r>
            <a:r>
              <a:rPr lang="en-US" dirty="0"/>
              <a:t>a draft copy of the position announcement for the Dean of the School of Graduate Studies. </a:t>
            </a:r>
            <a:r>
              <a:rPr lang="en-US" b="1" dirty="0"/>
              <a:t> </a:t>
            </a:r>
            <a:endParaRPr lang="en-US" b="1" dirty="0" smtClean="0"/>
          </a:p>
          <a:p>
            <a:r>
              <a:rPr lang="en-US" b="1" dirty="0"/>
              <a:t>T</a:t>
            </a:r>
            <a:r>
              <a:rPr lang="en-US" b="1" dirty="0" smtClean="0"/>
              <a:t>he </a:t>
            </a:r>
            <a:r>
              <a:rPr lang="en-US" b="1" dirty="0"/>
              <a:t>position description </a:t>
            </a:r>
            <a:r>
              <a:rPr lang="en-US" b="1" dirty="0" smtClean="0"/>
              <a:t>has been posted and review of </a:t>
            </a:r>
            <a:r>
              <a:rPr lang="en-US" b="1" smtClean="0"/>
              <a:t>applications began </a:t>
            </a:r>
            <a:r>
              <a:rPr lang="en-US" b="1" dirty="0" smtClean="0"/>
              <a:t>February 15 and will continue until the position is filled.</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80423"/>
            <a:ext cx="1657350" cy="371475"/>
          </a:xfrm>
          <a:prstGeom prst="rect">
            <a:avLst/>
          </a:prstGeom>
        </p:spPr>
      </p:pic>
    </p:spTree>
    <p:extLst>
      <p:ext uri="{BB962C8B-B14F-4D97-AF65-F5344CB8AC3E}">
        <p14:creationId xmlns:p14="http://schemas.microsoft.com/office/powerpoint/2010/main" val="2390459883"/>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7374</TotalTime>
  <Words>2669</Words>
  <Application>Microsoft Office PowerPoint</Application>
  <PresentationFormat>On-screen Show (4:3)</PresentationFormat>
  <Paragraphs>265</Paragraphs>
  <Slides>33</Slides>
  <Notes>33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MS PGothic</vt:lpstr>
      <vt:lpstr>Arial</vt:lpstr>
      <vt:lpstr>Arial Black</vt:lpstr>
      <vt:lpstr>Calibri</vt:lpstr>
      <vt:lpstr>Myriad Pro</vt:lpstr>
      <vt:lpstr>Wingdings</vt:lpstr>
      <vt:lpstr>Custom Design</vt:lpstr>
      <vt:lpstr>Priorities of the Provost/VPAA Office for 2015-2016: Senate Forum Update: February 24, 2016  Thomas M. DiLorenzo Provost and VP for Academic Affairs</vt:lpstr>
      <vt:lpstr>Priorities of the Provost and Deans</vt:lpstr>
      <vt:lpstr>Implementing the new budget model (MIRA) –Current</vt:lpstr>
      <vt:lpstr>Implementing the new budget model (MIRA) –Current</vt:lpstr>
      <vt:lpstr>Priorities of the Provost and Deans</vt:lpstr>
      <vt:lpstr>Promotion, Tenure, and Evaluation (PTE): Support Faculty, Increase Academic Quality </vt:lpstr>
      <vt:lpstr>PTE Working Group Update</vt:lpstr>
      <vt:lpstr>Priorities of the Provost and Deans</vt:lpstr>
      <vt:lpstr>Search for a Dean for the School of Graduate Studies</vt:lpstr>
      <vt:lpstr>Search for a Dean for the School of Graduate Studies - Timeline</vt:lpstr>
      <vt:lpstr>Examples of SBHE/Chancellor Priorities</vt:lpstr>
      <vt:lpstr>Master Planning Process</vt:lpstr>
      <vt:lpstr>Master Planning</vt:lpstr>
      <vt:lpstr>Master Planning Update</vt:lpstr>
      <vt:lpstr>Examples of SBHE/Chancellor Priorities</vt:lpstr>
      <vt:lpstr>Open Education Resources (OER)</vt:lpstr>
      <vt:lpstr>Open Education Resources (OER)</vt:lpstr>
      <vt:lpstr>Open Education Resources (OER)</vt:lpstr>
      <vt:lpstr>Examples of SBHE/Chancellor Priorities</vt:lpstr>
      <vt:lpstr>Strategic Enrollment Management (SEM) Initiative: Promote Undergraduate Retention &amp; Success</vt:lpstr>
      <vt:lpstr>Strategic Enrollment Management (SEM) Initiative: Promote Undergraduate Retention &amp; Success</vt:lpstr>
      <vt:lpstr>Strategic Enrollment Management (SEM) Initiative: Promote Undergraduate Retention &amp; Success</vt:lpstr>
      <vt:lpstr>Strategic Enrollment Management (SEM) Initiative: Promote Undergraduate Retention &amp; Success</vt:lpstr>
      <vt:lpstr>Strategic Enrollment Management (SEM) Initiative: Promote Undergraduate Retention &amp; Success</vt:lpstr>
      <vt:lpstr>Student Success Initiatives:  Retention and Graduation (iCAN project) </vt:lpstr>
      <vt:lpstr>Student Success Initiatives:  Retention and Graduation (iCAN project) </vt:lpstr>
      <vt:lpstr>Student Success Initiatives:  Retention and Graduation (iCAN project) </vt:lpstr>
      <vt:lpstr>My Priorities</vt:lpstr>
      <vt:lpstr>My Priorities</vt:lpstr>
      <vt:lpstr>Resource Enhancement</vt:lpstr>
      <vt:lpstr>Resource Enhancement (Example)</vt:lpstr>
      <vt:lpstr>Challenges/Opportunities</vt:lpstr>
      <vt:lpstr>Q&amp;A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University of North Dakota</dc:title>
  <dc:creator>Susan.Walton</dc:creator>
  <cp:lastModifiedBy>Hamilton, Michelle</cp:lastModifiedBy>
  <cp:revision>318</cp:revision>
  <cp:lastPrinted>2015-12-16T17:50:46Z</cp:lastPrinted>
  <dcterms:created xsi:type="dcterms:W3CDTF">2013-03-03T16:45:38Z</dcterms:created>
  <dcterms:modified xsi:type="dcterms:W3CDTF">2016-02-29T14:38:05Z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_Steward">
    <vt:lpwstr>Walton M na26414</vt:lpwstr>
  </property>
  <property fmtid="{D5CDD505-2E9C-101B-9397-08002B2CF9AE}" pid="3" name="Information_Classification">
    <vt:lpwstr/>
  </property>
  <property fmtid="{D5CDD505-2E9C-101B-9397-08002B2CF9AE}" pid="4" name="Record_Title_ID">
    <vt:lpwstr>72</vt:lpwstr>
  </property>
  <property fmtid="{D5CDD505-2E9C-101B-9397-08002B2CF9AE}" pid="5" name="Initial_Creation_Date">
    <vt:lpwstr>3/14/2013 9:46:57 PM</vt:lpwstr>
  </property>
  <property fmtid="{D5CDD505-2E9C-101B-9397-08002B2CF9AE}" pid="6" name="Retention_Period_Start_Date">
    <vt:lpwstr>3/14/2013 9:46:57 PM</vt:lpwstr>
  </property>
  <property fmtid="{D5CDD505-2E9C-101B-9397-08002B2CF9AE}" pid="7" name="Last_Reviewed_Date">
    <vt:lpwstr/>
  </property>
  <property fmtid="{D5CDD505-2E9C-101B-9397-08002B2CF9AE}" pid="8" name="Retention_Review_Frequency">
    <vt:lpwstr/>
  </property>
</Properties>
</file>