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4"/>
  </p:notesMasterIdLst>
  <p:handoutMasterIdLst>
    <p:handoutMasterId r:id="rId35"/>
  </p:handoutMasterIdLst>
  <p:sldIdLst>
    <p:sldId id="256" r:id="rId2"/>
    <p:sldId id="290" r:id="rId3"/>
    <p:sldId id="312" r:id="rId4"/>
    <p:sldId id="313" r:id="rId5"/>
    <p:sldId id="305" r:id="rId6"/>
    <p:sldId id="336" r:id="rId7"/>
    <p:sldId id="308" r:id="rId8"/>
    <p:sldId id="309" r:id="rId9"/>
    <p:sldId id="304" r:id="rId10"/>
    <p:sldId id="296" r:id="rId11"/>
    <p:sldId id="292" r:id="rId12"/>
    <p:sldId id="328" r:id="rId13"/>
    <p:sldId id="330" r:id="rId14"/>
    <p:sldId id="316" r:id="rId15"/>
    <p:sldId id="318" r:id="rId16"/>
    <p:sldId id="329" r:id="rId17"/>
    <p:sldId id="307" r:id="rId18"/>
    <p:sldId id="317" r:id="rId19"/>
    <p:sldId id="291" r:id="rId20"/>
    <p:sldId id="327" r:id="rId21"/>
    <p:sldId id="303" r:id="rId22"/>
    <p:sldId id="324" r:id="rId23"/>
    <p:sldId id="325" r:id="rId24"/>
    <p:sldId id="326" r:id="rId25"/>
    <p:sldId id="314" r:id="rId26"/>
    <p:sldId id="315" r:id="rId27"/>
    <p:sldId id="332" r:id="rId28"/>
    <p:sldId id="333" r:id="rId29"/>
    <p:sldId id="331" r:id="rId30"/>
    <p:sldId id="334" r:id="rId31"/>
    <p:sldId id="335" r:id="rId32"/>
    <p:sldId id="319" r:id="rId33"/>
  </p:sldIdLst>
  <p:sldSz cx="9144000" cy="6858000" type="screen4x3"/>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Lorenzo, Thomas" initials="DT" lastIdx="3" clrIdx="0">
    <p:extLst>
      <p:ext uri="{19B8F6BF-5375-455C-9EA6-DF929625EA0E}">
        <p15:presenceInfo xmlns:p15="http://schemas.microsoft.com/office/powerpoint/2012/main" userId="S-1-5-21-4034114971-991037361-2887744994-1039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65E"/>
    <a:srgbClr val="1E8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54" autoAdjust="0"/>
    <p:restoredTop sz="91425" autoAdjust="0"/>
  </p:normalViewPr>
  <p:slideViewPr>
    <p:cSldViewPr snapToGrid="0" snapToObjects="1">
      <p:cViewPr varScale="1">
        <p:scale>
          <a:sx n="103" d="100"/>
          <a:sy n="103" d="100"/>
        </p:scale>
        <p:origin x="1344" y="12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5265809" y="0"/>
            <a:ext cx="4028440" cy="350520"/>
          </a:xfrm>
          <a:prstGeom prst="rect">
            <a:avLst/>
          </a:prstGeom>
        </p:spPr>
        <p:txBody>
          <a:bodyPr vert="horz" lIns="93177" tIns="46589" rIns="93177" bIns="46589" rtlCol="0"/>
          <a:lstStyle>
            <a:lvl1pPr algn="r">
              <a:defRPr sz="1200"/>
            </a:lvl1pPr>
          </a:lstStyle>
          <a:p>
            <a:fld id="{B922E581-7B71-324F-8CFB-A500D1E09D1E}" type="datetimeFigureOut">
              <a:rPr lang="en-US" smtClean="0"/>
              <a:pPr/>
              <a:t>12/21/2015</a:t>
            </a:fld>
            <a:endParaRPr lang="en-US" dirty="0"/>
          </a:p>
        </p:txBody>
      </p:sp>
      <p:sp>
        <p:nvSpPr>
          <p:cNvPr id="4" name="Footer Placeholder 3"/>
          <p:cNvSpPr>
            <a:spLocks noGrp="1"/>
          </p:cNvSpPr>
          <p:nvPr>
            <p:ph type="ftr" sz="quarter" idx="2"/>
          </p:nvPr>
        </p:nvSpPr>
        <p:spPr>
          <a:xfrm>
            <a:off x="0" y="6658664"/>
            <a:ext cx="4028440" cy="3505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65809" y="6658664"/>
            <a:ext cx="4028440" cy="350520"/>
          </a:xfrm>
          <a:prstGeom prst="rect">
            <a:avLst/>
          </a:prstGeom>
        </p:spPr>
        <p:txBody>
          <a:bodyPr vert="horz" lIns="93177" tIns="46589" rIns="93177" bIns="46589" rtlCol="0" anchor="b"/>
          <a:lstStyle>
            <a:lvl1pPr algn="r">
              <a:defRPr sz="1200"/>
            </a:lvl1pPr>
          </a:lstStyle>
          <a:p>
            <a:fld id="{59C9D148-7F67-A547-BC43-494868CFF8AD}" type="slidenum">
              <a:rPr lang="en-US" smtClean="0"/>
              <a:pPr/>
              <a:t>‹#›</a:t>
            </a:fld>
            <a:endParaRPr lang="en-US" dirty="0"/>
          </a:p>
        </p:txBody>
      </p:sp>
    </p:spTree>
    <p:extLst>
      <p:ext uri="{BB962C8B-B14F-4D97-AF65-F5344CB8AC3E}">
        <p14:creationId xmlns:p14="http://schemas.microsoft.com/office/powerpoint/2010/main" val="18922897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5265809" y="0"/>
            <a:ext cx="4028440" cy="350520"/>
          </a:xfrm>
          <a:prstGeom prst="rect">
            <a:avLst/>
          </a:prstGeom>
        </p:spPr>
        <p:txBody>
          <a:bodyPr vert="horz" lIns="93177" tIns="46589" rIns="93177" bIns="46589" rtlCol="0"/>
          <a:lstStyle>
            <a:lvl1pPr algn="r">
              <a:defRPr sz="1200"/>
            </a:lvl1pPr>
          </a:lstStyle>
          <a:p>
            <a:fld id="{6309BA0E-EA42-5C4A-8882-A51D9AD6E39C}" type="datetimeFigureOut">
              <a:rPr lang="en-US" smtClean="0"/>
              <a:pPr/>
              <a:t>12/21/2015</a:t>
            </a:fld>
            <a:endParaRPr lang="en-US" dirty="0"/>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929640" y="3329940"/>
            <a:ext cx="7437120" cy="31546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8664"/>
            <a:ext cx="4028440" cy="3505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09" y="6658664"/>
            <a:ext cx="4028440" cy="350520"/>
          </a:xfrm>
          <a:prstGeom prst="rect">
            <a:avLst/>
          </a:prstGeom>
        </p:spPr>
        <p:txBody>
          <a:bodyPr vert="horz" lIns="93177" tIns="46589" rIns="93177" bIns="46589" rtlCol="0" anchor="b"/>
          <a:lstStyle>
            <a:lvl1pPr algn="r">
              <a:defRPr sz="1200"/>
            </a:lvl1pPr>
          </a:lstStyle>
          <a:p>
            <a:fld id="{114CAD76-6D44-A94F-AFA1-9AED1E3156AD}" type="slidenum">
              <a:rPr lang="en-US" smtClean="0"/>
              <a:pPr/>
              <a:t>‹#›</a:t>
            </a:fld>
            <a:endParaRPr lang="en-US" dirty="0"/>
          </a:p>
        </p:txBody>
      </p:sp>
    </p:spTree>
    <p:extLst>
      <p:ext uri="{BB962C8B-B14F-4D97-AF65-F5344CB8AC3E}">
        <p14:creationId xmlns:p14="http://schemas.microsoft.com/office/powerpoint/2010/main" val="25932030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a:t>
            </a:fld>
            <a:endParaRPr lang="en-US" dirty="0"/>
          </a:p>
        </p:txBody>
      </p:sp>
    </p:spTree>
    <p:extLst>
      <p:ext uri="{BB962C8B-B14F-4D97-AF65-F5344CB8AC3E}">
        <p14:creationId xmlns:p14="http://schemas.microsoft.com/office/powerpoint/2010/main" val="2325770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10</a:t>
            </a:fld>
            <a:endParaRPr lang="en-US" dirty="0"/>
          </a:p>
        </p:txBody>
      </p:sp>
    </p:spTree>
    <p:extLst>
      <p:ext uri="{BB962C8B-B14F-4D97-AF65-F5344CB8AC3E}">
        <p14:creationId xmlns:p14="http://schemas.microsoft.com/office/powerpoint/2010/main" val="2000451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11</a:t>
            </a:fld>
            <a:endParaRPr lang="en-US" dirty="0"/>
          </a:p>
        </p:txBody>
      </p:sp>
    </p:spTree>
    <p:extLst>
      <p:ext uri="{BB962C8B-B14F-4D97-AF65-F5344CB8AC3E}">
        <p14:creationId xmlns:p14="http://schemas.microsoft.com/office/powerpoint/2010/main" val="2449985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12</a:t>
            </a:fld>
            <a:endParaRPr lang="en-US" dirty="0"/>
          </a:p>
        </p:txBody>
      </p:sp>
    </p:spTree>
    <p:extLst>
      <p:ext uri="{BB962C8B-B14F-4D97-AF65-F5344CB8AC3E}">
        <p14:creationId xmlns:p14="http://schemas.microsoft.com/office/powerpoint/2010/main" val="2846195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13</a:t>
            </a:fld>
            <a:endParaRPr lang="en-US" dirty="0"/>
          </a:p>
        </p:txBody>
      </p:sp>
    </p:spTree>
    <p:extLst>
      <p:ext uri="{BB962C8B-B14F-4D97-AF65-F5344CB8AC3E}">
        <p14:creationId xmlns:p14="http://schemas.microsoft.com/office/powerpoint/2010/main" val="3660819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NDUS and UND response to an average of 82% price increase in textbooks in the past decade.  </a:t>
            </a:r>
            <a:r>
              <a:rPr lang="en-US" dirty="0" smtClean="0"/>
              <a:t>Models to include exist in Oregon, Minnesota, MIT, Utah, Carnegie Mellon, University System of Georgia, SUNY exemplary schools---not new to higher education. </a:t>
            </a:r>
            <a:r>
              <a:rPr lang="en-US" sz="1200" kern="1200" dirty="0" smtClean="0">
                <a:solidFill>
                  <a:schemeClr val="tx1"/>
                </a:solidFill>
                <a:effectLst/>
                <a:latin typeface="+mn-lt"/>
                <a:ea typeface="+mn-ea"/>
                <a:cs typeface="+mn-cs"/>
              </a:rPr>
              <a:t>NDUS appropriation in House Bill 1003—item 12 Open Education Resources ($220,000). </a:t>
            </a:r>
            <a:r>
              <a:rPr lang="en-US" sz="1200" b="1" kern="1200" dirty="0" smtClean="0">
                <a:solidFill>
                  <a:schemeClr val="tx1"/>
                </a:solidFill>
                <a:effectLst/>
                <a:latin typeface="+mn-lt"/>
                <a:ea typeface="+mn-ea"/>
                <a:cs typeface="+mn-cs"/>
              </a:rPr>
              <a:t>Defined</a:t>
            </a:r>
            <a:r>
              <a:rPr lang="en-US" sz="1200" kern="1200" dirty="0" smtClean="0">
                <a:solidFill>
                  <a:schemeClr val="tx1"/>
                </a:solidFill>
                <a:effectLst/>
                <a:latin typeface="+mn-lt"/>
                <a:ea typeface="+mn-ea"/>
                <a:cs typeface="+mn-cs"/>
              </a:rPr>
              <a:t>: Free, accessible, openly licensed (public domain) documents, media, lab activities, pedagogical materials, games, simulations, etc. which are used for education learning, assessment or research (</a:t>
            </a:r>
            <a:r>
              <a:rPr lang="en-US" sz="1200" kern="1200" dirty="0" err="1" smtClean="0">
                <a:solidFill>
                  <a:schemeClr val="tx1"/>
                </a:solidFill>
                <a:effectLst/>
                <a:latin typeface="+mn-lt"/>
                <a:ea typeface="+mn-ea"/>
                <a:cs typeface="+mn-cs"/>
              </a:rPr>
              <a:t>Kauppinen</a:t>
            </a:r>
            <a:r>
              <a:rPr lang="en-US" sz="1200" kern="1200" dirty="0" smtClean="0">
                <a:solidFill>
                  <a:schemeClr val="tx1"/>
                </a:solidFill>
                <a:effectLst/>
                <a:latin typeface="+mn-lt"/>
                <a:ea typeface="+mn-ea"/>
                <a:cs typeface="+mn-cs"/>
              </a:rPr>
              <a:t>, 2013</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14</a:t>
            </a:fld>
            <a:endParaRPr lang="en-US" dirty="0"/>
          </a:p>
        </p:txBody>
      </p:sp>
    </p:spTree>
    <p:extLst>
      <p:ext uri="{BB962C8B-B14F-4D97-AF65-F5344CB8AC3E}">
        <p14:creationId xmlns:p14="http://schemas.microsoft.com/office/powerpoint/2010/main" val="3463962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NDUS and UND response to an average of 82% price increase in textbooks in the past decade.  </a:t>
            </a:r>
            <a:r>
              <a:rPr lang="en-US" dirty="0" smtClean="0"/>
              <a:t>Models to include exist in Oregon, Minnesota, MIT, Utah, Carnegie Mellon, University System of Georgia, SUNY exemplary schools---not new to higher education. </a:t>
            </a:r>
            <a:r>
              <a:rPr lang="en-US" sz="1200" kern="1200" dirty="0" smtClean="0">
                <a:solidFill>
                  <a:schemeClr val="tx1"/>
                </a:solidFill>
                <a:effectLst/>
                <a:latin typeface="+mn-lt"/>
                <a:ea typeface="+mn-ea"/>
                <a:cs typeface="+mn-cs"/>
              </a:rPr>
              <a:t>NDUS appropriation in House Bill 1003—item 12 Open Education Resources ($220,000). </a:t>
            </a:r>
            <a:r>
              <a:rPr lang="en-US" sz="1200" b="1" kern="1200" dirty="0" smtClean="0">
                <a:solidFill>
                  <a:schemeClr val="tx1"/>
                </a:solidFill>
                <a:effectLst/>
                <a:latin typeface="+mn-lt"/>
                <a:ea typeface="+mn-ea"/>
                <a:cs typeface="+mn-cs"/>
              </a:rPr>
              <a:t>Defined</a:t>
            </a:r>
            <a:r>
              <a:rPr lang="en-US" sz="1200" kern="1200" dirty="0" smtClean="0">
                <a:solidFill>
                  <a:schemeClr val="tx1"/>
                </a:solidFill>
                <a:effectLst/>
                <a:latin typeface="+mn-lt"/>
                <a:ea typeface="+mn-ea"/>
                <a:cs typeface="+mn-cs"/>
              </a:rPr>
              <a:t>: Free, accessible, openly licensed (public domain) documents, media, lab activities, pedagogical materials, games, simulations, etc. which are used for education learning, assessment or research (</a:t>
            </a:r>
            <a:r>
              <a:rPr lang="en-US" sz="1200" kern="1200" dirty="0" err="1" smtClean="0">
                <a:solidFill>
                  <a:schemeClr val="tx1"/>
                </a:solidFill>
                <a:effectLst/>
                <a:latin typeface="+mn-lt"/>
                <a:ea typeface="+mn-ea"/>
                <a:cs typeface="+mn-cs"/>
              </a:rPr>
              <a:t>Kauppinen</a:t>
            </a:r>
            <a:r>
              <a:rPr lang="en-US" sz="1200" kern="1200" dirty="0" smtClean="0">
                <a:solidFill>
                  <a:schemeClr val="tx1"/>
                </a:solidFill>
                <a:effectLst/>
                <a:latin typeface="+mn-lt"/>
                <a:ea typeface="+mn-ea"/>
                <a:cs typeface="+mn-cs"/>
              </a:rPr>
              <a:t>, 2013</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15</a:t>
            </a:fld>
            <a:endParaRPr lang="en-US" dirty="0"/>
          </a:p>
        </p:txBody>
      </p:sp>
    </p:spTree>
    <p:extLst>
      <p:ext uri="{BB962C8B-B14F-4D97-AF65-F5344CB8AC3E}">
        <p14:creationId xmlns:p14="http://schemas.microsoft.com/office/powerpoint/2010/main" val="2056712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16</a:t>
            </a:fld>
            <a:endParaRPr lang="en-US" dirty="0"/>
          </a:p>
        </p:txBody>
      </p:sp>
    </p:spTree>
    <p:extLst>
      <p:ext uri="{BB962C8B-B14F-4D97-AF65-F5344CB8AC3E}">
        <p14:creationId xmlns:p14="http://schemas.microsoft.com/office/powerpoint/2010/main" val="3130651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17</a:t>
            </a:fld>
            <a:endParaRPr lang="en-US" dirty="0"/>
          </a:p>
        </p:txBody>
      </p:sp>
    </p:spTree>
    <p:extLst>
      <p:ext uri="{BB962C8B-B14F-4D97-AF65-F5344CB8AC3E}">
        <p14:creationId xmlns:p14="http://schemas.microsoft.com/office/powerpoint/2010/main" val="411085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EDUCAUSE focuses on analysis, advocacy, community building, professional development, and knowledge creation to support the transformative role that IT can play in higher education. </a:t>
            </a:r>
            <a:r>
              <a:rPr lang="en-US" sz="1200" dirty="0" smtClean="0"/>
              <a:t>UND (Heitkamp and Burger) were represented at initial training</a:t>
            </a:r>
            <a:r>
              <a:rPr lang="en-US" sz="1200" smtClean="0"/>
              <a:t>. </a:t>
            </a: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18</a:t>
            </a:fld>
            <a:endParaRPr lang="en-US" dirty="0"/>
          </a:p>
        </p:txBody>
      </p:sp>
    </p:spTree>
    <p:extLst>
      <p:ext uri="{BB962C8B-B14F-4D97-AF65-F5344CB8AC3E}">
        <p14:creationId xmlns:p14="http://schemas.microsoft.com/office/powerpoint/2010/main" val="1039543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19</a:t>
            </a:fld>
            <a:endParaRPr lang="en-US" dirty="0"/>
          </a:p>
        </p:txBody>
      </p:sp>
    </p:spTree>
    <p:extLst>
      <p:ext uri="{BB962C8B-B14F-4D97-AF65-F5344CB8AC3E}">
        <p14:creationId xmlns:p14="http://schemas.microsoft.com/office/powerpoint/2010/main" val="3366408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a:t>
            </a:fld>
            <a:endParaRPr lang="en-US" dirty="0"/>
          </a:p>
        </p:txBody>
      </p:sp>
    </p:spTree>
    <p:extLst>
      <p:ext uri="{BB962C8B-B14F-4D97-AF65-F5344CB8AC3E}">
        <p14:creationId xmlns:p14="http://schemas.microsoft.com/office/powerpoint/2010/main" val="2441637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20</a:t>
            </a:fld>
            <a:endParaRPr lang="en-US" dirty="0"/>
          </a:p>
        </p:txBody>
      </p:sp>
    </p:spTree>
    <p:extLst>
      <p:ext uri="{BB962C8B-B14F-4D97-AF65-F5344CB8AC3E}">
        <p14:creationId xmlns:p14="http://schemas.microsoft.com/office/powerpoint/2010/main" val="3766710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21</a:t>
            </a:fld>
            <a:endParaRPr lang="en-US" dirty="0"/>
          </a:p>
        </p:txBody>
      </p:sp>
    </p:spTree>
    <p:extLst>
      <p:ext uri="{BB962C8B-B14F-4D97-AF65-F5344CB8AC3E}">
        <p14:creationId xmlns:p14="http://schemas.microsoft.com/office/powerpoint/2010/main" val="3263263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22</a:t>
            </a:fld>
            <a:endParaRPr lang="en-US" dirty="0"/>
          </a:p>
        </p:txBody>
      </p:sp>
    </p:spTree>
    <p:extLst>
      <p:ext uri="{BB962C8B-B14F-4D97-AF65-F5344CB8AC3E}">
        <p14:creationId xmlns:p14="http://schemas.microsoft.com/office/powerpoint/2010/main" val="822732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23</a:t>
            </a:fld>
            <a:endParaRPr lang="en-US" dirty="0"/>
          </a:p>
        </p:txBody>
      </p:sp>
    </p:spTree>
    <p:extLst>
      <p:ext uri="{BB962C8B-B14F-4D97-AF65-F5344CB8AC3E}">
        <p14:creationId xmlns:p14="http://schemas.microsoft.com/office/powerpoint/2010/main" val="3718954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24</a:t>
            </a:fld>
            <a:endParaRPr lang="en-US" dirty="0"/>
          </a:p>
        </p:txBody>
      </p:sp>
    </p:spTree>
    <p:extLst>
      <p:ext uri="{BB962C8B-B14F-4D97-AF65-F5344CB8AC3E}">
        <p14:creationId xmlns:p14="http://schemas.microsoft.com/office/powerpoint/2010/main" val="4124066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25</a:t>
            </a:fld>
            <a:endParaRPr lang="en-US" dirty="0"/>
          </a:p>
        </p:txBody>
      </p:sp>
    </p:spTree>
    <p:extLst>
      <p:ext uri="{BB962C8B-B14F-4D97-AF65-F5344CB8AC3E}">
        <p14:creationId xmlns:p14="http://schemas.microsoft.com/office/powerpoint/2010/main" val="25106386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26</a:t>
            </a:fld>
            <a:endParaRPr lang="en-US" dirty="0"/>
          </a:p>
        </p:txBody>
      </p:sp>
    </p:spTree>
    <p:extLst>
      <p:ext uri="{BB962C8B-B14F-4D97-AF65-F5344CB8AC3E}">
        <p14:creationId xmlns:p14="http://schemas.microsoft.com/office/powerpoint/2010/main" val="1885633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27</a:t>
            </a:fld>
            <a:endParaRPr lang="en-US" dirty="0"/>
          </a:p>
        </p:txBody>
      </p:sp>
    </p:spTree>
    <p:extLst>
      <p:ext uri="{BB962C8B-B14F-4D97-AF65-F5344CB8AC3E}">
        <p14:creationId xmlns:p14="http://schemas.microsoft.com/office/powerpoint/2010/main" val="1003116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28</a:t>
            </a:fld>
            <a:endParaRPr lang="en-US" dirty="0"/>
          </a:p>
        </p:txBody>
      </p:sp>
    </p:spTree>
    <p:extLst>
      <p:ext uri="{BB962C8B-B14F-4D97-AF65-F5344CB8AC3E}">
        <p14:creationId xmlns:p14="http://schemas.microsoft.com/office/powerpoint/2010/main" val="2412529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29</a:t>
            </a:fld>
            <a:endParaRPr lang="en-US" dirty="0"/>
          </a:p>
        </p:txBody>
      </p:sp>
    </p:spTree>
    <p:extLst>
      <p:ext uri="{BB962C8B-B14F-4D97-AF65-F5344CB8AC3E}">
        <p14:creationId xmlns:p14="http://schemas.microsoft.com/office/powerpoint/2010/main" val="3375774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a:t>
            </a:fld>
            <a:endParaRPr lang="en-US" dirty="0"/>
          </a:p>
        </p:txBody>
      </p:sp>
    </p:spTree>
    <p:extLst>
      <p:ext uri="{BB962C8B-B14F-4D97-AF65-F5344CB8AC3E}">
        <p14:creationId xmlns:p14="http://schemas.microsoft.com/office/powerpoint/2010/main" val="847796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30</a:t>
            </a:fld>
            <a:endParaRPr lang="en-US" dirty="0"/>
          </a:p>
        </p:txBody>
      </p:sp>
    </p:spTree>
    <p:extLst>
      <p:ext uri="{BB962C8B-B14F-4D97-AF65-F5344CB8AC3E}">
        <p14:creationId xmlns:p14="http://schemas.microsoft.com/office/powerpoint/2010/main" val="992989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31</a:t>
            </a:fld>
            <a:endParaRPr lang="en-US" dirty="0"/>
          </a:p>
        </p:txBody>
      </p:sp>
    </p:spTree>
    <p:extLst>
      <p:ext uri="{BB962C8B-B14F-4D97-AF65-F5344CB8AC3E}">
        <p14:creationId xmlns:p14="http://schemas.microsoft.com/office/powerpoint/2010/main" val="1686819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32</a:t>
            </a:fld>
            <a:endParaRPr lang="en-US" dirty="0"/>
          </a:p>
        </p:txBody>
      </p:sp>
    </p:spTree>
    <p:extLst>
      <p:ext uri="{BB962C8B-B14F-4D97-AF65-F5344CB8AC3E}">
        <p14:creationId xmlns:p14="http://schemas.microsoft.com/office/powerpoint/2010/main" val="1849849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4</a:t>
            </a:fld>
            <a:endParaRPr lang="en-US" dirty="0"/>
          </a:p>
        </p:txBody>
      </p:sp>
    </p:spTree>
    <p:extLst>
      <p:ext uri="{BB962C8B-B14F-4D97-AF65-F5344CB8AC3E}">
        <p14:creationId xmlns:p14="http://schemas.microsoft.com/office/powerpoint/2010/main" val="4057847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5</a:t>
            </a:fld>
            <a:endParaRPr lang="en-US" dirty="0"/>
          </a:p>
        </p:txBody>
      </p:sp>
    </p:spTree>
    <p:extLst>
      <p:ext uri="{BB962C8B-B14F-4D97-AF65-F5344CB8AC3E}">
        <p14:creationId xmlns:p14="http://schemas.microsoft.com/office/powerpoint/2010/main" val="378118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6</a:t>
            </a:fld>
            <a:endParaRPr lang="en-US" dirty="0"/>
          </a:p>
        </p:txBody>
      </p:sp>
    </p:spTree>
    <p:extLst>
      <p:ext uri="{BB962C8B-B14F-4D97-AF65-F5344CB8AC3E}">
        <p14:creationId xmlns:p14="http://schemas.microsoft.com/office/powerpoint/2010/main" val="2334758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7</a:t>
            </a:fld>
            <a:endParaRPr lang="en-US" dirty="0"/>
          </a:p>
        </p:txBody>
      </p:sp>
    </p:spTree>
    <p:extLst>
      <p:ext uri="{BB962C8B-B14F-4D97-AF65-F5344CB8AC3E}">
        <p14:creationId xmlns:p14="http://schemas.microsoft.com/office/powerpoint/2010/main" val="258371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14CAD76-6D44-A94F-AFA1-9AED1E3156AD}" type="slidenum">
              <a:rPr lang="en-US" smtClean="0"/>
              <a:pPr/>
              <a:t>8</a:t>
            </a:fld>
            <a:endParaRPr lang="en-US" dirty="0"/>
          </a:p>
        </p:txBody>
      </p:sp>
    </p:spTree>
    <p:extLst>
      <p:ext uri="{BB962C8B-B14F-4D97-AF65-F5344CB8AC3E}">
        <p14:creationId xmlns:p14="http://schemas.microsoft.com/office/powerpoint/2010/main" val="476414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endParaRPr lang="en-US" dirty="0"/>
          </a:p>
        </p:txBody>
      </p:sp>
      <p:sp>
        <p:nvSpPr>
          <p:cNvPr id="4" name="Slide Number Placeholder 3"/>
          <p:cNvSpPr>
            <a:spLocks noGrp="1"/>
          </p:cNvSpPr>
          <p:nvPr>
            <p:ph type="sldNum" sz="quarter" idx="10"/>
          </p:nvPr>
        </p:nvSpPr>
        <p:spPr/>
        <p:txBody>
          <a:bodyPr/>
          <a:lstStyle/>
          <a:p>
            <a:fld id="{114CAD76-6D44-A94F-AFA1-9AED1E3156AD}" type="slidenum">
              <a:rPr lang="en-US" smtClean="0"/>
              <a:pPr/>
              <a:t>9</a:t>
            </a:fld>
            <a:endParaRPr lang="en-US" dirty="0"/>
          </a:p>
        </p:txBody>
      </p:sp>
    </p:spTree>
    <p:extLst>
      <p:ext uri="{BB962C8B-B14F-4D97-AF65-F5344CB8AC3E}">
        <p14:creationId xmlns:p14="http://schemas.microsoft.com/office/powerpoint/2010/main" val="33281994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Rectangle 12"/>
          <p:cNvSpPr/>
          <p:nvPr userDrawn="1"/>
        </p:nvSpPr>
        <p:spPr>
          <a:xfrm>
            <a:off x="0" y="0"/>
            <a:ext cx="9144000" cy="36575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ctrTitle"/>
          </p:nvPr>
        </p:nvSpPr>
        <p:spPr>
          <a:xfrm>
            <a:off x="762000" y="914400"/>
            <a:ext cx="7772400" cy="1470025"/>
          </a:xfrm>
        </p:spPr>
        <p:txBody>
          <a:bodyPr/>
          <a:lstStyle>
            <a:lvl1pPr>
              <a:defRPr>
                <a:solidFill>
                  <a:schemeClr val="bg1"/>
                </a:solidFill>
                <a:latin typeface="Myriad Pro" pitchFamily="34" charset="0"/>
              </a:defRPr>
            </a:lvl1pPr>
          </a:lstStyle>
          <a:p>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18209" y="4782395"/>
            <a:ext cx="6026792" cy="689732"/>
          </a:xfrm>
          <a:prstGeom prst="rect">
            <a:avLst/>
          </a:prstGeom>
        </p:spPr>
      </p:pic>
    </p:spTree>
    <p:extLst>
      <p:ext uri="{BB962C8B-B14F-4D97-AF65-F5344CB8AC3E}">
        <p14:creationId xmlns:p14="http://schemas.microsoft.com/office/powerpoint/2010/main" val="3484489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25669181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2" name="TextBox 11"/>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7980723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10" name="Rectangle 9"/>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14" name="TextBox 13"/>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4149491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p:cNvSpPr/>
          <p:nvPr userDrawn="1"/>
        </p:nvSpPr>
        <p:spPr>
          <a:xfrm>
            <a:off x="0" y="1"/>
            <a:ext cx="9144000" cy="1447799"/>
          </a:xfrm>
          <a:prstGeom prst="rect">
            <a:avLst/>
          </a:prstGeom>
          <a:solidFill>
            <a:srgbClr val="00A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800" dirty="0" smtClean="0">
              <a:solidFill>
                <a:schemeClr val="bg1"/>
              </a:solidFill>
            </a:endParaRPr>
          </a:p>
          <a:p>
            <a:pPr algn="ctr"/>
            <a:endParaRPr lang="en-US" dirty="0">
              <a:solidFill>
                <a:schemeClr val="bg1"/>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Tree>
    <p:extLst>
      <p:ext uri="{BB962C8B-B14F-4D97-AF65-F5344CB8AC3E}">
        <p14:creationId xmlns:p14="http://schemas.microsoft.com/office/powerpoint/2010/main" val="14326816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48400" y="6437298"/>
            <a:ext cx="2438400" cy="279061"/>
          </a:xfrm>
          <a:prstGeom prst="rect">
            <a:avLst/>
          </a:prstGeom>
        </p:spPr>
      </p:pic>
      <p:sp>
        <p:nvSpPr>
          <p:cNvPr id="8" name="TextBox 7"/>
          <p:cNvSpPr txBox="1"/>
          <p:nvPr userDrawn="1"/>
        </p:nvSpPr>
        <p:spPr>
          <a:xfrm>
            <a:off x="457200" y="6437298"/>
            <a:ext cx="5369561" cy="246221"/>
          </a:xfrm>
          <a:prstGeom prst="rect">
            <a:avLst/>
          </a:prstGeom>
          <a:noFill/>
        </p:spPr>
        <p:txBody>
          <a:bodyPr wrap="square" rtlCol="0">
            <a:spAutoFit/>
          </a:bodyPr>
          <a:lstStyle/>
          <a:p>
            <a:r>
              <a:rPr lang="en-US" sz="1000" dirty="0" smtClean="0"/>
              <a:t>Thomas M. </a:t>
            </a:r>
            <a:r>
              <a:rPr lang="en-US" sz="1000" dirty="0" err="1" smtClean="0"/>
              <a:t>DiLorenzo</a:t>
            </a:r>
            <a:r>
              <a:rPr lang="en-US" sz="1000" dirty="0" smtClean="0"/>
              <a:t>, PhD – House Appropriations</a:t>
            </a:r>
            <a:r>
              <a:rPr lang="en-US" sz="1000" baseline="0" dirty="0" smtClean="0"/>
              <a:t> Education Subcommittee– 20 Jan 2015</a:t>
            </a:r>
            <a:endParaRPr lang="en-US" sz="1000" dirty="0"/>
          </a:p>
        </p:txBody>
      </p:sp>
    </p:spTree>
    <p:extLst>
      <p:ext uri="{BB962C8B-B14F-4D97-AF65-F5344CB8AC3E}">
        <p14:creationId xmlns:p14="http://schemas.microsoft.com/office/powerpoint/2010/main" val="13772747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7280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Stephanie.Walker@und.edu"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mailto:Thomasine.Heitkamp@und.edu"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rcm.arizona.edu/faq-page#n398"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und.edu/provost/initiatives/pte.cf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563" y="914400"/>
            <a:ext cx="8048837" cy="1470025"/>
          </a:xfrm>
        </p:spPr>
        <p:txBody>
          <a:bodyPr>
            <a:noAutofit/>
          </a:bodyPr>
          <a:lstStyle/>
          <a:p>
            <a:r>
              <a:rPr lang="en-US" sz="3600" dirty="0" smtClean="0"/>
              <a:t>Priorities of the Provost/VPAA Office for 2015-2016: Senate Forum</a:t>
            </a:r>
            <a:br>
              <a:rPr lang="en-US" sz="3600" dirty="0" smtClean="0"/>
            </a:br>
            <a:r>
              <a:rPr lang="en-US" sz="3600" dirty="0" smtClean="0"/>
              <a:t>Update: November 12, 2015</a:t>
            </a:r>
            <a:br>
              <a:rPr lang="en-US" sz="3600" dirty="0" smtClean="0"/>
            </a:br>
            <a:r>
              <a:rPr lang="en-US" sz="3600" dirty="0" smtClean="0"/>
              <a:t/>
            </a:r>
            <a:br>
              <a:rPr lang="en-US" sz="3600" dirty="0" smtClean="0"/>
            </a:br>
            <a:r>
              <a:rPr lang="en-US" sz="3600" dirty="0" smtClean="0"/>
              <a:t>Thomas M. DiLorenzo</a:t>
            </a:r>
            <a:br>
              <a:rPr lang="en-US" sz="3600" dirty="0" smtClean="0"/>
            </a:br>
            <a:r>
              <a:rPr lang="en-US" sz="3600" dirty="0" smtClean="0"/>
              <a:t>Provost and VP for Academic Affairs</a:t>
            </a:r>
            <a:endParaRPr lang="en-US" sz="3600" dirty="0"/>
          </a:p>
        </p:txBody>
      </p:sp>
    </p:spTree>
    <p:extLst>
      <p:ext uri="{BB962C8B-B14F-4D97-AF65-F5344CB8AC3E}">
        <p14:creationId xmlns:p14="http://schemas.microsoft.com/office/powerpoint/2010/main" val="4072557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Search for a Dean for the School of Graduate Studies</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Co-chairs – Debbie Storrs and Gwen Halaas</a:t>
            </a:r>
          </a:p>
          <a:p>
            <a:r>
              <a:rPr lang="en-US" dirty="0" smtClean="0"/>
              <a:t>Completed focus groups and forums this fall designed to discussed future ideas for the School of Graduate Studies and qualities for the new Dean</a:t>
            </a:r>
          </a:p>
          <a:p>
            <a:r>
              <a:rPr lang="en-US" dirty="0" smtClean="0"/>
              <a:t>Culminated in a selection process for committee members</a:t>
            </a:r>
          </a:p>
          <a:p>
            <a:r>
              <a:rPr lang="en-US" dirty="0" smtClean="0"/>
              <a:t>Started the actual search process </a:t>
            </a:r>
          </a:p>
          <a:p>
            <a:r>
              <a:rPr lang="en-US" dirty="0" smtClean="0"/>
              <a:t>Selected a Search firm and underway</a:t>
            </a:r>
            <a:endParaRPr lang="en-US" dirty="0"/>
          </a:p>
          <a:p>
            <a:endParaRPr lang="en-US" dirty="0"/>
          </a:p>
        </p:txBody>
      </p:sp>
    </p:spTree>
    <p:extLst>
      <p:ext uri="{BB962C8B-B14F-4D97-AF65-F5344CB8AC3E}">
        <p14:creationId xmlns:p14="http://schemas.microsoft.com/office/powerpoint/2010/main" val="23904598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(draft due in February)</a:t>
            </a:r>
          </a:p>
          <a:p>
            <a:pPr marL="0" indent="0">
              <a:buNone/>
            </a:pPr>
            <a:endParaRPr lang="en-US" dirty="0"/>
          </a:p>
        </p:txBody>
      </p:sp>
    </p:spTree>
    <p:extLst>
      <p:ext uri="{BB962C8B-B14F-4D97-AF65-F5344CB8AC3E}">
        <p14:creationId xmlns:p14="http://schemas.microsoft.com/office/powerpoint/2010/main" val="37792655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Master Planning Process</a:t>
            </a:r>
            <a:endParaRPr lang="en-US" sz="3200" dirty="0"/>
          </a:p>
        </p:txBody>
      </p:sp>
      <p:sp>
        <p:nvSpPr>
          <p:cNvPr id="3" name="Content Placeholder 2"/>
          <p:cNvSpPr>
            <a:spLocks noGrp="1"/>
          </p:cNvSpPr>
          <p:nvPr>
            <p:ph idx="1"/>
          </p:nvPr>
        </p:nvSpPr>
        <p:spPr>
          <a:xfrm>
            <a:off x="457200" y="1600200"/>
            <a:ext cx="8229600" cy="5135578"/>
          </a:xfrm>
        </p:spPr>
        <p:txBody>
          <a:bodyPr>
            <a:normAutofit fontScale="85000" lnSpcReduction="20000"/>
          </a:bodyPr>
          <a:lstStyle/>
          <a:p>
            <a:r>
              <a:rPr lang="en-US" dirty="0" smtClean="0"/>
              <a:t>SBHE </a:t>
            </a:r>
            <a:r>
              <a:rPr lang="en-US" dirty="0"/>
              <a:t>requires a Physical Master Plan by February. To ensure that UND develops the plan in a thoughtful and inclusive manner, the current focus </a:t>
            </a:r>
            <a:r>
              <a:rPr lang="en-US" dirty="0" smtClean="0"/>
              <a:t>is on </a:t>
            </a:r>
            <a:r>
              <a:rPr lang="en-US" dirty="0"/>
              <a:t>classrooms and office </a:t>
            </a:r>
            <a:r>
              <a:rPr lang="en-US" dirty="0" smtClean="0"/>
              <a:t>spaces. (with research space discussions occurring between the Provost, VP of Research and ED, and others) </a:t>
            </a:r>
          </a:p>
          <a:p>
            <a:r>
              <a:rPr lang="en-US" dirty="0" smtClean="0"/>
              <a:t>The </a:t>
            </a:r>
            <a:r>
              <a:rPr lang="en-US" dirty="0"/>
              <a:t>focus of the study is to evaluate current utilization of classrooms and office spaces, assess condition of existing buildings, and prioritize where funding should be targeted during the current </a:t>
            </a:r>
            <a:r>
              <a:rPr lang="en-US" dirty="0" smtClean="0"/>
              <a:t>biennium.</a:t>
            </a:r>
          </a:p>
          <a:p>
            <a:r>
              <a:rPr lang="en-US" dirty="0" smtClean="0"/>
              <a:t>Over </a:t>
            </a:r>
            <a:r>
              <a:rPr lang="en-US" dirty="0"/>
              <a:t>the next year, the needs for research spaces, auxiliary spaces, and ancillary spaces will be </a:t>
            </a:r>
            <a:r>
              <a:rPr lang="en-US" dirty="0" smtClean="0"/>
              <a:t>assessed with faculty and others, </a:t>
            </a:r>
            <a:r>
              <a:rPr lang="en-US" dirty="0"/>
              <a:t>and the master plan will be updated accordingly. </a:t>
            </a:r>
          </a:p>
          <a:p>
            <a:pPr marL="0" indent="0">
              <a:buNone/>
            </a:pPr>
            <a:endParaRPr lang="en-US" dirty="0"/>
          </a:p>
        </p:txBody>
      </p:sp>
    </p:spTree>
    <p:extLst>
      <p:ext uri="{BB962C8B-B14F-4D97-AF65-F5344CB8AC3E}">
        <p14:creationId xmlns:p14="http://schemas.microsoft.com/office/powerpoint/2010/main" val="38562374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(draft due in February)</a:t>
            </a:r>
          </a:p>
          <a:p>
            <a:r>
              <a:rPr lang="en-US" dirty="0" smtClean="0"/>
              <a:t>Open Educational Resources </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38453431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Education (OER)</a:t>
            </a:r>
            <a:endParaRPr lang="en-US" dirty="0"/>
          </a:p>
        </p:txBody>
      </p:sp>
      <p:sp>
        <p:nvSpPr>
          <p:cNvPr id="3" name="Content Placeholder 2"/>
          <p:cNvSpPr>
            <a:spLocks noGrp="1"/>
          </p:cNvSpPr>
          <p:nvPr>
            <p:ph idx="1"/>
          </p:nvPr>
        </p:nvSpPr>
        <p:spPr>
          <a:xfrm>
            <a:off x="457200" y="1417639"/>
            <a:ext cx="8092440" cy="5006022"/>
          </a:xfrm>
        </p:spPr>
        <p:txBody>
          <a:bodyPr>
            <a:noAutofit/>
          </a:bodyPr>
          <a:lstStyle/>
          <a:p>
            <a:r>
              <a:rPr lang="en-US" sz="2400" dirty="0" smtClean="0"/>
              <a:t>11 Faculty and Staff members trained by the NDUS Open Source Book Training in Oct at Valley City State University.</a:t>
            </a:r>
          </a:p>
          <a:p>
            <a:r>
              <a:rPr lang="en-US" sz="2400" dirty="0" smtClean="0"/>
              <a:t>Committee has been formed </a:t>
            </a:r>
            <a:r>
              <a:rPr lang="en-US" sz="2400" dirty="0"/>
              <a:t>to ensure best practices in implementation of Open Education Resources---Members </a:t>
            </a:r>
            <a:r>
              <a:rPr lang="en-US" sz="2400" dirty="0" smtClean="0"/>
              <a:t>include: </a:t>
            </a:r>
            <a:r>
              <a:rPr lang="en-US" sz="2400" dirty="0"/>
              <a:t>Dean of Libraries and Information Resources (co-chair), Associate Provost (co-chair), </a:t>
            </a:r>
            <a:r>
              <a:rPr lang="en-US" sz="2400" dirty="0" smtClean="0"/>
              <a:t>UND faculty members, </a:t>
            </a:r>
            <a:r>
              <a:rPr lang="en-US" sz="2400" dirty="0"/>
              <a:t>Vice-Chair of the University </a:t>
            </a:r>
            <a:r>
              <a:rPr lang="en-US" sz="2400" dirty="0" smtClean="0"/>
              <a:t>Senate, Students, Director </a:t>
            </a:r>
            <a:r>
              <a:rPr lang="en-US" sz="2400" dirty="0"/>
              <a:t>of the Center for Instructional and Technology and her course design personnel and Director of the Office of  Extended Learning and her administrative staff.</a:t>
            </a:r>
          </a:p>
          <a:p>
            <a:r>
              <a:rPr lang="en-US" sz="2400" dirty="0" smtClean="0"/>
              <a:t>No </a:t>
            </a:r>
            <a:r>
              <a:rPr lang="en-US" sz="2400" dirty="0"/>
              <a:t>faculty will be required to use Open Source Textbooks-</a:t>
            </a:r>
            <a:r>
              <a:rPr lang="en-US" sz="2400" dirty="0" smtClean="0"/>
              <a:t>--Participation </a:t>
            </a:r>
            <a:r>
              <a:rPr lang="en-US" sz="2400" dirty="0"/>
              <a:t>is Voluntary</a:t>
            </a:r>
            <a:r>
              <a:rPr lang="en-US" sz="2400" dirty="0" smtClean="0"/>
              <a:t>. Focus will begin with instructors who teach large enrollment classes to ensure larger savings for students.</a:t>
            </a:r>
          </a:p>
        </p:txBody>
      </p:sp>
    </p:spTree>
    <p:extLst>
      <p:ext uri="{BB962C8B-B14F-4D97-AF65-F5344CB8AC3E}">
        <p14:creationId xmlns:p14="http://schemas.microsoft.com/office/powerpoint/2010/main" val="3933976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Education (OER)</a:t>
            </a:r>
            <a:endParaRPr lang="en-US" dirty="0"/>
          </a:p>
        </p:txBody>
      </p:sp>
      <p:sp>
        <p:nvSpPr>
          <p:cNvPr id="3" name="Content Placeholder 2"/>
          <p:cNvSpPr>
            <a:spLocks noGrp="1"/>
          </p:cNvSpPr>
          <p:nvPr>
            <p:ph idx="1"/>
          </p:nvPr>
        </p:nvSpPr>
        <p:spPr>
          <a:xfrm>
            <a:off x="457200" y="1417639"/>
            <a:ext cx="8092440" cy="5006022"/>
          </a:xfrm>
        </p:spPr>
        <p:txBody>
          <a:bodyPr>
            <a:noAutofit/>
          </a:bodyPr>
          <a:lstStyle/>
          <a:p>
            <a:r>
              <a:rPr lang="en-US" sz="2400" dirty="0" smtClean="0"/>
              <a:t>Faculty </a:t>
            </a:r>
            <a:r>
              <a:rPr lang="en-US" sz="2400" dirty="0"/>
              <a:t>engaged in use of OER will have the financial, technical and editorial supports. </a:t>
            </a:r>
            <a:r>
              <a:rPr lang="en-US" sz="2400" dirty="0" smtClean="0"/>
              <a:t>The focus will be on shared </a:t>
            </a:r>
            <a:r>
              <a:rPr lang="en-US" sz="2400" dirty="0"/>
              <a:t>expertise and peer-based learning to disseminate curricula and support a learner-centric approach to education</a:t>
            </a:r>
            <a:r>
              <a:rPr lang="en-US" sz="2400" dirty="0" smtClean="0"/>
              <a:t>.  </a:t>
            </a:r>
          </a:p>
          <a:p>
            <a:r>
              <a:rPr lang="en-US" sz="2400" dirty="0" smtClean="0"/>
              <a:t>Multiple major research universities have been creating and using Open Source Materials including MIT, U of MN, U of Oregon, U of Utah, SUNY and Georgia System. </a:t>
            </a:r>
          </a:p>
          <a:p>
            <a:r>
              <a:rPr lang="en-US" sz="2400" dirty="0" smtClean="0"/>
              <a:t>This movement is in response to the rising costs of textbooks at double the cost of inflation (NY Times).</a:t>
            </a:r>
          </a:p>
          <a:p>
            <a:r>
              <a:rPr lang="en-US" sz="2400" dirty="0" smtClean="0"/>
              <a:t>Stephanie Walker and Thomasine Heitkamp are preparing a proposal to NDUS.  (please contact them if you have any questions.  </a:t>
            </a:r>
            <a:r>
              <a:rPr lang="en-US" sz="2400" dirty="0" smtClean="0">
                <a:hlinkClick r:id="rId3"/>
              </a:rPr>
              <a:t>Stephanie.Walker@und.edu</a:t>
            </a:r>
            <a:r>
              <a:rPr lang="en-US" sz="2400" dirty="0" smtClean="0"/>
              <a:t>  and </a:t>
            </a:r>
            <a:r>
              <a:rPr lang="en-US" sz="2400" dirty="0" smtClean="0">
                <a:hlinkClick r:id="rId4"/>
              </a:rPr>
              <a:t>Thomasine.Heitkamp@und.edu</a:t>
            </a:r>
            <a:r>
              <a:rPr lang="en-US" sz="2400" dirty="0" smtClean="0"/>
              <a:t>    </a:t>
            </a:r>
            <a:endParaRPr lang="en-US" sz="2400" dirty="0"/>
          </a:p>
        </p:txBody>
      </p:sp>
    </p:spTree>
    <p:extLst>
      <p:ext uri="{BB962C8B-B14F-4D97-AF65-F5344CB8AC3E}">
        <p14:creationId xmlns:p14="http://schemas.microsoft.com/office/powerpoint/2010/main" val="3881872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SBHE/Chancellor Priorities</a:t>
            </a:r>
            <a:endParaRPr lang="en-US" sz="3200" dirty="0"/>
          </a:p>
        </p:txBody>
      </p:sp>
      <p:sp>
        <p:nvSpPr>
          <p:cNvPr id="3" name="Content Placeholder 2"/>
          <p:cNvSpPr>
            <a:spLocks noGrp="1"/>
          </p:cNvSpPr>
          <p:nvPr>
            <p:ph idx="1"/>
          </p:nvPr>
        </p:nvSpPr>
        <p:spPr/>
        <p:txBody>
          <a:bodyPr>
            <a:normAutofit/>
          </a:bodyPr>
          <a:lstStyle/>
          <a:p>
            <a:r>
              <a:rPr lang="en-US" dirty="0" smtClean="0"/>
              <a:t>Master Planning Process (draft due in February)</a:t>
            </a:r>
          </a:p>
          <a:p>
            <a:r>
              <a:rPr lang="en-US" dirty="0" smtClean="0"/>
              <a:t>Open Educational Resources </a:t>
            </a:r>
          </a:p>
          <a:p>
            <a:r>
              <a:rPr lang="en-US" dirty="0" smtClean="0"/>
              <a:t>Student Success Initiatives: Retention and Graduation</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14218163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Student Success Initiatives:</a:t>
            </a:r>
            <a:br>
              <a:rPr lang="en-US" dirty="0"/>
            </a:br>
            <a:r>
              <a:rPr lang="en-US" dirty="0"/>
              <a:t>Retention &amp; </a:t>
            </a:r>
            <a:r>
              <a:rPr lang="en-US" dirty="0" smtClean="0"/>
              <a:t>Graduation (SEM Comm)</a:t>
            </a:r>
            <a:endParaRPr lang="en-US" dirty="0"/>
          </a:p>
        </p:txBody>
      </p:sp>
      <p:sp>
        <p:nvSpPr>
          <p:cNvPr id="3" name="Content Placeholder 2"/>
          <p:cNvSpPr>
            <a:spLocks noGrp="1"/>
          </p:cNvSpPr>
          <p:nvPr>
            <p:ph idx="1"/>
          </p:nvPr>
        </p:nvSpPr>
        <p:spPr/>
        <p:txBody>
          <a:bodyPr>
            <a:normAutofit fontScale="92500"/>
          </a:bodyPr>
          <a:lstStyle/>
          <a:p>
            <a:r>
              <a:rPr lang="en-US" sz="2800" b="1" dirty="0"/>
              <a:t>Strategic Enrollment Management (SEM) Committee </a:t>
            </a:r>
            <a:r>
              <a:rPr lang="en-US" sz="2200" b="1" dirty="0">
                <a:solidFill>
                  <a:srgbClr val="00B050"/>
                </a:solidFill>
              </a:rPr>
              <a:t>(implemented, continuous)</a:t>
            </a:r>
          </a:p>
          <a:p>
            <a:pPr lvl="1"/>
            <a:r>
              <a:rPr lang="en-US" sz="2200" dirty="0"/>
              <a:t>Partnership of Academic Affairs &amp; Student Affairs</a:t>
            </a:r>
          </a:p>
          <a:p>
            <a:pPr lvl="1"/>
            <a:r>
              <a:rPr lang="en-US" sz="2200" dirty="0"/>
              <a:t>All colleges &amp; schools; focus on undergraduates</a:t>
            </a:r>
          </a:p>
          <a:p>
            <a:pPr lvl="1"/>
            <a:r>
              <a:rPr lang="en-US" sz="2200" dirty="0"/>
              <a:t>2014-15 focus: Course availability; four-year plans; data provision</a:t>
            </a:r>
          </a:p>
          <a:p>
            <a:pPr lvl="1"/>
            <a:r>
              <a:rPr lang="en-US" sz="800" dirty="0"/>
              <a:t> </a:t>
            </a:r>
          </a:p>
          <a:p>
            <a:r>
              <a:rPr lang="en-US" sz="2800" b="1" dirty="0"/>
              <a:t>SEM Committee Priorities for 2015-16 </a:t>
            </a:r>
            <a:r>
              <a:rPr lang="en-US" sz="2400" b="1" dirty="0">
                <a:solidFill>
                  <a:srgbClr val="00B050"/>
                </a:solidFill>
              </a:rPr>
              <a:t>(in process)</a:t>
            </a:r>
          </a:p>
          <a:p>
            <a:pPr lvl="1"/>
            <a:r>
              <a:rPr lang="en-US" sz="2200" dirty="0"/>
              <a:t>Targeted student populations (at-risk, on-campus, online, transfer)</a:t>
            </a:r>
          </a:p>
          <a:p>
            <a:pPr lvl="1"/>
            <a:r>
              <a:rPr lang="en-US" sz="2200" dirty="0"/>
              <a:t>Academic advising process (handoff between majors, advisor professional development, policies, Academic Advisor Council)</a:t>
            </a:r>
          </a:p>
          <a:p>
            <a:pPr lvl="1"/>
            <a:r>
              <a:rPr lang="en-US" sz="2200" dirty="0"/>
              <a:t>Information systems education, coordination &amp; training (Starfish, </a:t>
            </a:r>
            <a:r>
              <a:rPr lang="en-US" sz="2200" dirty="0" err="1"/>
              <a:t>CourseLeaf</a:t>
            </a:r>
            <a:r>
              <a:rPr lang="en-US" sz="2200" dirty="0"/>
              <a:t>, </a:t>
            </a:r>
            <a:r>
              <a:rPr lang="en-US" sz="2200" dirty="0" err="1"/>
              <a:t>ImageNow</a:t>
            </a:r>
            <a:r>
              <a:rPr lang="en-US" sz="2200" dirty="0"/>
              <a:t>, PAR Predictive Analytics, </a:t>
            </a:r>
            <a:r>
              <a:rPr lang="en-US" sz="2200" dirty="0" err="1"/>
              <a:t>iDashboards</a:t>
            </a:r>
            <a:r>
              <a:rPr lang="en-US" sz="2200" dirty="0" smtClean="0"/>
              <a:t>)</a:t>
            </a:r>
            <a:endParaRPr lang="en-US" sz="2200" dirty="0"/>
          </a:p>
        </p:txBody>
      </p:sp>
    </p:spTree>
    <p:extLst>
      <p:ext uri="{BB962C8B-B14F-4D97-AF65-F5344CB8AC3E}">
        <p14:creationId xmlns:p14="http://schemas.microsoft.com/office/powerpoint/2010/main" val="1399140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 y="491490"/>
            <a:ext cx="8423910" cy="926148"/>
          </a:xfrm>
        </p:spPr>
        <p:txBody>
          <a:bodyPr>
            <a:normAutofit fontScale="90000"/>
          </a:bodyPr>
          <a:lstStyle/>
          <a:p>
            <a:r>
              <a:rPr lang="en-US" sz="4000" dirty="0"/>
              <a:t>Student Success Initiatives: </a:t>
            </a:r>
            <a:r>
              <a:rPr lang="en-US" sz="4000" dirty="0" smtClean="0"/>
              <a:t/>
            </a:r>
            <a:br>
              <a:rPr lang="en-US" sz="4000" dirty="0" smtClean="0"/>
            </a:br>
            <a:r>
              <a:rPr lang="en-US" sz="4000" dirty="0" smtClean="0"/>
              <a:t>Retention </a:t>
            </a:r>
            <a:r>
              <a:rPr lang="en-US" sz="4000" dirty="0"/>
              <a:t>and </a:t>
            </a:r>
            <a:r>
              <a:rPr lang="en-US" sz="4000" dirty="0" smtClean="0"/>
              <a:t>Graduation (iCAN project)</a:t>
            </a:r>
            <a:r>
              <a:rPr lang="en-US" dirty="0"/>
              <a:t/>
            </a:r>
            <a:br>
              <a:rPr lang="en-US" dirty="0"/>
            </a:br>
            <a:endParaRPr lang="en-US" dirty="0"/>
          </a:p>
        </p:txBody>
      </p:sp>
      <p:sp>
        <p:nvSpPr>
          <p:cNvPr id="3" name="Content Placeholder 2"/>
          <p:cNvSpPr>
            <a:spLocks noGrp="1"/>
          </p:cNvSpPr>
          <p:nvPr>
            <p:ph idx="1"/>
          </p:nvPr>
        </p:nvSpPr>
        <p:spPr>
          <a:xfrm>
            <a:off x="457200" y="1657033"/>
            <a:ext cx="8229600" cy="4525963"/>
          </a:xfrm>
        </p:spPr>
        <p:txBody>
          <a:bodyPr>
            <a:noAutofit/>
          </a:bodyPr>
          <a:lstStyle/>
          <a:p>
            <a:r>
              <a:rPr lang="en-US" sz="2000" dirty="0" smtClean="0"/>
              <a:t>UND’s new iCAN (Integrated Coaching and Advising Network) has been established following recognition as a community member by EDUCAUSE. Recognition provided for exemplary activities in Integrated Planning </a:t>
            </a:r>
            <a:r>
              <a:rPr lang="en-US" sz="2000" dirty="0"/>
              <a:t>and </a:t>
            </a:r>
            <a:r>
              <a:rPr lang="en-US" sz="2000" dirty="0" smtClean="0"/>
              <a:t>Advising Services (IPAS). Proposal submitted to EDUCASUE in summer 2015 authored by staff in my office including UND Student Body President, Matthew Kopp.  </a:t>
            </a:r>
          </a:p>
          <a:p>
            <a:r>
              <a:rPr lang="en-US" sz="2000" dirty="0" smtClean="0"/>
              <a:t>Pilot </a:t>
            </a:r>
            <a:r>
              <a:rPr lang="en-US" sz="2000" dirty="0" err="1" smtClean="0"/>
              <a:t>iCAN</a:t>
            </a:r>
            <a:r>
              <a:rPr lang="en-US" sz="2000" dirty="0" smtClean="0"/>
              <a:t> programs established with Student Success Center and </a:t>
            </a:r>
            <a:r>
              <a:rPr lang="en-US" sz="2000" dirty="0" err="1" smtClean="0"/>
              <a:t>CoBPA</a:t>
            </a:r>
            <a:r>
              <a:rPr lang="en-US" sz="2000" dirty="0" smtClean="0"/>
              <a:t> Academic Advising.</a:t>
            </a:r>
          </a:p>
          <a:p>
            <a:r>
              <a:rPr lang="en-US" sz="2000" dirty="0" smtClean="0"/>
              <a:t>Access to EDUCAUSE resources will ensure best </a:t>
            </a:r>
            <a:r>
              <a:rPr lang="en-US" sz="2000" dirty="0"/>
              <a:t>practices in </a:t>
            </a:r>
            <a:r>
              <a:rPr lang="en-US" sz="2000" dirty="0" smtClean="0"/>
              <a:t>using technology to conduct advisement.  </a:t>
            </a:r>
            <a:endParaRPr lang="en-US" sz="2000" dirty="0"/>
          </a:p>
          <a:p>
            <a:r>
              <a:rPr lang="en-US" sz="2000" dirty="0" smtClean="0"/>
              <a:t>Academic advising group is reconstituted to secure faculty input.</a:t>
            </a:r>
          </a:p>
          <a:p>
            <a:r>
              <a:rPr lang="en-US" sz="2000" dirty="0"/>
              <a:t>F</a:t>
            </a:r>
            <a:r>
              <a:rPr lang="en-US" sz="2000" dirty="0" smtClean="0"/>
              <a:t>aculty and staff based initiative with Lisa Burger and Thomasine Heitkamp working collaboratively following participation in EDUCAUSE training.   </a:t>
            </a:r>
          </a:p>
        </p:txBody>
      </p:sp>
    </p:spTree>
    <p:extLst>
      <p:ext uri="{BB962C8B-B14F-4D97-AF65-F5344CB8AC3E}">
        <p14:creationId xmlns:p14="http://schemas.microsoft.com/office/powerpoint/2010/main" val="645018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a:xfrm>
            <a:off x="457200" y="1600200"/>
            <a:ext cx="8229600" cy="4884576"/>
          </a:xfrm>
        </p:spPr>
        <p:txBody>
          <a:bodyPr>
            <a:normAutofit fontScale="70000" lnSpcReduction="20000"/>
          </a:bodyPr>
          <a:lstStyle/>
          <a:p>
            <a:r>
              <a:rPr lang="en-US" dirty="0" smtClean="0"/>
              <a:t>Continue communication with:</a:t>
            </a:r>
          </a:p>
          <a:p>
            <a:pPr lvl="1"/>
            <a:r>
              <a:rPr lang="en-US" dirty="0" smtClean="0"/>
              <a:t>the Senate Executive Committee, Former Chair, Current Chair and Future Chair of Senate Workgroup, and Student Government President/VP – Monthly meetings with each</a:t>
            </a:r>
          </a:p>
          <a:p>
            <a:pPr lvl="1"/>
            <a:r>
              <a:rPr lang="en-US" dirty="0" smtClean="0"/>
              <a:t>University “Letters” - 12</a:t>
            </a:r>
          </a:p>
          <a:p>
            <a:pPr lvl="1"/>
            <a:r>
              <a:rPr lang="en-US" dirty="0" smtClean="0"/>
              <a:t>Provost’s webpage: we have made improvements to the website and will continue to make progress moving forward – new page will be posted next week</a:t>
            </a:r>
          </a:p>
          <a:p>
            <a:pPr lvl="1"/>
            <a:r>
              <a:rPr lang="en-US" dirty="0" smtClean="0"/>
              <a:t>Blogs – 40 blogs since July 2015</a:t>
            </a:r>
          </a:p>
          <a:p>
            <a:pPr lvl="1"/>
            <a:r>
              <a:rPr lang="en-US" dirty="0" smtClean="0"/>
              <a:t>Weekly office hours – 2 hours/week: Total so far = 14</a:t>
            </a:r>
          </a:p>
          <a:p>
            <a:pPr lvl="1"/>
            <a:r>
              <a:rPr lang="en-US" dirty="0" smtClean="0"/>
              <a:t>News releases on exceptional teaching and research activities of the faculty – Currently working on this initiative</a:t>
            </a:r>
          </a:p>
          <a:p>
            <a:pPr lvl="1"/>
            <a:r>
              <a:rPr lang="en-US" dirty="0" smtClean="0"/>
              <a:t>The University Senate Budget, Restructuring, and Reallocation Committee - see next slide</a:t>
            </a:r>
          </a:p>
          <a:p>
            <a:r>
              <a:rPr lang="en-US" dirty="0" smtClean="0"/>
              <a:t>Collaborative/shared governance discussions</a:t>
            </a:r>
          </a:p>
          <a:p>
            <a:r>
              <a:rPr lang="en-US" dirty="0"/>
              <a:t>F</a:t>
            </a:r>
            <a:r>
              <a:rPr lang="en-US" dirty="0" smtClean="0"/>
              <a:t>ollow-up forums </a:t>
            </a:r>
            <a:endParaRPr lang="en-US" dirty="0"/>
          </a:p>
          <a:p>
            <a:endParaRPr lang="en-US" dirty="0"/>
          </a:p>
        </p:txBody>
      </p:sp>
    </p:spTree>
    <p:extLst>
      <p:ext uri="{BB962C8B-B14F-4D97-AF65-F5344CB8AC3E}">
        <p14:creationId xmlns:p14="http://schemas.microsoft.com/office/powerpoint/2010/main" val="1821401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p:txBody>
      </p:sp>
    </p:spTree>
    <p:extLst>
      <p:ext uri="{BB962C8B-B14F-4D97-AF65-F5344CB8AC3E}">
        <p14:creationId xmlns:p14="http://schemas.microsoft.com/office/powerpoint/2010/main" val="20784992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Budget Committee – Brad Myers</a:t>
            </a:r>
            <a:endParaRPr lang="en-US" sz="3200" dirty="0"/>
          </a:p>
        </p:txBody>
      </p:sp>
      <p:sp>
        <p:nvSpPr>
          <p:cNvPr id="3" name="Content Placeholder 2"/>
          <p:cNvSpPr>
            <a:spLocks noGrp="1"/>
          </p:cNvSpPr>
          <p:nvPr>
            <p:ph idx="1"/>
          </p:nvPr>
        </p:nvSpPr>
        <p:spPr>
          <a:xfrm>
            <a:off x="457200" y="1600200"/>
            <a:ext cx="8229600" cy="4899074"/>
          </a:xfrm>
        </p:spPr>
        <p:txBody>
          <a:bodyPr>
            <a:noAutofit/>
          </a:bodyPr>
          <a:lstStyle/>
          <a:p>
            <a:pPr marL="0" indent="0">
              <a:buNone/>
            </a:pPr>
            <a:r>
              <a:rPr lang="en-US" sz="2400" dirty="0" smtClean="0">
                <a:latin typeface="Calibri" panose="020F0502020204030204" pitchFamily="34" charset="0"/>
                <a:ea typeface="Calibri" panose="020F0502020204030204" pitchFamily="34" charset="0"/>
                <a:cs typeface="Times New Roman" panose="02020603050405020304" pitchFamily="18" charset="0"/>
              </a:rPr>
              <a:t>Senate, </a:t>
            </a:r>
            <a:r>
              <a:rPr lang="en-US" sz="2400" dirty="0">
                <a:latin typeface="Calibri" panose="020F0502020204030204" pitchFamily="34" charset="0"/>
                <a:ea typeface="Calibri" panose="020F0502020204030204" pitchFamily="34" charset="0"/>
                <a:cs typeface="Times New Roman" panose="02020603050405020304" pitchFamily="18" charset="0"/>
              </a:rPr>
              <a:t>Budget, Restructuring and Reallocation Committee was significantly </a:t>
            </a:r>
            <a:r>
              <a:rPr lang="en-US" sz="2400" dirty="0" smtClean="0">
                <a:latin typeface="Calibri" panose="020F0502020204030204" pitchFamily="34" charset="0"/>
                <a:ea typeface="Calibri" panose="020F0502020204030204" pitchFamily="34" charset="0"/>
                <a:cs typeface="Times New Roman" panose="02020603050405020304" pitchFamily="18" charset="0"/>
              </a:rPr>
              <a:t>restructured </a:t>
            </a:r>
            <a:r>
              <a:rPr lang="en-US" sz="2400" dirty="0">
                <a:latin typeface="Calibri" panose="020F0502020204030204" pitchFamily="34" charset="0"/>
                <a:ea typeface="Calibri" panose="020F0502020204030204" pitchFamily="34" charset="0"/>
                <a:cs typeface="Times New Roman" panose="02020603050405020304" pitchFamily="18" charset="0"/>
              </a:rPr>
              <a:t>this year to include representatives from students, staff, all the colleges, the Graduate Committee, the Online and Distance Education Committee and the Curriculum Committee. This increased size reflects the role the committee continues to play in fostering communication and education across campus on budget issues.  The committee works with Alice Brekke, Karla Stewart, Cindy Fetsch, Odella Fuqua to provide timely and accurate information regarding the implementation of MIRA</a:t>
            </a:r>
            <a:r>
              <a:rPr lang="en-US" sz="2400" dirty="0" smtClean="0">
                <a:latin typeface="Calibri" panose="020F0502020204030204" pitchFamily="34" charset="0"/>
                <a:ea typeface="Calibri" panose="020F0502020204030204" pitchFamily="34" charset="0"/>
                <a:cs typeface="Times New Roman" panose="02020603050405020304" pitchFamily="18" charset="0"/>
              </a:rPr>
              <a:t>. At least three committee meetings and multiple Budget 101s this semester.</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14517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 (continued)</a:t>
            </a:r>
            <a:endParaRPr lang="en-US" sz="3200" dirty="0"/>
          </a:p>
        </p:txBody>
      </p:sp>
      <p:sp>
        <p:nvSpPr>
          <p:cNvPr id="3" name="Content Placeholder 2"/>
          <p:cNvSpPr>
            <a:spLocks noGrp="1"/>
          </p:cNvSpPr>
          <p:nvPr>
            <p:ph idx="1"/>
          </p:nvPr>
        </p:nvSpPr>
        <p:spPr/>
        <p:txBody>
          <a:bodyPr>
            <a:normAutofit/>
          </a:bodyPr>
          <a:lstStyle/>
          <a:p>
            <a:r>
              <a:rPr lang="en-US" dirty="0" smtClean="0"/>
              <a:t>Mentor the new Vice President for Research and Economic Development (Grant McGimpsey) and Dean of Libraries and Information Resources (Stephanie Walker) and support their activities and initiatives</a:t>
            </a:r>
          </a:p>
          <a:p>
            <a:pPr marL="0" indent="0">
              <a:buNone/>
            </a:pPr>
            <a:endParaRPr lang="en-US" dirty="0"/>
          </a:p>
        </p:txBody>
      </p:sp>
    </p:spTree>
    <p:extLst>
      <p:ext uri="{BB962C8B-B14F-4D97-AF65-F5344CB8AC3E}">
        <p14:creationId xmlns:p14="http://schemas.microsoft.com/office/powerpoint/2010/main" val="40645883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VP McGimpsey</a:t>
            </a:r>
            <a:endParaRPr lang="en-US" sz="3200" dirty="0"/>
          </a:p>
        </p:txBody>
      </p:sp>
      <p:sp>
        <p:nvSpPr>
          <p:cNvPr id="3" name="Content Placeholder 2"/>
          <p:cNvSpPr>
            <a:spLocks noGrp="1"/>
          </p:cNvSpPr>
          <p:nvPr>
            <p:ph idx="1"/>
          </p:nvPr>
        </p:nvSpPr>
        <p:spPr>
          <a:xfrm>
            <a:off x="457200" y="1600200"/>
            <a:ext cx="8229600" cy="4899074"/>
          </a:xfrm>
        </p:spPr>
        <p:txBody>
          <a:bodyPr>
            <a:normAutofit fontScale="25000" lnSpcReduction="20000"/>
          </a:bodyPr>
          <a:lstStyle/>
          <a:p>
            <a:r>
              <a:rPr lang="en-US" sz="8000" dirty="0" smtClean="0"/>
              <a:t>Within </a:t>
            </a:r>
            <a:r>
              <a:rPr lang="en-US" sz="8000" dirty="0"/>
              <a:t>the division:  </a:t>
            </a:r>
          </a:p>
          <a:p>
            <a:pPr lvl="0"/>
            <a:r>
              <a:rPr lang="en-US" sz="8000" dirty="0"/>
              <a:t>Electronic Pre- and Post-Award system acquisition and implementation.</a:t>
            </a:r>
          </a:p>
          <a:p>
            <a:pPr lvl="0"/>
            <a:r>
              <a:rPr lang="en-US" sz="8000" dirty="0"/>
              <a:t>Implement service culture in Research Division</a:t>
            </a:r>
          </a:p>
          <a:p>
            <a:pPr lvl="0"/>
            <a:r>
              <a:rPr lang="en-US" sz="8000" dirty="0"/>
              <a:t>Review of division operations to find efficiencies and budget savings, and re-align with university priorities (e.g., IP and Tech Accelerator</a:t>
            </a:r>
            <a:r>
              <a:rPr lang="en-US" sz="8000" dirty="0" smtClean="0"/>
              <a:t>)</a:t>
            </a:r>
          </a:p>
          <a:p>
            <a:pPr marL="0" lvl="0" indent="0">
              <a:buNone/>
            </a:pPr>
            <a:endParaRPr lang="en-US" sz="8000" dirty="0"/>
          </a:p>
          <a:p>
            <a:r>
              <a:rPr lang="en-US" sz="8000" dirty="0" smtClean="0"/>
              <a:t>Within </a:t>
            </a:r>
            <a:r>
              <a:rPr lang="en-US" sz="8000" dirty="0"/>
              <a:t>the university:</a:t>
            </a:r>
          </a:p>
          <a:p>
            <a:pPr lvl="0"/>
            <a:r>
              <a:rPr lang="en-US" sz="8000" dirty="0"/>
              <a:t>Identify research strengths through  discussions with faculty, departments, colleges, deans and others and build a ‘virtual rolodex’ of faculty skill sets.</a:t>
            </a:r>
          </a:p>
          <a:p>
            <a:r>
              <a:rPr lang="en-US" sz="8000" dirty="0" smtClean="0"/>
              <a:t>Identify major trans-disciplinary funding opportunities and match with faculty capabilities.</a:t>
            </a:r>
          </a:p>
          <a:p>
            <a:pPr lvl="0"/>
            <a:r>
              <a:rPr lang="en-US" sz="8000" dirty="0" smtClean="0"/>
              <a:t>Establish </a:t>
            </a:r>
            <a:r>
              <a:rPr lang="en-US" sz="8000" dirty="0"/>
              <a:t>strong relationships and meet regularly with deans and ADR’s</a:t>
            </a:r>
            <a:r>
              <a:rPr lang="en-US" sz="8000" dirty="0" smtClean="0"/>
              <a:t>.</a:t>
            </a:r>
            <a:endParaRPr lang="en-US" sz="8000" dirty="0"/>
          </a:p>
          <a:p>
            <a:pPr lvl="0"/>
            <a:r>
              <a:rPr lang="en-US" sz="8000" dirty="0" smtClean="0"/>
              <a:t>Identify </a:t>
            </a:r>
            <a:r>
              <a:rPr lang="en-US" sz="8000" dirty="0"/>
              <a:t>and leverage seed funding to drive growth in existing research </a:t>
            </a:r>
            <a:r>
              <a:rPr lang="en-US" sz="8000" dirty="0" smtClean="0"/>
              <a:t>strengths. Establish </a:t>
            </a:r>
            <a:r>
              <a:rPr lang="en-US" sz="8000" dirty="0"/>
              <a:t>faculty research advisory boards.</a:t>
            </a:r>
          </a:p>
          <a:p>
            <a:pPr lvl="0"/>
            <a:r>
              <a:rPr lang="en-US" sz="8000" dirty="0"/>
              <a:t>Work closely with Alumni Foundation, deans and faculty to develop Corporate and Foundation relationships and funding.</a:t>
            </a:r>
          </a:p>
          <a:p>
            <a:pPr lvl="0"/>
            <a:r>
              <a:rPr lang="en-US" sz="8000" dirty="0"/>
              <a:t>Evaluate quality and quantity of current research space and advise as to needs for new or renovated space.</a:t>
            </a:r>
          </a:p>
          <a:p>
            <a:pPr marL="0" indent="0">
              <a:buNone/>
            </a:pPr>
            <a:endParaRPr lang="en-US" dirty="0"/>
          </a:p>
        </p:txBody>
      </p:sp>
    </p:spTree>
    <p:extLst>
      <p:ext uri="{BB962C8B-B14F-4D97-AF65-F5344CB8AC3E}">
        <p14:creationId xmlns:p14="http://schemas.microsoft.com/office/powerpoint/2010/main" val="1369296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VP McGimpsey</a:t>
            </a:r>
            <a:endParaRPr lang="en-US" sz="3200" dirty="0"/>
          </a:p>
        </p:txBody>
      </p:sp>
      <p:sp>
        <p:nvSpPr>
          <p:cNvPr id="3" name="Content Placeholder 2"/>
          <p:cNvSpPr>
            <a:spLocks noGrp="1"/>
          </p:cNvSpPr>
          <p:nvPr>
            <p:ph idx="1"/>
          </p:nvPr>
        </p:nvSpPr>
        <p:spPr>
          <a:xfrm>
            <a:off x="457200" y="1600200"/>
            <a:ext cx="8229600" cy="4899074"/>
          </a:xfrm>
        </p:spPr>
        <p:txBody>
          <a:bodyPr>
            <a:noAutofit/>
          </a:bodyPr>
          <a:lstStyle/>
          <a:p>
            <a:r>
              <a:rPr lang="en-US" sz="2000" dirty="0" smtClean="0"/>
              <a:t>Outside </a:t>
            </a:r>
            <a:r>
              <a:rPr lang="en-US" sz="2000" dirty="0"/>
              <a:t>the university</a:t>
            </a:r>
          </a:p>
          <a:p>
            <a:pPr lvl="0"/>
            <a:r>
              <a:rPr lang="en-US" sz="2000" dirty="0"/>
              <a:t>Work with lobbyists to gain high level access to funding agencies.</a:t>
            </a:r>
          </a:p>
          <a:p>
            <a:pPr lvl="0"/>
            <a:r>
              <a:rPr lang="en-US" sz="2000" dirty="0"/>
              <a:t>Develop relationships with federal delegation and state legislators.</a:t>
            </a:r>
          </a:p>
          <a:p>
            <a:pPr lvl="0"/>
            <a:r>
              <a:rPr lang="en-US" sz="2000" dirty="0"/>
              <a:t>Help establish a defense advisory board.</a:t>
            </a:r>
          </a:p>
          <a:p>
            <a:pPr lvl="0"/>
            <a:r>
              <a:rPr lang="en-US" sz="2000" dirty="0"/>
              <a:t>Work to integrate ND EPSCoR programs in order to improve outcomes and to show value of these programs to </a:t>
            </a:r>
            <a:r>
              <a:rPr lang="en-US" sz="2000" dirty="0" smtClean="0"/>
              <a:t>state/federal </a:t>
            </a:r>
            <a:r>
              <a:rPr lang="en-US" sz="2000" dirty="0"/>
              <a:t>legislators/supporters.</a:t>
            </a:r>
          </a:p>
          <a:p>
            <a:endParaRPr lang="en-US" sz="2000" dirty="0"/>
          </a:p>
          <a:p>
            <a:r>
              <a:rPr lang="en-US" sz="2000" dirty="0" smtClean="0"/>
              <a:t>Communications</a:t>
            </a:r>
            <a:endParaRPr lang="en-US" sz="2000" dirty="0"/>
          </a:p>
          <a:p>
            <a:pPr lvl="0"/>
            <a:r>
              <a:rPr lang="en-US" sz="2000" dirty="0"/>
              <a:t>Develop an active research marketing emphasis in the division and work closely with Communications and Marketing</a:t>
            </a:r>
          </a:p>
          <a:p>
            <a:pPr lvl="0"/>
            <a:r>
              <a:rPr lang="en-US" sz="2000" dirty="0"/>
              <a:t>Develop a symposium series to showcase research </a:t>
            </a:r>
            <a:r>
              <a:rPr lang="en-US" sz="2000" dirty="0" err="1"/>
              <a:t>stengths</a:t>
            </a:r>
            <a:r>
              <a:rPr lang="en-US" sz="2000" dirty="0"/>
              <a:t> to the public, funding agencies and peers</a:t>
            </a:r>
          </a:p>
          <a:p>
            <a:pPr lvl="0"/>
            <a:r>
              <a:rPr lang="en-US" sz="2000" dirty="0"/>
              <a:t>Provide greater input and direction to </a:t>
            </a:r>
            <a:r>
              <a:rPr lang="en-US" sz="2000" dirty="0" err="1"/>
              <a:t>UNDDiscovery</a:t>
            </a:r>
            <a:r>
              <a:rPr lang="en-US" sz="2000" dirty="0"/>
              <a:t> in order to showcase our strengths and </a:t>
            </a:r>
            <a:r>
              <a:rPr lang="en-US" sz="2000" dirty="0" smtClean="0"/>
              <a:t>directions</a:t>
            </a:r>
            <a:endParaRPr lang="en-US" sz="2000" dirty="0"/>
          </a:p>
        </p:txBody>
      </p:sp>
    </p:spTree>
    <p:extLst>
      <p:ext uri="{BB962C8B-B14F-4D97-AF65-F5344CB8AC3E}">
        <p14:creationId xmlns:p14="http://schemas.microsoft.com/office/powerpoint/2010/main" val="12224127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VP McGimpsey</a:t>
            </a:r>
            <a:endParaRPr lang="en-US" sz="3200" dirty="0"/>
          </a:p>
        </p:txBody>
      </p:sp>
      <p:sp>
        <p:nvSpPr>
          <p:cNvPr id="3" name="Content Placeholder 2"/>
          <p:cNvSpPr>
            <a:spLocks noGrp="1"/>
          </p:cNvSpPr>
          <p:nvPr>
            <p:ph idx="1"/>
          </p:nvPr>
        </p:nvSpPr>
        <p:spPr>
          <a:xfrm>
            <a:off x="457200" y="1600200"/>
            <a:ext cx="8229600" cy="4899074"/>
          </a:xfrm>
        </p:spPr>
        <p:txBody>
          <a:bodyPr>
            <a:noAutofit/>
          </a:bodyPr>
          <a:lstStyle/>
          <a:p>
            <a:r>
              <a:rPr lang="en-US" sz="2000" dirty="0" smtClean="0"/>
              <a:t>Economic </a:t>
            </a:r>
            <a:r>
              <a:rPr lang="en-US" sz="2000" dirty="0"/>
              <a:t>Development</a:t>
            </a:r>
          </a:p>
          <a:p>
            <a:pPr lvl="0"/>
            <a:r>
              <a:rPr lang="en-US" sz="2000" dirty="0"/>
              <a:t>Engage with economic development groups in the region.</a:t>
            </a:r>
          </a:p>
          <a:p>
            <a:pPr lvl="0"/>
            <a:r>
              <a:rPr lang="en-US" sz="2000" dirty="0"/>
              <a:t>Establish an industrial research advisory board.</a:t>
            </a:r>
          </a:p>
          <a:p>
            <a:pPr lvl="0"/>
            <a:r>
              <a:rPr lang="en-US" sz="2000" dirty="0"/>
              <a:t>Develop an inventory of incubator/accelerator space and attempt to establish umbrella management of space so as to discourage internal competition for tenants. </a:t>
            </a:r>
          </a:p>
          <a:p>
            <a:pPr lvl="0"/>
            <a:r>
              <a:rPr lang="en-US" sz="2000" dirty="0"/>
              <a:t>Develop a new business model for tech accelerator in order to reflect our economic development goals.</a:t>
            </a:r>
          </a:p>
        </p:txBody>
      </p:sp>
    </p:spTree>
    <p:extLst>
      <p:ext uri="{BB962C8B-B14F-4D97-AF65-F5344CB8AC3E}">
        <p14:creationId xmlns:p14="http://schemas.microsoft.com/office/powerpoint/2010/main" val="35866168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Dean Walker</a:t>
            </a:r>
            <a:endParaRPr lang="en-US" sz="3200" dirty="0"/>
          </a:p>
        </p:txBody>
      </p:sp>
      <p:sp>
        <p:nvSpPr>
          <p:cNvPr id="3" name="Content Placeholder 2"/>
          <p:cNvSpPr>
            <a:spLocks noGrp="1"/>
          </p:cNvSpPr>
          <p:nvPr>
            <p:ph idx="1"/>
          </p:nvPr>
        </p:nvSpPr>
        <p:spPr>
          <a:xfrm>
            <a:off x="457200" y="1600200"/>
            <a:ext cx="8229600" cy="5515824"/>
          </a:xfrm>
        </p:spPr>
        <p:txBody>
          <a:bodyPr>
            <a:normAutofit fontScale="62500" lnSpcReduction="20000"/>
          </a:bodyPr>
          <a:lstStyle/>
          <a:p>
            <a:pPr marL="0" indent="0">
              <a:buNone/>
            </a:pPr>
            <a:r>
              <a:rPr lang="en-US" dirty="0" smtClean="0"/>
              <a:t>Selected accomplishments: </a:t>
            </a:r>
          </a:p>
          <a:p>
            <a:pPr lvl="1"/>
            <a:r>
              <a:rPr lang="en-US" sz="3300" dirty="0" smtClean="0"/>
              <a:t>Communications with Senate Library Committee, faculty, staff, and others have greatly improved, through a combination of “Coffee with the Deans” sessions, all-staff meetings with shared minutes, introductory meetings with all Deans and many Department Chairs, individual faculty, specific campus offices and groups, and others.</a:t>
            </a:r>
          </a:p>
          <a:p>
            <a:pPr lvl="1"/>
            <a:r>
              <a:rPr lang="en-US" sz="3300" dirty="0" smtClean="0"/>
              <a:t>The Library has examined all existing vacancies and its organizational structure, in light of existing and future needs, and has designed a revised organizational chart.  As a result, the Library, with the support of the Senate Library Committee and the Provost, is working on promotions for 3 staff members and filling of 5 vacancies, all within existing budget. </a:t>
            </a:r>
          </a:p>
          <a:p>
            <a:pPr lvl="1"/>
            <a:r>
              <a:rPr lang="en-US" sz="3300" dirty="0" smtClean="0"/>
              <a:t>Dean Walker and Dr. Thomasine Heitkamp have conducted research and training on Open Educational Resources, and are co-chairing a committee to spearhead pilot initiatives at UND.</a:t>
            </a:r>
          </a:p>
          <a:p>
            <a:pPr lvl="1"/>
            <a:r>
              <a:rPr lang="en-US" sz="3300" dirty="0" smtClean="0"/>
              <a:t>Planning processes for Chester Fritz Library renovations have resumed, and open forums with the architects are tentatively being scheduled for early December.  </a:t>
            </a:r>
          </a:p>
          <a:p>
            <a:pPr lvl="1"/>
            <a:endParaRPr lang="en-US" dirty="0" smtClean="0"/>
          </a:p>
        </p:txBody>
      </p:sp>
    </p:spTree>
    <p:extLst>
      <p:ext uri="{BB962C8B-B14F-4D97-AF65-F5344CB8AC3E}">
        <p14:creationId xmlns:p14="http://schemas.microsoft.com/office/powerpoint/2010/main" val="23716802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Dean Walker</a:t>
            </a:r>
            <a:endParaRPr lang="en-US" sz="3200" dirty="0"/>
          </a:p>
        </p:txBody>
      </p:sp>
      <p:sp>
        <p:nvSpPr>
          <p:cNvPr id="3" name="Content Placeholder 2"/>
          <p:cNvSpPr>
            <a:spLocks noGrp="1"/>
          </p:cNvSpPr>
          <p:nvPr>
            <p:ph idx="1"/>
          </p:nvPr>
        </p:nvSpPr>
        <p:spPr>
          <a:xfrm>
            <a:off x="457200" y="1600200"/>
            <a:ext cx="8229600" cy="5325701"/>
          </a:xfrm>
        </p:spPr>
        <p:txBody>
          <a:bodyPr>
            <a:normAutofit fontScale="70000" lnSpcReduction="20000"/>
          </a:bodyPr>
          <a:lstStyle/>
          <a:p>
            <a:pPr marL="0" indent="0">
              <a:buNone/>
            </a:pPr>
            <a:r>
              <a:rPr lang="en-US" dirty="0" smtClean="0"/>
              <a:t>Selected accomplishments (continued): </a:t>
            </a:r>
          </a:p>
          <a:p>
            <a:pPr lvl="1"/>
            <a:r>
              <a:rPr lang="en-US" dirty="0" smtClean="0"/>
              <a:t>We are also working on an additional ‘mini-renovation’ test area where various models of new furnishings will be tried and evaluated by users.  </a:t>
            </a:r>
          </a:p>
          <a:p>
            <a:pPr lvl="1"/>
            <a:r>
              <a:rPr lang="en-US" dirty="0" smtClean="0"/>
              <a:t>Early discussion of fundraising campaigns for the Chester Fritz Library </a:t>
            </a:r>
            <a:r>
              <a:rPr lang="en-US" dirty="0"/>
              <a:t>h</a:t>
            </a:r>
            <a:r>
              <a:rPr lang="en-US" dirty="0" smtClean="0"/>
              <a:t>ave begun.  </a:t>
            </a:r>
          </a:p>
          <a:p>
            <a:pPr lvl="1"/>
            <a:r>
              <a:rPr lang="en-US" dirty="0" smtClean="0"/>
              <a:t>A Student Library Advisory Committee has been formed.  </a:t>
            </a:r>
          </a:p>
          <a:p>
            <a:pPr lvl="1"/>
            <a:r>
              <a:rPr lang="en-US" dirty="0" smtClean="0"/>
              <a:t>Strategic Collections Services, a subdivision of the major library company OCLC, has been hired to undertake a major analysis of 25 years of data on our circulating, print-based collections.  In conjunction with data gathered via Google Analytics and vendor-supplied, COUNTER-compliant (standardized) usage data on electronic resources, these data will be used to do collection assessments to determine how effectively the Chester Fritz Library is serving each discipline’s collection needs.  </a:t>
            </a:r>
          </a:p>
          <a:p>
            <a:pPr lvl="1"/>
            <a:r>
              <a:rPr lang="en-US" dirty="0" smtClean="0"/>
              <a:t>We have begun discussions with the High Performance Computing group, the Working Group on Digital and New Media, and others on issues such as research data management and digital humanities, and how the Libraries may support such initiatives.</a:t>
            </a:r>
          </a:p>
        </p:txBody>
      </p:sp>
    </p:spTree>
    <p:extLst>
      <p:ext uri="{BB962C8B-B14F-4D97-AF65-F5344CB8AC3E}">
        <p14:creationId xmlns:p14="http://schemas.microsoft.com/office/powerpoint/2010/main" val="17186243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p:txBody>
          <a:bodyPr>
            <a:normAutofit/>
          </a:bodyPr>
          <a:lstStyle/>
          <a:p>
            <a:r>
              <a:rPr lang="en-US" dirty="0" smtClean="0"/>
              <a:t>Mentor the new Vice President for Research and Economic Development (Grant McGimpsey) and Dean of Libraries and Information Resources (Stephanie Walker) and support their activities and initiatives</a:t>
            </a:r>
          </a:p>
          <a:p>
            <a:r>
              <a:rPr lang="en-US" dirty="0" smtClean="0"/>
              <a:t>Deans’ reviews (two year reviews for Deans Storrs and Hill and five year review for Dean El-Rewini) </a:t>
            </a:r>
          </a:p>
          <a:p>
            <a:pPr marL="0" indent="0">
              <a:buNone/>
            </a:pPr>
            <a:endParaRPr lang="en-US" dirty="0"/>
          </a:p>
        </p:txBody>
      </p:sp>
    </p:spTree>
    <p:extLst>
      <p:ext uri="{BB962C8B-B14F-4D97-AF65-F5344CB8AC3E}">
        <p14:creationId xmlns:p14="http://schemas.microsoft.com/office/powerpoint/2010/main" val="8404761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Deans’ Reviews</a:t>
            </a:r>
            <a:endParaRPr lang="en-US" sz="3200" dirty="0"/>
          </a:p>
        </p:txBody>
      </p:sp>
      <p:sp>
        <p:nvSpPr>
          <p:cNvPr id="3" name="Content Placeholder 2"/>
          <p:cNvSpPr>
            <a:spLocks noGrp="1"/>
          </p:cNvSpPr>
          <p:nvPr>
            <p:ph idx="1"/>
          </p:nvPr>
        </p:nvSpPr>
        <p:spPr/>
        <p:txBody>
          <a:bodyPr>
            <a:normAutofit/>
          </a:bodyPr>
          <a:lstStyle/>
          <a:p>
            <a:r>
              <a:rPr lang="en-US" dirty="0" smtClean="0"/>
              <a:t>Deans’ reviews</a:t>
            </a:r>
          </a:p>
          <a:p>
            <a:pPr lvl="1"/>
            <a:r>
              <a:rPr lang="en-US" dirty="0" smtClean="0"/>
              <a:t>Storrs’ presentation to faculty and staff today</a:t>
            </a:r>
          </a:p>
          <a:p>
            <a:pPr lvl="1"/>
            <a:r>
              <a:rPr lang="en-US" dirty="0" smtClean="0"/>
              <a:t>El-</a:t>
            </a:r>
            <a:r>
              <a:rPr lang="en-US" dirty="0" err="1" smtClean="0"/>
              <a:t>Rewini’s</a:t>
            </a:r>
            <a:r>
              <a:rPr lang="en-US" dirty="0" smtClean="0"/>
              <a:t> presentation to faculty and staff tomorrow</a:t>
            </a:r>
          </a:p>
          <a:p>
            <a:pPr lvl="1"/>
            <a:r>
              <a:rPr lang="en-US" dirty="0" smtClean="0"/>
              <a:t>Hill’ presentation to faculty and staff postponed to a later date </a:t>
            </a:r>
          </a:p>
          <a:p>
            <a:pPr marL="0" indent="0">
              <a:buNone/>
            </a:pPr>
            <a:endParaRPr lang="en-US" dirty="0"/>
          </a:p>
        </p:txBody>
      </p:sp>
    </p:spTree>
    <p:extLst>
      <p:ext uri="{BB962C8B-B14F-4D97-AF65-F5344CB8AC3E}">
        <p14:creationId xmlns:p14="http://schemas.microsoft.com/office/powerpoint/2010/main" val="19524019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My Priorities</a:t>
            </a:r>
            <a:endParaRPr lang="en-US" sz="3200" dirty="0"/>
          </a:p>
        </p:txBody>
      </p:sp>
      <p:sp>
        <p:nvSpPr>
          <p:cNvPr id="3" name="Content Placeholder 2"/>
          <p:cNvSpPr>
            <a:spLocks noGrp="1"/>
          </p:cNvSpPr>
          <p:nvPr>
            <p:ph idx="1"/>
          </p:nvPr>
        </p:nvSpPr>
        <p:spPr/>
        <p:txBody>
          <a:bodyPr>
            <a:normAutofit fontScale="85000" lnSpcReduction="10000"/>
          </a:bodyPr>
          <a:lstStyle/>
          <a:p>
            <a:r>
              <a:rPr lang="en-US" dirty="0" smtClean="0"/>
              <a:t>Mentor the new Vice President for Research and Economic Development (Grant McGimpsey) and Dean of Libraries and Information Resources (Stephanie Walker) and support their activities and initiatives</a:t>
            </a:r>
          </a:p>
          <a:p>
            <a:r>
              <a:rPr lang="en-US" dirty="0" smtClean="0"/>
              <a:t>Deans’ reviews (two year reviews for Deans Storrs and Hill and five year review for Dean El-Rewini) </a:t>
            </a:r>
          </a:p>
          <a:p>
            <a:r>
              <a:rPr lang="en-US" dirty="0" err="1" smtClean="0"/>
              <a:t>Ombud’s</a:t>
            </a:r>
            <a:r>
              <a:rPr lang="en-US" dirty="0" smtClean="0"/>
              <a:t> search (chaired by Ryan Zerr and Cheri Williams) has been successful. UND hired </a:t>
            </a:r>
            <a:r>
              <a:rPr lang="en-US" dirty="0" err="1" smtClean="0"/>
              <a:t>Henok</a:t>
            </a:r>
            <a:r>
              <a:rPr lang="en-US" dirty="0" smtClean="0"/>
              <a:t> Elias as its first full-time </a:t>
            </a:r>
            <a:r>
              <a:rPr lang="en-US" dirty="0" err="1" smtClean="0"/>
              <a:t>Ombuds</a:t>
            </a:r>
            <a:r>
              <a:rPr lang="en-US" dirty="0" smtClean="0"/>
              <a:t>. </a:t>
            </a:r>
            <a:r>
              <a:rPr lang="en-US" dirty="0" err="1" smtClean="0"/>
              <a:t>Henok</a:t>
            </a:r>
            <a:r>
              <a:rPr lang="en-US" dirty="0" smtClean="0"/>
              <a:t> will start mid-January 2016.</a:t>
            </a:r>
          </a:p>
          <a:p>
            <a:endParaRPr lang="en-US" dirty="0"/>
          </a:p>
        </p:txBody>
      </p:sp>
    </p:spTree>
    <p:extLst>
      <p:ext uri="{BB962C8B-B14F-4D97-AF65-F5344CB8AC3E}">
        <p14:creationId xmlns:p14="http://schemas.microsoft.com/office/powerpoint/2010/main" val="3442027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r>
              <a:rPr lang="en-US" dirty="0" smtClean="0"/>
              <a:t>) – Past and Current</a:t>
            </a:r>
            <a:endParaRPr lang="en-US" sz="3200" dirty="0"/>
          </a:p>
        </p:txBody>
      </p:sp>
      <p:sp>
        <p:nvSpPr>
          <p:cNvPr id="3" name="Content Placeholder 2"/>
          <p:cNvSpPr>
            <a:spLocks noGrp="1"/>
          </p:cNvSpPr>
          <p:nvPr>
            <p:ph idx="1"/>
          </p:nvPr>
        </p:nvSpPr>
        <p:spPr>
          <a:xfrm>
            <a:off x="457200" y="1600200"/>
            <a:ext cx="8229600" cy="5162739"/>
          </a:xfrm>
        </p:spPr>
        <p:txBody>
          <a:bodyPr>
            <a:normAutofit fontScale="62500" lnSpcReduction="20000"/>
          </a:bodyPr>
          <a:lstStyle/>
          <a:p>
            <a:r>
              <a:rPr lang="en-US" dirty="0" smtClean="0"/>
              <a:t>Deans’ Working Group Assembled</a:t>
            </a:r>
          </a:p>
          <a:p>
            <a:pPr lvl="1"/>
            <a:r>
              <a:rPr lang="en-US" dirty="0" smtClean="0"/>
              <a:t>Reviewed revenue calculations in detail and presented model statements for 4 colleges</a:t>
            </a:r>
          </a:p>
          <a:p>
            <a:pPr lvl="1"/>
            <a:r>
              <a:rPr lang="en-US" dirty="0" smtClean="0"/>
              <a:t>Presented to Dean’s Council and working with Deans to present at each college</a:t>
            </a:r>
          </a:p>
          <a:p>
            <a:pPr lvl="1"/>
            <a:r>
              <a:rPr lang="en-US" dirty="0" smtClean="0"/>
              <a:t>Developing tools for academic divisions to use as reference guides for MIRA</a:t>
            </a:r>
          </a:p>
          <a:p>
            <a:pPr lvl="1"/>
            <a:r>
              <a:rPr lang="en-US" dirty="0" smtClean="0"/>
              <a:t>Developing guiding principles for allocation of resources at the college-level</a:t>
            </a:r>
          </a:p>
          <a:p>
            <a:pPr marL="457200" lvl="1" indent="0">
              <a:buNone/>
            </a:pPr>
            <a:endParaRPr lang="en-US" dirty="0" smtClean="0"/>
          </a:p>
          <a:p>
            <a:r>
              <a:rPr lang="en-US" dirty="0" smtClean="0"/>
              <a:t>Working with University Senate Leadership on Joint Communications</a:t>
            </a:r>
          </a:p>
          <a:p>
            <a:pPr lvl="1"/>
            <a:r>
              <a:rPr lang="en-US" dirty="0" smtClean="0"/>
              <a:t>Budget 102</a:t>
            </a:r>
          </a:p>
          <a:p>
            <a:pPr lvl="1"/>
            <a:r>
              <a:rPr lang="en-US" dirty="0" smtClean="0"/>
              <a:t>Website</a:t>
            </a:r>
          </a:p>
          <a:p>
            <a:pPr lvl="1"/>
            <a:r>
              <a:rPr lang="en-US" dirty="0" smtClean="0"/>
              <a:t>Regular Updates to Various Stakeholders</a:t>
            </a:r>
          </a:p>
          <a:p>
            <a:pPr lvl="1"/>
            <a:r>
              <a:rPr lang="en-US" dirty="0" smtClean="0"/>
              <a:t>MIRA presentations to subcommittees of University Senate</a:t>
            </a:r>
          </a:p>
          <a:p>
            <a:pPr marL="457200" lvl="1" indent="0">
              <a:buNone/>
            </a:pPr>
            <a:endParaRPr lang="en-US" dirty="0" smtClean="0"/>
          </a:p>
          <a:p>
            <a:r>
              <a:rPr lang="en-US" dirty="0" smtClean="0"/>
              <a:t>Advisory Committees Established</a:t>
            </a:r>
          </a:p>
          <a:p>
            <a:pPr lvl="1"/>
            <a:r>
              <a:rPr lang="en-US" dirty="0" smtClean="0"/>
              <a:t>Executive</a:t>
            </a:r>
          </a:p>
          <a:p>
            <a:pPr lvl="1"/>
            <a:r>
              <a:rPr lang="en-US" dirty="0" smtClean="0"/>
              <a:t>Space Allocation</a:t>
            </a:r>
          </a:p>
          <a:p>
            <a:pPr lvl="1"/>
            <a:r>
              <a:rPr lang="en-US" dirty="0" smtClean="0"/>
              <a:t>Support Services</a:t>
            </a:r>
          </a:p>
        </p:txBody>
      </p:sp>
    </p:spTree>
    <p:extLst>
      <p:ext uri="{BB962C8B-B14F-4D97-AF65-F5344CB8AC3E}">
        <p14:creationId xmlns:p14="http://schemas.microsoft.com/office/powerpoint/2010/main" val="29953730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Ombud’s search</a:t>
            </a:r>
            <a:endParaRPr lang="en-US" sz="3200" dirty="0"/>
          </a:p>
        </p:txBody>
      </p:sp>
      <p:sp>
        <p:nvSpPr>
          <p:cNvPr id="3" name="Content Placeholder 2"/>
          <p:cNvSpPr>
            <a:spLocks noGrp="1"/>
          </p:cNvSpPr>
          <p:nvPr>
            <p:ph idx="1"/>
          </p:nvPr>
        </p:nvSpPr>
        <p:spPr/>
        <p:txBody>
          <a:bodyPr>
            <a:normAutofit fontScale="70000" lnSpcReduction="20000"/>
          </a:bodyPr>
          <a:lstStyle/>
          <a:p>
            <a:r>
              <a:rPr lang="en-US" sz="3400" dirty="0" smtClean="0"/>
              <a:t>UND </a:t>
            </a:r>
            <a:r>
              <a:rPr lang="en-US" sz="3400" dirty="0"/>
              <a:t>has hired its first full-time Ombuds.  </a:t>
            </a:r>
            <a:r>
              <a:rPr lang="en-US" sz="3400" dirty="0" err="1"/>
              <a:t>Henok</a:t>
            </a:r>
            <a:r>
              <a:rPr lang="en-US" sz="3400" dirty="0"/>
              <a:t> Elias was selected from a pool of three finalists who were on campus for interviews in October.  </a:t>
            </a:r>
          </a:p>
          <a:p>
            <a:r>
              <a:rPr lang="en-US" sz="3400" dirty="0" err="1"/>
              <a:t>Henok</a:t>
            </a:r>
            <a:r>
              <a:rPr lang="en-US" sz="3400" dirty="0"/>
              <a:t> received his Master in Dispute Resolution from Pepperdine University School of Law in August 2015.  He worked as an </a:t>
            </a:r>
            <a:r>
              <a:rPr lang="en-US" sz="3400" dirty="0" smtClean="0"/>
              <a:t>Ombuds </a:t>
            </a:r>
            <a:r>
              <a:rPr lang="en-US" sz="3400" dirty="0"/>
              <a:t>and Mediator for the Los Angeles County Department of Consumer and Business Affairs and as a Mediator for the Center for Conflict Resolution in the Small Claims courts of Los Angeles Superior Court.</a:t>
            </a:r>
          </a:p>
          <a:p>
            <a:r>
              <a:rPr lang="en-US" sz="3400" dirty="0" smtClean="0"/>
              <a:t>His </a:t>
            </a:r>
            <a:r>
              <a:rPr lang="en-US" sz="3400" dirty="0"/>
              <a:t>office will open mid-January 2016. Details on its location, and his contact information, will be sent at a later date.</a:t>
            </a:r>
          </a:p>
          <a:p>
            <a:r>
              <a:rPr lang="en-US" sz="3400" dirty="0" smtClean="0"/>
              <a:t>Thanks to Chairs Ryan Zerr and Cheri Williams and the entire search committee.</a:t>
            </a:r>
          </a:p>
          <a:p>
            <a:endParaRPr lang="en-US" dirty="0"/>
          </a:p>
        </p:txBody>
      </p:sp>
    </p:spTree>
    <p:extLst>
      <p:ext uri="{BB962C8B-B14F-4D97-AF65-F5344CB8AC3E}">
        <p14:creationId xmlns:p14="http://schemas.microsoft.com/office/powerpoint/2010/main" val="38957643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Next meeting</a:t>
            </a:r>
            <a:endParaRPr lang="en-US" sz="3200" dirty="0"/>
          </a:p>
        </p:txBody>
      </p:sp>
      <p:sp>
        <p:nvSpPr>
          <p:cNvPr id="3" name="Content Placeholder 2"/>
          <p:cNvSpPr>
            <a:spLocks noGrp="1"/>
          </p:cNvSpPr>
          <p:nvPr>
            <p:ph idx="1"/>
          </p:nvPr>
        </p:nvSpPr>
        <p:spPr/>
        <p:txBody>
          <a:bodyPr>
            <a:normAutofit/>
          </a:bodyPr>
          <a:lstStyle/>
          <a:p>
            <a:r>
              <a:rPr lang="en-US" dirty="0" smtClean="0"/>
              <a:t>Discussion of priorities of others in the VPAA office</a:t>
            </a:r>
          </a:p>
          <a:p>
            <a:pPr lvl="1"/>
            <a:r>
              <a:rPr lang="en-US" dirty="0" smtClean="0"/>
              <a:t>Sandra Mitchell</a:t>
            </a:r>
          </a:p>
          <a:p>
            <a:pPr lvl="1"/>
            <a:endParaRPr lang="en-US" dirty="0" smtClean="0"/>
          </a:p>
          <a:p>
            <a:pPr lvl="1"/>
            <a:r>
              <a:rPr lang="en-US" dirty="0" smtClean="0"/>
              <a:t> Grant </a:t>
            </a:r>
            <a:r>
              <a:rPr lang="en-US" dirty="0" err="1" smtClean="0"/>
              <a:t>McGimpsey</a:t>
            </a:r>
            <a:endParaRPr lang="en-US" dirty="0" smtClean="0"/>
          </a:p>
          <a:p>
            <a:pPr marL="0" indent="0">
              <a:buNone/>
            </a:pPr>
            <a:endParaRPr lang="en-US" dirty="0"/>
          </a:p>
        </p:txBody>
      </p:sp>
    </p:spTree>
    <p:extLst>
      <p:ext uri="{BB962C8B-B14F-4D97-AF65-F5344CB8AC3E}">
        <p14:creationId xmlns:p14="http://schemas.microsoft.com/office/powerpoint/2010/main" val="40345825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Q&amp;A</a:t>
            </a:r>
            <a:endParaRPr lang="en-US" sz="3200"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40601831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the new budget model</a:t>
            </a:r>
            <a:br>
              <a:rPr lang="en-US" dirty="0"/>
            </a:br>
            <a:r>
              <a:rPr lang="en-US" dirty="0"/>
              <a:t>(MIRA</a:t>
            </a:r>
            <a:r>
              <a:rPr lang="en-US" dirty="0" smtClean="0"/>
              <a:t>) – Upcoming Activities</a:t>
            </a:r>
            <a:endParaRPr lang="en-US" sz="3200" dirty="0"/>
          </a:p>
        </p:txBody>
      </p:sp>
      <p:sp>
        <p:nvSpPr>
          <p:cNvPr id="3" name="Content Placeholder 2"/>
          <p:cNvSpPr>
            <a:spLocks noGrp="1"/>
          </p:cNvSpPr>
          <p:nvPr>
            <p:ph idx="1"/>
          </p:nvPr>
        </p:nvSpPr>
        <p:spPr>
          <a:xfrm>
            <a:off x="457200" y="1600201"/>
            <a:ext cx="8229600" cy="5171792"/>
          </a:xfrm>
        </p:spPr>
        <p:txBody>
          <a:bodyPr>
            <a:noAutofit/>
          </a:bodyPr>
          <a:lstStyle/>
          <a:p>
            <a:r>
              <a:rPr lang="en-US" sz="1600" dirty="0" smtClean="0"/>
              <a:t>Model Statements for Primary Units and Support Units</a:t>
            </a:r>
          </a:p>
          <a:p>
            <a:pPr lvl="1"/>
            <a:r>
              <a:rPr lang="en-US" sz="1600" dirty="0" smtClean="0"/>
              <a:t>Model statements with current assumptions distributed for review and validation</a:t>
            </a:r>
          </a:p>
          <a:p>
            <a:pPr lvl="1"/>
            <a:r>
              <a:rPr lang="en-US" sz="1600" dirty="0" smtClean="0"/>
              <a:t>MIRA Team to review current assumptions (levers) and make recommendations to leadership for changes based on FY12-FY15 actual data (if any)</a:t>
            </a:r>
          </a:p>
          <a:p>
            <a:pPr lvl="1"/>
            <a:r>
              <a:rPr lang="en-US" sz="1600" dirty="0" smtClean="0"/>
              <a:t>Revised model statements distributed with lever adjustments (if any)</a:t>
            </a:r>
          </a:p>
          <a:p>
            <a:r>
              <a:rPr lang="en-US" sz="1600" dirty="0" smtClean="0"/>
              <a:t>Training</a:t>
            </a:r>
          </a:p>
          <a:p>
            <a:pPr lvl="1"/>
            <a:r>
              <a:rPr lang="en-US" sz="1600" dirty="0" smtClean="0"/>
              <a:t>MIRA team and University Senate developing Budget 102, Budget 103 to be presented throughout spring semester</a:t>
            </a:r>
          </a:p>
          <a:p>
            <a:pPr lvl="1"/>
            <a:r>
              <a:rPr lang="en-US" sz="1600" dirty="0" smtClean="0"/>
              <a:t>MIRA Team will be available to meet with Primary Unit teams for question and answer sessions</a:t>
            </a:r>
          </a:p>
          <a:p>
            <a:r>
              <a:rPr lang="en-US" sz="1600" dirty="0" smtClean="0"/>
              <a:t>MIRA Communication</a:t>
            </a:r>
          </a:p>
          <a:p>
            <a:pPr lvl="1"/>
            <a:r>
              <a:rPr lang="en-US" sz="1600" dirty="0"/>
              <a:t>Website launched with FAQs</a:t>
            </a:r>
          </a:p>
          <a:p>
            <a:pPr lvl="1"/>
            <a:r>
              <a:rPr lang="en-US" sz="1600" dirty="0"/>
              <a:t>Regular communication through university senate and its subcommittees on MIRA </a:t>
            </a:r>
            <a:r>
              <a:rPr lang="en-US" sz="1600" dirty="0" smtClean="0"/>
              <a:t>progress</a:t>
            </a:r>
            <a:endParaRPr lang="en-US" sz="1600" dirty="0"/>
          </a:p>
          <a:p>
            <a:r>
              <a:rPr lang="en-US" sz="1600" dirty="0" smtClean="0"/>
              <a:t>Clarification of hold-harmless year and budget planning for FY 2016-17 defined and communicated</a:t>
            </a:r>
          </a:p>
        </p:txBody>
      </p:sp>
    </p:spTree>
    <p:extLst>
      <p:ext uri="{BB962C8B-B14F-4D97-AF65-F5344CB8AC3E}">
        <p14:creationId xmlns:p14="http://schemas.microsoft.com/office/powerpoint/2010/main" val="2814689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Implementing the new budget model (MIRA) – other universities</a:t>
            </a:r>
            <a:endParaRPr lang="en-US" sz="3200" dirty="0"/>
          </a:p>
        </p:txBody>
      </p:sp>
      <p:sp>
        <p:nvSpPr>
          <p:cNvPr id="3" name="Content Placeholder 2"/>
          <p:cNvSpPr>
            <a:spLocks noGrp="1"/>
          </p:cNvSpPr>
          <p:nvPr>
            <p:ph idx="1"/>
          </p:nvPr>
        </p:nvSpPr>
        <p:spPr>
          <a:xfrm>
            <a:off x="298764" y="1502875"/>
            <a:ext cx="8474044" cy="5676523"/>
          </a:xfrm>
        </p:spPr>
        <p:txBody>
          <a:bodyPr>
            <a:normAutofit fontScale="40000" lnSpcReduction="20000"/>
          </a:bodyPr>
          <a:lstStyle/>
          <a:p>
            <a:pPr marL="0" indent="0">
              <a:buNone/>
            </a:pPr>
            <a:r>
              <a:rPr lang="en-US" sz="4500" dirty="0" smtClean="0"/>
              <a:t>From the </a:t>
            </a:r>
            <a:r>
              <a:rPr lang="en-US" sz="4500" dirty="0"/>
              <a:t>University of Arizona (</a:t>
            </a:r>
            <a:r>
              <a:rPr lang="en-US" sz="4500" u="sng" dirty="0">
                <a:hlinkClick r:id="rId3"/>
              </a:rPr>
              <a:t>http://rcm.arizona.edu/faq-page#n398</a:t>
            </a:r>
            <a:r>
              <a:rPr lang="en-US" sz="4500" dirty="0" smtClean="0"/>
              <a:t>)</a:t>
            </a:r>
            <a:endParaRPr lang="en-US" sz="4500" dirty="0"/>
          </a:p>
          <a:p>
            <a:r>
              <a:rPr lang="en-US" sz="4500" dirty="0" smtClean="0"/>
              <a:t>Many </a:t>
            </a:r>
            <a:r>
              <a:rPr lang="en-US" sz="4500" dirty="0"/>
              <a:t>universities, both private (e.g., Harvard, Duke, Johns Hopkins, Syracuse) and public (e.g., the University of Michigan, University of Delaware, University of New Hampshire) use some form of RCM. The UA plans to adapt RCM to fit our distinctive qualities, culture, organizational elements and mix of mission-related goals.</a:t>
            </a:r>
          </a:p>
          <a:p>
            <a:pPr fontAlgn="base"/>
            <a:r>
              <a:rPr lang="en-US" sz="4500" dirty="0"/>
              <a:t>RCM was developed and has evolved over some 35 years with the University of Pennsylvania being the first higher education institution to implement RCM in 1974. A 2011 Inside Higher Ed survey indicated “interest in responsibility center management among public universities is soaring, with more than 21 percent of public doctoral institutions reporting that they use the RCM model."</a:t>
            </a:r>
          </a:p>
          <a:p>
            <a:pPr fontAlgn="base"/>
            <a:r>
              <a:rPr lang="en-US" sz="4500" dirty="0"/>
              <a:t>Lessons learned, from which we will benefit, include:</a:t>
            </a:r>
          </a:p>
          <a:p>
            <a:pPr lvl="0" fontAlgn="base"/>
            <a:r>
              <a:rPr lang="en-US" sz="4500" dirty="0"/>
              <a:t>Making the transition to RCM can be challenging, but it is considered the best approach and solution for collaborative and responsible financial management going forward.</a:t>
            </a:r>
          </a:p>
          <a:p>
            <a:pPr lvl="0" fontAlgn="base"/>
            <a:r>
              <a:rPr lang="en-US" sz="4500" dirty="0"/>
              <a:t>Implementing RCM requires ongoing conversations between academic and administrative units to manage changes, take advantage of opportunities, and ensure commitment to core mission and values.</a:t>
            </a:r>
          </a:p>
          <a:p>
            <a:pPr lvl="0" fontAlgn="base"/>
            <a:r>
              <a:rPr lang="en-US" sz="4500" dirty="0"/>
              <a:t>While the general intent of RCM implementation is to empower academic units, the institutions that have derived the greatest benefits have also learned that they require trust, collaboration and a common sense of purpose among all units in order to be successful.</a:t>
            </a:r>
          </a:p>
          <a:p>
            <a:endParaRPr lang="en-US" sz="3800" dirty="0"/>
          </a:p>
          <a:p>
            <a:endParaRPr lang="en-US" dirty="0"/>
          </a:p>
        </p:txBody>
      </p:sp>
    </p:spTree>
    <p:extLst>
      <p:ext uri="{BB962C8B-B14F-4D97-AF65-F5344CB8AC3E}">
        <p14:creationId xmlns:p14="http://schemas.microsoft.com/office/powerpoint/2010/main" val="1358284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11967444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effectLst>
                  <a:outerShdw blurRad="38100" dist="38100" dir="2700000" algn="tl">
                    <a:srgbClr val="000000">
                      <a:alpha val="43137"/>
                    </a:srgbClr>
                  </a:outerShdw>
                </a:effectLst>
              </a:rPr>
              <a:t>Promotion, Tenure, and Evaluation (PTE</a:t>
            </a:r>
            <a:r>
              <a:rPr lang="en-US" sz="4000" b="1" dirty="0" smtClean="0">
                <a:effectLst>
                  <a:outerShdw blurRad="38100" dist="38100" dir="2700000" algn="tl">
                    <a:srgbClr val="000000">
                      <a:alpha val="43137"/>
                    </a:srgbClr>
                  </a:outerShdw>
                </a:effectLst>
              </a:rPr>
              <a:t>)</a:t>
            </a:r>
            <a:r>
              <a:rPr lang="en-US" sz="4000" b="1" dirty="0">
                <a:effectLst>
                  <a:outerShdw blurRad="38100" dist="38100" dir="2700000" algn="tl">
                    <a:srgbClr val="000000">
                      <a:alpha val="43137"/>
                    </a:srgbClr>
                  </a:outerShdw>
                </a:effectLst>
              </a:rPr>
              <a:t/>
            </a:r>
            <a:br>
              <a:rPr lang="en-US" sz="4000" b="1" dirty="0">
                <a:effectLst>
                  <a:outerShdw blurRad="38100" dist="38100" dir="2700000" algn="tl">
                    <a:srgbClr val="000000">
                      <a:alpha val="43137"/>
                    </a:srgbClr>
                  </a:outerShdw>
                </a:effectLst>
              </a:rPr>
            </a:br>
            <a:endParaRPr lang="en-US" sz="4000" dirty="0"/>
          </a:p>
        </p:txBody>
      </p:sp>
      <p:sp>
        <p:nvSpPr>
          <p:cNvPr id="3" name="Content Placeholder 2"/>
          <p:cNvSpPr>
            <a:spLocks noGrp="1"/>
          </p:cNvSpPr>
          <p:nvPr>
            <p:ph idx="1"/>
          </p:nvPr>
        </p:nvSpPr>
        <p:spPr/>
        <p:txBody>
          <a:bodyPr>
            <a:normAutofit fontScale="85000" lnSpcReduction="10000"/>
          </a:bodyPr>
          <a:lstStyle/>
          <a:p>
            <a:pPr marL="0" indent="0">
              <a:buNone/>
            </a:pPr>
            <a:r>
              <a:rPr lang="en-US" sz="2800" b="1" dirty="0"/>
              <a:t>1.  Annual process </a:t>
            </a:r>
            <a:r>
              <a:rPr lang="en-US" sz="2800" b="1" dirty="0" smtClean="0">
                <a:solidFill>
                  <a:srgbClr val="00B050"/>
                </a:solidFill>
              </a:rPr>
              <a:t>(</a:t>
            </a:r>
            <a:r>
              <a:rPr lang="en-US" sz="2800" b="1" dirty="0">
                <a:solidFill>
                  <a:srgbClr val="00B050"/>
                </a:solidFill>
              </a:rPr>
              <a:t>continuous implementation)</a:t>
            </a:r>
          </a:p>
          <a:p>
            <a:pPr lvl="1"/>
            <a:r>
              <a:rPr lang="en-US" dirty="0"/>
              <a:t>VPAA guidance; timeline; communications; webpage; dossier preparation &amp; submission</a:t>
            </a:r>
          </a:p>
          <a:p>
            <a:pPr lvl="1"/>
            <a:endParaRPr lang="en-US" sz="1000" dirty="0"/>
          </a:p>
          <a:p>
            <a:pPr marL="0" indent="0">
              <a:buNone/>
            </a:pPr>
            <a:r>
              <a:rPr lang="en-US" sz="2800" b="1" dirty="0"/>
              <a:t>2.  Implementation of Essential Elements </a:t>
            </a:r>
            <a:r>
              <a:rPr lang="en-US" sz="2800" b="1" dirty="0">
                <a:solidFill>
                  <a:srgbClr val="00B050"/>
                </a:solidFill>
              </a:rPr>
              <a:t>(in process, on track)</a:t>
            </a:r>
            <a:endParaRPr lang="en-US" sz="2800" b="1" dirty="0"/>
          </a:p>
          <a:p>
            <a:pPr lvl="1"/>
            <a:r>
              <a:rPr lang="en-US" dirty="0"/>
              <a:t>All departmental guidelines reviewed, approved, aligned with elements identified in 2008 faculty-led review</a:t>
            </a:r>
          </a:p>
          <a:p>
            <a:pPr lvl="1"/>
            <a:endParaRPr lang="en-US" sz="1000" dirty="0"/>
          </a:p>
          <a:p>
            <a:pPr marL="0" indent="0">
              <a:buNone/>
            </a:pPr>
            <a:r>
              <a:rPr lang="en-US" sz="2800" b="1" dirty="0"/>
              <a:t>3.  PTE Working Group </a:t>
            </a:r>
            <a:r>
              <a:rPr lang="en-US" sz="2800" b="1" dirty="0">
                <a:solidFill>
                  <a:srgbClr val="00B050"/>
                </a:solidFill>
              </a:rPr>
              <a:t>(in process, on track)</a:t>
            </a:r>
            <a:endParaRPr lang="en-US" sz="2800" b="1" dirty="0"/>
          </a:p>
          <a:p>
            <a:pPr lvl="1"/>
            <a:r>
              <a:rPr lang="en-US" dirty="0"/>
              <a:t>Representatives of all eight colleges/schools review; recommend clear, consistent, fair PTE policies, procedures informed by quality, best practices, peer &amp; aspirant institutions, UND- and discipline-specific </a:t>
            </a:r>
            <a:r>
              <a:rPr lang="en-US" dirty="0" smtClean="0"/>
              <a:t>information</a:t>
            </a:r>
            <a:endParaRPr lang="en-US" sz="2000" dirty="0"/>
          </a:p>
        </p:txBody>
      </p:sp>
    </p:spTree>
    <p:extLst>
      <p:ext uri="{BB962C8B-B14F-4D97-AF65-F5344CB8AC3E}">
        <p14:creationId xmlns:p14="http://schemas.microsoft.com/office/powerpoint/2010/main" val="4192703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PTE Working Group Update</a:t>
            </a:r>
          </a:p>
        </p:txBody>
      </p:sp>
      <p:sp>
        <p:nvSpPr>
          <p:cNvPr id="3" name="Content Placeholder 2"/>
          <p:cNvSpPr>
            <a:spLocks noGrp="1"/>
          </p:cNvSpPr>
          <p:nvPr>
            <p:ph idx="1"/>
          </p:nvPr>
        </p:nvSpPr>
        <p:spPr/>
        <p:txBody>
          <a:bodyPr>
            <a:normAutofit fontScale="62500" lnSpcReduction="20000"/>
          </a:bodyPr>
          <a:lstStyle/>
          <a:p>
            <a:r>
              <a:rPr lang="en-US" b="1" dirty="0"/>
              <a:t>Four meetings so far this academic year </a:t>
            </a:r>
            <a:r>
              <a:rPr lang="en-US" b="1" dirty="0">
                <a:solidFill>
                  <a:srgbClr val="00B050"/>
                </a:solidFill>
              </a:rPr>
              <a:t>(in process)</a:t>
            </a:r>
          </a:p>
          <a:p>
            <a:pPr lvl="1"/>
            <a:r>
              <a:rPr lang="en-US" dirty="0"/>
              <a:t>Philosophy statement for promotion &amp; tenure</a:t>
            </a:r>
          </a:p>
          <a:p>
            <a:pPr lvl="1"/>
            <a:r>
              <a:rPr lang="en-US" dirty="0"/>
              <a:t>Procedures, including roles &amp; responsibilities of candidate, chair, committees</a:t>
            </a:r>
          </a:p>
          <a:p>
            <a:pPr lvl="1"/>
            <a:r>
              <a:rPr lang="en-US" dirty="0"/>
              <a:t>Academic titles, ranks, and responsibilities</a:t>
            </a:r>
          </a:p>
          <a:p>
            <a:pPr lvl="1"/>
            <a:r>
              <a:rPr lang="en-US" dirty="0"/>
              <a:t>Dossier format &amp; template</a:t>
            </a:r>
          </a:p>
          <a:p>
            <a:pPr lvl="1"/>
            <a:r>
              <a:rPr lang="en-US" dirty="0"/>
              <a:t>Standard hiring letter, contract template</a:t>
            </a:r>
          </a:p>
          <a:p>
            <a:pPr marL="0" indent="0">
              <a:buNone/>
            </a:pPr>
            <a:endParaRPr lang="en-US" sz="1100" dirty="0"/>
          </a:p>
          <a:p>
            <a:r>
              <a:rPr lang="en-US" b="1" dirty="0"/>
              <a:t>Beginning to envision how all of this can be used to make a </a:t>
            </a:r>
            <a:r>
              <a:rPr lang="en-US" b="1" i="1" dirty="0"/>
              <a:t>recommendation</a:t>
            </a:r>
            <a:r>
              <a:rPr lang="en-US" b="1" dirty="0"/>
              <a:t> about a revised </a:t>
            </a:r>
            <a:r>
              <a:rPr lang="en-US" b="1" i="1" dirty="0"/>
              <a:t>Faculty Handbook </a:t>
            </a:r>
            <a:r>
              <a:rPr lang="en-US" b="1" dirty="0"/>
              <a:t>section on PTE </a:t>
            </a:r>
            <a:r>
              <a:rPr lang="en-US" b="1" dirty="0">
                <a:solidFill>
                  <a:srgbClr val="00B050"/>
                </a:solidFill>
              </a:rPr>
              <a:t>(in process)</a:t>
            </a:r>
          </a:p>
          <a:p>
            <a:endParaRPr lang="en-US" sz="1300" dirty="0"/>
          </a:p>
          <a:p>
            <a:r>
              <a:rPr lang="en-US" b="1" dirty="0"/>
              <a:t>Communications plan </a:t>
            </a:r>
            <a:r>
              <a:rPr lang="en-US" b="1" dirty="0">
                <a:solidFill>
                  <a:srgbClr val="00B050"/>
                </a:solidFill>
              </a:rPr>
              <a:t>(implemented, continuous)</a:t>
            </a:r>
          </a:p>
          <a:p>
            <a:pPr lvl="1"/>
            <a:r>
              <a:rPr lang="en-US" sz="2900" i="1" dirty="0"/>
              <a:t>University Letter </a:t>
            </a:r>
            <a:r>
              <a:rPr lang="en-US" sz="2900" dirty="0"/>
              <a:t>after each meeting; webpage; email updates; University Senate sessions; topic-specific open forums or focus groups</a:t>
            </a:r>
          </a:p>
          <a:p>
            <a:pPr lvl="1"/>
            <a:r>
              <a:rPr lang="en-US" sz="2900" dirty="0"/>
              <a:t>Complete information, regular updates </a:t>
            </a:r>
            <a:r>
              <a:rPr lang="en-US" sz="2900" dirty="0">
                <a:hlinkClick r:id="rId3"/>
              </a:rPr>
              <a:t>on the web </a:t>
            </a:r>
            <a:r>
              <a:rPr lang="en-US" sz="2900" dirty="0"/>
              <a:t>at: </a:t>
            </a:r>
          </a:p>
          <a:p>
            <a:pPr marL="0" indent="0">
              <a:buNone/>
            </a:pPr>
            <a:r>
              <a:rPr lang="en-US" sz="2900" dirty="0"/>
              <a:t>	</a:t>
            </a:r>
            <a:r>
              <a:rPr lang="en-US" sz="2600" dirty="0">
                <a:solidFill>
                  <a:srgbClr val="00B050"/>
                </a:solidFill>
              </a:rPr>
              <a:t>Academic Affairs -&gt; VPAA Initiatives -&gt; Promotion, Tenure, and </a:t>
            </a:r>
            <a:r>
              <a:rPr lang="en-US" sz="2600" dirty="0" smtClean="0">
                <a:solidFill>
                  <a:srgbClr val="00B050"/>
                </a:solidFill>
              </a:rPr>
              <a:t>Evaluation</a:t>
            </a:r>
            <a:endParaRPr lang="en-US" sz="2600" dirty="0">
              <a:solidFill>
                <a:srgbClr val="00B050"/>
              </a:solidFill>
            </a:endParaRPr>
          </a:p>
        </p:txBody>
      </p:sp>
    </p:spTree>
    <p:extLst>
      <p:ext uri="{BB962C8B-B14F-4D97-AF65-F5344CB8AC3E}">
        <p14:creationId xmlns:p14="http://schemas.microsoft.com/office/powerpoint/2010/main" val="3806362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Priorities of the Provost and Deans</a:t>
            </a:r>
            <a:endParaRPr lang="en-US" sz="3200" dirty="0"/>
          </a:p>
        </p:txBody>
      </p:sp>
      <p:sp>
        <p:nvSpPr>
          <p:cNvPr id="3" name="Content Placeholder 2"/>
          <p:cNvSpPr>
            <a:spLocks noGrp="1"/>
          </p:cNvSpPr>
          <p:nvPr>
            <p:ph idx="1"/>
          </p:nvPr>
        </p:nvSpPr>
        <p:spPr/>
        <p:txBody>
          <a:bodyPr>
            <a:normAutofit/>
          </a:bodyPr>
          <a:lstStyle/>
          <a:p>
            <a:r>
              <a:rPr lang="en-US" dirty="0" smtClean="0"/>
              <a:t>Implementing the new budget model (MIRA)</a:t>
            </a:r>
          </a:p>
          <a:p>
            <a:r>
              <a:rPr lang="en-US" dirty="0" smtClean="0"/>
              <a:t>Continuation of PTE work</a:t>
            </a:r>
          </a:p>
          <a:p>
            <a:r>
              <a:rPr lang="en-US" dirty="0" smtClean="0"/>
              <a:t>Search for a Dean for the School of Graduate Studies</a:t>
            </a:r>
          </a:p>
          <a:p>
            <a:pPr marL="0" indent="0">
              <a:buNone/>
            </a:pPr>
            <a:r>
              <a:rPr lang="en-US" dirty="0" smtClean="0"/>
              <a:t> </a:t>
            </a:r>
            <a:endParaRPr lang="en-US" dirty="0"/>
          </a:p>
          <a:p>
            <a:endParaRPr lang="en-US" dirty="0"/>
          </a:p>
        </p:txBody>
      </p:sp>
    </p:spTree>
    <p:extLst>
      <p:ext uri="{BB962C8B-B14F-4D97-AF65-F5344CB8AC3E}">
        <p14:creationId xmlns:p14="http://schemas.microsoft.com/office/powerpoint/2010/main" val="48780461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4453</TotalTime>
  <Words>2677</Words>
  <Application>Microsoft Office PowerPoint</Application>
  <PresentationFormat>On-screen Show (4:3)</PresentationFormat>
  <Paragraphs>238</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Myriad Pro</vt:lpstr>
      <vt:lpstr>Times New Roman</vt:lpstr>
      <vt:lpstr>Custom Design</vt:lpstr>
      <vt:lpstr>Priorities of the Provost/VPAA Office for 2015-2016: Senate Forum Update: November 12, 2015  Thomas M. DiLorenzo Provost and VP for Academic Affairs</vt:lpstr>
      <vt:lpstr>Priorities of the Provost and Deans</vt:lpstr>
      <vt:lpstr>Implementing the new budget model (MIRA) – Past and Current</vt:lpstr>
      <vt:lpstr>Implementing the new budget model (MIRA) – Upcoming Activities</vt:lpstr>
      <vt:lpstr>Implementing the new budget model (MIRA) – other universities</vt:lpstr>
      <vt:lpstr>Priorities of the Provost and Deans</vt:lpstr>
      <vt:lpstr>Promotion, Tenure, and Evaluation (PTE) </vt:lpstr>
      <vt:lpstr>PTE Working Group Update</vt:lpstr>
      <vt:lpstr>Priorities of the Provost and Deans</vt:lpstr>
      <vt:lpstr>Search for a Dean for the School of Graduate Studies</vt:lpstr>
      <vt:lpstr>Examples of SBHE/Chancellor Priorities</vt:lpstr>
      <vt:lpstr>Master Planning Process</vt:lpstr>
      <vt:lpstr>Examples of SBHE/Chancellor Priorities</vt:lpstr>
      <vt:lpstr>Open Source Education (OER)</vt:lpstr>
      <vt:lpstr>Open Source Education (OER)</vt:lpstr>
      <vt:lpstr>Examples of SBHE/Chancellor Priorities</vt:lpstr>
      <vt:lpstr>Student Success Initiatives: Retention &amp; Graduation (SEM Comm)</vt:lpstr>
      <vt:lpstr>Student Success Initiatives:  Retention and Graduation (iCAN project) </vt:lpstr>
      <vt:lpstr>My Priorities</vt:lpstr>
      <vt:lpstr>Budget Committee – Brad Myers</vt:lpstr>
      <vt:lpstr>My Priorities (continued)</vt:lpstr>
      <vt:lpstr>VP McGimpsey</vt:lpstr>
      <vt:lpstr>VP McGimpsey</vt:lpstr>
      <vt:lpstr>VP McGimpsey</vt:lpstr>
      <vt:lpstr>Dean Walker</vt:lpstr>
      <vt:lpstr>Dean Walker</vt:lpstr>
      <vt:lpstr>My Priorities</vt:lpstr>
      <vt:lpstr>Deans’ Reviews</vt:lpstr>
      <vt:lpstr>My Priorities</vt:lpstr>
      <vt:lpstr>Ombud’s search</vt:lpstr>
      <vt:lpstr>Next meeting</vt:lpstr>
      <vt:lpstr>Q&amp;A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University of North Dakota</dc:title>
  <dc:creator>Susan.Walton</dc:creator>
  <cp:lastModifiedBy>Gudgeon, Kirsten</cp:lastModifiedBy>
  <cp:revision>178</cp:revision>
  <cp:lastPrinted>2015-11-11T16:41:03Z</cp:lastPrinted>
  <dcterms:created xsi:type="dcterms:W3CDTF">2013-03-03T16:45:38Z</dcterms:created>
  <dcterms:modified xsi:type="dcterms:W3CDTF">2015-12-21T19:01:41Z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_Steward">
    <vt:lpwstr>Walton M na26414</vt:lpwstr>
  </property>
  <property fmtid="{D5CDD505-2E9C-101B-9397-08002B2CF9AE}" pid="3" name="Information_Classification">
    <vt:lpwstr/>
  </property>
  <property fmtid="{D5CDD505-2E9C-101B-9397-08002B2CF9AE}" pid="4" name="Record_Title_ID">
    <vt:lpwstr>72</vt:lpwstr>
  </property>
  <property fmtid="{D5CDD505-2E9C-101B-9397-08002B2CF9AE}" pid="5" name="Initial_Creation_Date">
    <vt:lpwstr>3/14/2013 9:46:57 PM</vt:lpwstr>
  </property>
  <property fmtid="{D5CDD505-2E9C-101B-9397-08002B2CF9AE}" pid="6" name="Retention_Period_Start_Date">
    <vt:lpwstr>3/14/2013 9:46:57 PM</vt:lpwstr>
  </property>
  <property fmtid="{D5CDD505-2E9C-101B-9397-08002B2CF9AE}" pid="7" name="Last_Reviewed_Date">
    <vt:lpwstr/>
  </property>
  <property fmtid="{D5CDD505-2E9C-101B-9397-08002B2CF9AE}" pid="8" name="Retention_Review_Frequency">
    <vt:lpwstr/>
  </property>
</Properties>
</file>