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9"/>
  </p:notesMasterIdLst>
  <p:handoutMasterIdLst>
    <p:handoutMasterId r:id="rId20"/>
  </p:handoutMasterIdLst>
  <p:sldIdLst>
    <p:sldId id="256" r:id="rId2"/>
    <p:sldId id="286" r:id="rId3"/>
    <p:sldId id="293" r:id="rId4"/>
    <p:sldId id="290" r:id="rId5"/>
    <p:sldId id="298" r:id="rId6"/>
    <p:sldId id="297" r:id="rId7"/>
    <p:sldId id="300" r:id="rId8"/>
    <p:sldId id="305" r:id="rId9"/>
    <p:sldId id="301" r:id="rId10"/>
    <p:sldId id="302" r:id="rId11"/>
    <p:sldId id="304" r:id="rId12"/>
    <p:sldId id="296" r:id="rId13"/>
    <p:sldId id="292" r:id="rId14"/>
    <p:sldId id="291" r:id="rId15"/>
    <p:sldId id="303" r:id="rId16"/>
    <p:sldId id="295" r:id="rId17"/>
    <p:sldId id="289" r:id="rId18"/>
  </p:sldIdLst>
  <p:sldSz cx="9144000" cy="6858000" type="screen4x3"/>
  <p:notesSz cx="9296400" cy="7010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iLorenzo, Thomas" initials="DT" lastIdx="3" clrIdx="0">
    <p:extLst>
      <p:ext uri="{19B8F6BF-5375-455C-9EA6-DF929625EA0E}">
        <p15:presenceInfo xmlns:p15="http://schemas.microsoft.com/office/powerpoint/2012/main" userId="S-1-5-21-4034114971-991037361-2887744994-10390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rnWhat="notes"/>
  <p:clrMru>
    <a:srgbClr val="00A65E"/>
    <a:srgbClr val="1E802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654" autoAdjust="0"/>
    <p:restoredTop sz="91425" autoAdjust="0"/>
  </p:normalViewPr>
  <p:slideViewPr>
    <p:cSldViewPr snapToGrid="0" snapToObjects="1">
      <p:cViewPr varScale="1">
        <p:scale>
          <a:sx n="103" d="100"/>
          <a:sy n="103" d="100"/>
        </p:scale>
        <p:origin x="1344" y="12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8440" cy="3505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sz="quarter" idx="1"/>
          </p:nvPr>
        </p:nvSpPr>
        <p:spPr>
          <a:xfrm>
            <a:off x="5265809" y="0"/>
            <a:ext cx="4028440" cy="350520"/>
          </a:xfrm>
          <a:prstGeom prst="rect">
            <a:avLst/>
          </a:prstGeom>
        </p:spPr>
        <p:txBody>
          <a:bodyPr vert="horz" lIns="93177" tIns="46589" rIns="93177" bIns="46589" rtlCol="0"/>
          <a:lstStyle>
            <a:lvl1pPr algn="r">
              <a:defRPr sz="1200"/>
            </a:lvl1pPr>
          </a:lstStyle>
          <a:p>
            <a:fld id="{B922E581-7B71-324F-8CFB-A500D1E09D1E}" type="datetimeFigureOut">
              <a:rPr lang="en-US" smtClean="0"/>
              <a:pPr/>
              <a:t>11/12/2015</a:t>
            </a:fld>
            <a:endParaRPr lang="en-US" dirty="0"/>
          </a:p>
        </p:txBody>
      </p:sp>
      <p:sp>
        <p:nvSpPr>
          <p:cNvPr id="4" name="Footer Placeholder 3"/>
          <p:cNvSpPr>
            <a:spLocks noGrp="1"/>
          </p:cNvSpPr>
          <p:nvPr>
            <p:ph type="ftr" sz="quarter" idx="2"/>
          </p:nvPr>
        </p:nvSpPr>
        <p:spPr>
          <a:xfrm>
            <a:off x="0" y="6658664"/>
            <a:ext cx="4028440" cy="350520"/>
          </a:xfrm>
          <a:prstGeom prst="rect">
            <a:avLst/>
          </a:prstGeom>
        </p:spPr>
        <p:txBody>
          <a:bodyPr vert="horz" lIns="93177" tIns="46589" rIns="93177" bIns="46589" rtlCol="0" anchor="b"/>
          <a:lstStyle>
            <a:lvl1pPr algn="l">
              <a:defRPr sz="1200"/>
            </a:lvl1pPr>
          </a:lstStyle>
          <a:p>
            <a:endParaRPr lang="en-US" dirty="0"/>
          </a:p>
        </p:txBody>
      </p:sp>
      <p:sp>
        <p:nvSpPr>
          <p:cNvPr id="5" name="Slide Number Placeholder 4"/>
          <p:cNvSpPr>
            <a:spLocks noGrp="1"/>
          </p:cNvSpPr>
          <p:nvPr>
            <p:ph type="sldNum" sz="quarter" idx="3"/>
          </p:nvPr>
        </p:nvSpPr>
        <p:spPr>
          <a:xfrm>
            <a:off x="5265809" y="6658664"/>
            <a:ext cx="4028440" cy="350520"/>
          </a:xfrm>
          <a:prstGeom prst="rect">
            <a:avLst/>
          </a:prstGeom>
        </p:spPr>
        <p:txBody>
          <a:bodyPr vert="horz" lIns="93177" tIns="46589" rIns="93177" bIns="46589" rtlCol="0" anchor="b"/>
          <a:lstStyle>
            <a:lvl1pPr algn="r">
              <a:defRPr sz="1200"/>
            </a:lvl1pPr>
          </a:lstStyle>
          <a:p>
            <a:fld id="{59C9D148-7F67-A547-BC43-494868CFF8AD}" type="slidenum">
              <a:rPr lang="en-US" smtClean="0"/>
              <a:pPr/>
              <a:t>‹#›</a:t>
            </a:fld>
            <a:endParaRPr lang="en-US" dirty="0"/>
          </a:p>
        </p:txBody>
      </p:sp>
    </p:spTree>
    <p:extLst>
      <p:ext uri="{BB962C8B-B14F-4D97-AF65-F5344CB8AC3E}">
        <p14:creationId xmlns:p14="http://schemas.microsoft.com/office/powerpoint/2010/main" val="189228978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8440" cy="3505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5265809" y="0"/>
            <a:ext cx="4028440" cy="350520"/>
          </a:xfrm>
          <a:prstGeom prst="rect">
            <a:avLst/>
          </a:prstGeom>
        </p:spPr>
        <p:txBody>
          <a:bodyPr vert="horz" lIns="93177" tIns="46589" rIns="93177" bIns="46589" rtlCol="0"/>
          <a:lstStyle>
            <a:lvl1pPr algn="r">
              <a:defRPr sz="1200"/>
            </a:lvl1pPr>
          </a:lstStyle>
          <a:p>
            <a:fld id="{6309BA0E-EA42-5C4A-8882-A51D9AD6E39C}" type="datetimeFigureOut">
              <a:rPr lang="en-US" smtClean="0"/>
              <a:pPr/>
              <a:t>11/12/2015</a:t>
            </a:fld>
            <a:endParaRPr lang="en-US" dirty="0"/>
          </a:p>
        </p:txBody>
      </p:sp>
      <p:sp>
        <p:nvSpPr>
          <p:cNvPr id="4" name="Slide Image Placeholder 3"/>
          <p:cNvSpPr>
            <a:spLocks noGrp="1" noRot="1" noChangeAspect="1"/>
          </p:cNvSpPr>
          <p:nvPr>
            <p:ph type="sldImg" idx="2"/>
          </p:nvPr>
        </p:nvSpPr>
        <p:spPr>
          <a:xfrm>
            <a:off x="2895600" y="525463"/>
            <a:ext cx="3505200" cy="262890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929640" y="3329940"/>
            <a:ext cx="7437120" cy="31546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658664"/>
            <a:ext cx="4028440" cy="3505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5265809" y="6658664"/>
            <a:ext cx="4028440" cy="350520"/>
          </a:xfrm>
          <a:prstGeom prst="rect">
            <a:avLst/>
          </a:prstGeom>
        </p:spPr>
        <p:txBody>
          <a:bodyPr vert="horz" lIns="93177" tIns="46589" rIns="93177" bIns="46589" rtlCol="0" anchor="b"/>
          <a:lstStyle>
            <a:lvl1pPr algn="r">
              <a:defRPr sz="1200"/>
            </a:lvl1pPr>
          </a:lstStyle>
          <a:p>
            <a:fld id="{114CAD76-6D44-A94F-AFA1-9AED1E3156AD}" type="slidenum">
              <a:rPr lang="en-US" smtClean="0"/>
              <a:pPr/>
              <a:t>‹#›</a:t>
            </a:fld>
            <a:endParaRPr lang="en-US" dirty="0"/>
          </a:p>
        </p:txBody>
      </p:sp>
    </p:spTree>
    <p:extLst>
      <p:ext uri="{BB962C8B-B14F-4D97-AF65-F5344CB8AC3E}">
        <p14:creationId xmlns:p14="http://schemas.microsoft.com/office/powerpoint/2010/main" val="259320306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a:t>
            </a:fld>
            <a:endParaRPr lang="en-US" dirty="0"/>
          </a:p>
        </p:txBody>
      </p:sp>
    </p:spTree>
    <p:extLst>
      <p:ext uri="{BB962C8B-B14F-4D97-AF65-F5344CB8AC3E}">
        <p14:creationId xmlns:p14="http://schemas.microsoft.com/office/powerpoint/2010/main" val="23257700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10</a:t>
            </a:fld>
            <a:endParaRPr lang="en-US" dirty="0"/>
          </a:p>
        </p:txBody>
      </p:sp>
    </p:spTree>
    <p:extLst>
      <p:ext uri="{BB962C8B-B14F-4D97-AF65-F5344CB8AC3E}">
        <p14:creationId xmlns:p14="http://schemas.microsoft.com/office/powerpoint/2010/main" val="4671092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11</a:t>
            </a:fld>
            <a:endParaRPr lang="en-US" dirty="0"/>
          </a:p>
        </p:txBody>
      </p:sp>
    </p:spTree>
    <p:extLst>
      <p:ext uri="{BB962C8B-B14F-4D97-AF65-F5344CB8AC3E}">
        <p14:creationId xmlns:p14="http://schemas.microsoft.com/office/powerpoint/2010/main" val="33281994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12</a:t>
            </a:fld>
            <a:endParaRPr lang="en-US" dirty="0"/>
          </a:p>
        </p:txBody>
      </p:sp>
    </p:spTree>
    <p:extLst>
      <p:ext uri="{BB962C8B-B14F-4D97-AF65-F5344CB8AC3E}">
        <p14:creationId xmlns:p14="http://schemas.microsoft.com/office/powerpoint/2010/main" val="20004519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13</a:t>
            </a:fld>
            <a:endParaRPr lang="en-US" dirty="0"/>
          </a:p>
        </p:txBody>
      </p:sp>
    </p:spTree>
    <p:extLst>
      <p:ext uri="{BB962C8B-B14F-4D97-AF65-F5344CB8AC3E}">
        <p14:creationId xmlns:p14="http://schemas.microsoft.com/office/powerpoint/2010/main" val="24499851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14</a:t>
            </a:fld>
            <a:endParaRPr lang="en-US" dirty="0"/>
          </a:p>
        </p:txBody>
      </p:sp>
    </p:spTree>
    <p:extLst>
      <p:ext uri="{BB962C8B-B14F-4D97-AF65-F5344CB8AC3E}">
        <p14:creationId xmlns:p14="http://schemas.microsoft.com/office/powerpoint/2010/main" val="33664088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15</a:t>
            </a:fld>
            <a:endParaRPr lang="en-US" dirty="0"/>
          </a:p>
        </p:txBody>
      </p:sp>
    </p:spTree>
    <p:extLst>
      <p:ext uri="{BB962C8B-B14F-4D97-AF65-F5344CB8AC3E}">
        <p14:creationId xmlns:p14="http://schemas.microsoft.com/office/powerpoint/2010/main" val="32632638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16</a:t>
            </a:fld>
            <a:endParaRPr lang="en-US" dirty="0"/>
          </a:p>
        </p:txBody>
      </p:sp>
    </p:spTree>
    <p:extLst>
      <p:ext uri="{BB962C8B-B14F-4D97-AF65-F5344CB8AC3E}">
        <p14:creationId xmlns:p14="http://schemas.microsoft.com/office/powerpoint/2010/main" val="4241775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17</a:t>
            </a:fld>
            <a:endParaRPr lang="en-US" dirty="0"/>
          </a:p>
        </p:txBody>
      </p:sp>
    </p:spTree>
    <p:extLst>
      <p:ext uri="{BB962C8B-B14F-4D97-AF65-F5344CB8AC3E}">
        <p14:creationId xmlns:p14="http://schemas.microsoft.com/office/powerpoint/2010/main" val="15493941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2</a:t>
            </a:fld>
            <a:endParaRPr lang="en-US" dirty="0"/>
          </a:p>
        </p:txBody>
      </p:sp>
    </p:spTree>
    <p:extLst>
      <p:ext uri="{BB962C8B-B14F-4D97-AF65-F5344CB8AC3E}">
        <p14:creationId xmlns:p14="http://schemas.microsoft.com/office/powerpoint/2010/main" val="15493941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3</a:t>
            </a:fld>
            <a:endParaRPr lang="en-US" dirty="0"/>
          </a:p>
        </p:txBody>
      </p:sp>
    </p:spTree>
    <p:extLst>
      <p:ext uri="{BB962C8B-B14F-4D97-AF65-F5344CB8AC3E}">
        <p14:creationId xmlns:p14="http://schemas.microsoft.com/office/powerpoint/2010/main" val="42780491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4</a:t>
            </a:fld>
            <a:endParaRPr lang="en-US" dirty="0"/>
          </a:p>
        </p:txBody>
      </p:sp>
    </p:spTree>
    <p:extLst>
      <p:ext uri="{BB962C8B-B14F-4D97-AF65-F5344CB8AC3E}">
        <p14:creationId xmlns:p14="http://schemas.microsoft.com/office/powerpoint/2010/main" val="24416375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5</a:t>
            </a:fld>
            <a:endParaRPr lang="en-US" dirty="0"/>
          </a:p>
        </p:txBody>
      </p:sp>
    </p:spTree>
    <p:extLst>
      <p:ext uri="{BB962C8B-B14F-4D97-AF65-F5344CB8AC3E}">
        <p14:creationId xmlns:p14="http://schemas.microsoft.com/office/powerpoint/2010/main" val="37440779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6</a:t>
            </a:fld>
            <a:endParaRPr lang="en-US" dirty="0"/>
          </a:p>
        </p:txBody>
      </p:sp>
    </p:spTree>
    <p:extLst>
      <p:ext uri="{BB962C8B-B14F-4D97-AF65-F5344CB8AC3E}">
        <p14:creationId xmlns:p14="http://schemas.microsoft.com/office/powerpoint/2010/main" val="3254694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7</a:t>
            </a:fld>
            <a:endParaRPr lang="en-US" dirty="0"/>
          </a:p>
        </p:txBody>
      </p:sp>
    </p:spTree>
    <p:extLst>
      <p:ext uri="{BB962C8B-B14F-4D97-AF65-F5344CB8AC3E}">
        <p14:creationId xmlns:p14="http://schemas.microsoft.com/office/powerpoint/2010/main" val="13505393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8</a:t>
            </a:fld>
            <a:endParaRPr lang="en-US" dirty="0"/>
          </a:p>
        </p:txBody>
      </p:sp>
    </p:spTree>
    <p:extLst>
      <p:ext uri="{BB962C8B-B14F-4D97-AF65-F5344CB8AC3E}">
        <p14:creationId xmlns:p14="http://schemas.microsoft.com/office/powerpoint/2010/main" val="37811801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9</a:t>
            </a:fld>
            <a:endParaRPr lang="en-US" dirty="0"/>
          </a:p>
        </p:txBody>
      </p:sp>
    </p:spTree>
    <p:extLst>
      <p:ext uri="{BB962C8B-B14F-4D97-AF65-F5344CB8AC3E}">
        <p14:creationId xmlns:p14="http://schemas.microsoft.com/office/powerpoint/2010/main" val="289898943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3" name="Rectangle 12"/>
          <p:cNvSpPr/>
          <p:nvPr userDrawn="1"/>
        </p:nvSpPr>
        <p:spPr>
          <a:xfrm>
            <a:off x="0" y="0"/>
            <a:ext cx="9144000" cy="3657599"/>
          </a:xfrm>
          <a:prstGeom prst="rect">
            <a:avLst/>
          </a:prstGeom>
          <a:solidFill>
            <a:srgbClr val="00A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800" dirty="0" smtClean="0">
              <a:solidFill>
                <a:schemeClr val="bg1"/>
              </a:solidFill>
            </a:endParaRPr>
          </a:p>
          <a:p>
            <a:pPr algn="ctr"/>
            <a:endParaRPr lang="en-US" dirty="0">
              <a:solidFill>
                <a:schemeClr val="bg1"/>
              </a:solidFill>
            </a:endParaRPr>
          </a:p>
        </p:txBody>
      </p:sp>
      <p:sp>
        <p:nvSpPr>
          <p:cNvPr id="2" name="Title 1"/>
          <p:cNvSpPr>
            <a:spLocks noGrp="1"/>
          </p:cNvSpPr>
          <p:nvPr>
            <p:ph type="ctrTitle"/>
          </p:nvPr>
        </p:nvSpPr>
        <p:spPr>
          <a:xfrm>
            <a:off x="762000" y="914400"/>
            <a:ext cx="7772400" cy="1470025"/>
          </a:xfrm>
        </p:spPr>
        <p:txBody>
          <a:bodyPr/>
          <a:lstStyle>
            <a:lvl1pPr>
              <a:defRPr>
                <a:solidFill>
                  <a:schemeClr val="bg1"/>
                </a:solidFill>
                <a:latin typeface="Myriad Pro" pitchFamily="34" charset="0"/>
              </a:defRPr>
            </a:lvl1pPr>
          </a:lstStyle>
          <a:p>
            <a:endParaRPr lang="en-US"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18209" y="4782395"/>
            <a:ext cx="6026792" cy="689732"/>
          </a:xfrm>
          <a:prstGeom prst="rect">
            <a:avLst/>
          </a:prstGeom>
        </p:spPr>
      </p:pic>
    </p:spTree>
    <p:extLst>
      <p:ext uri="{BB962C8B-B14F-4D97-AF65-F5344CB8AC3E}">
        <p14:creationId xmlns:p14="http://schemas.microsoft.com/office/powerpoint/2010/main" val="34844896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10" name="Rectangle 9"/>
          <p:cNvSpPr/>
          <p:nvPr userDrawn="1"/>
        </p:nvSpPr>
        <p:spPr>
          <a:xfrm>
            <a:off x="0" y="1"/>
            <a:ext cx="9144000" cy="1447799"/>
          </a:xfrm>
          <a:prstGeom prst="rect">
            <a:avLst/>
          </a:prstGeom>
          <a:solidFill>
            <a:srgbClr val="00A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800" dirty="0" smtClean="0">
              <a:solidFill>
                <a:schemeClr val="bg1"/>
              </a:solidFill>
            </a:endParaRPr>
          </a:p>
          <a:p>
            <a:pPr algn="ctr"/>
            <a:endParaRPr lang="en-US" dirty="0">
              <a:solidFill>
                <a:schemeClr val="bg1"/>
              </a:solidFill>
            </a:endParaRPr>
          </a:p>
        </p:txBody>
      </p:sp>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48400" y="6437298"/>
            <a:ext cx="2438400" cy="279061"/>
          </a:xfrm>
          <a:prstGeom prst="rect">
            <a:avLst/>
          </a:prstGeom>
        </p:spPr>
      </p:pic>
    </p:spTree>
    <p:extLst>
      <p:ext uri="{BB962C8B-B14F-4D97-AF65-F5344CB8AC3E}">
        <p14:creationId xmlns:p14="http://schemas.microsoft.com/office/powerpoint/2010/main" val="256691812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8" name="Rectangle 7"/>
          <p:cNvSpPr/>
          <p:nvPr userDrawn="1"/>
        </p:nvSpPr>
        <p:spPr>
          <a:xfrm>
            <a:off x="0" y="1"/>
            <a:ext cx="9144000" cy="1447799"/>
          </a:xfrm>
          <a:prstGeom prst="rect">
            <a:avLst/>
          </a:prstGeom>
          <a:solidFill>
            <a:srgbClr val="00A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800" dirty="0" smtClean="0">
              <a:solidFill>
                <a:schemeClr val="bg1"/>
              </a:solidFill>
            </a:endParaRPr>
          </a:p>
          <a:p>
            <a:pPr algn="ctr"/>
            <a:endParaRPr lang="en-US" dirty="0">
              <a:solidFill>
                <a:schemeClr val="bg1"/>
              </a:solidFill>
            </a:endParaRPr>
          </a:p>
        </p:txBody>
      </p:sp>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48400" y="6437298"/>
            <a:ext cx="2438400" cy="279061"/>
          </a:xfrm>
          <a:prstGeom prst="rect">
            <a:avLst/>
          </a:prstGeom>
        </p:spPr>
      </p:pic>
      <p:sp>
        <p:nvSpPr>
          <p:cNvPr id="12" name="TextBox 11"/>
          <p:cNvSpPr txBox="1"/>
          <p:nvPr userDrawn="1"/>
        </p:nvSpPr>
        <p:spPr>
          <a:xfrm>
            <a:off x="457200" y="6437298"/>
            <a:ext cx="5369561" cy="246221"/>
          </a:xfrm>
          <a:prstGeom prst="rect">
            <a:avLst/>
          </a:prstGeom>
          <a:noFill/>
        </p:spPr>
        <p:txBody>
          <a:bodyPr wrap="square" rtlCol="0">
            <a:spAutoFit/>
          </a:bodyPr>
          <a:lstStyle/>
          <a:p>
            <a:r>
              <a:rPr lang="en-US" sz="1000" dirty="0" smtClean="0"/>
              <a:t>Thomas M. </a:t>
            </a:r>
            <a:r>
              <a:rPr lang="en-US" sz="1000" dirty="0" err="1" smtClean="0"/>
              <a:t>DiLorenzo</a:t>
            </a:r>
            <a:r>
              <a:rPr lang="en-US" sz="1000" dirty="0" smtClean="0"/>
              <a:t>, PhD – House Appropriations</a:t>
            </a:r>
            <a:r>
              <a:rPr lang="en-US" sz="1000" baseline="0" dirty="0" smtClean="0"/>
              <a:t> Education Subcommittee– 20 Jan 2015</a:t>
            </a:r>
            <a:endParaRPr lang="en-US" sz="1000" dirty="0"/>
          </a:p>
        </p:txBody>
      </p:sp>
    </p:spTree>
    <p:extLst>
      <p:ext uri="{BB962C8B-B14F-4D97-AF65-F5344CB8AC3E}">
        <p14:creationId xmlns:p14="http://schemas.microsoft.com/office/powerpoint/2010/main" val="79807231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10" name="Rectangle 9"/>
          <p:cNvSpPr/>
          <p:nvPr userDrawn="1"/>
        </p:nvSpPr>
        <p:spPr>
          <a:xfrm>
            <a:off x="0" y="1"/>
            <a:ext cx="9144000" cy="1447799"/>
          </a:xfrm>
          <a:prstGeom prst="rect">
            <a:avLst/>
          </a:prstGeom>
          <a:solidFill>
            <a:srgbClr val="00A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800" dirty="0" smtClean="0">
              <a:solidFill>
                <a:schemeClr val="bg1"/>
              </a:solidFill>
            </a:endParaRPr>
          </a:p>
          <a:p>
            <a:pPr algn="ctr"/>
            <a:endParaRPr lang="en-US" dirty="0">
              <a:solidFill>
                <a:schemeClr val="bg1"/>
              </a:solidFill>
            </a:endParaRPr>
          </a:p>
        </p:txBody>
      </p:sp>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48400" y="6437298"/>
            <a:ext cx="2438400" cy="279061"/>
          </a:xfrm>
          <a:prstGeom prst="rect">
            <a:avLst/>
          </a:prstGeom>
        </p:spPr>
      </p:pic>
      <p:sp>
        <p:nvSpPr>
          <p:cNvPr id="14" name="TextBox 13"/>
          <p:cNvSpPr txBox="1"/>
          <p:nvPr userDrawn="1"/>
        </p:nvSpPr>
        <p:spPr>
          <a:xfrm>
            <a:off x="457200" y="6437298"/>
            <a:ext cx="5369561" cy="246221"/>
          </a:xfrm>
          <a:prstGeom prst="rect">
            <a:avLst/>
          </a:prstGeom>
          <a:noFill/>
        </p:spPr>
        <p:txBody>
          <a:bodyPr wrap="square" rtlCol="0">
            <a:spAutoFit/>
          </a:bodyPr>
          <a:lstStyle/>
          <a:p>
            <a:r>
              <a:rPr lang="en-US" sz="1000" dirty="0" smtClean="0"/>
              <a:t>Thomas M. </a:t>
            </a:r>
            <a:r>
              <a:rPr lang="en-US" sz="1000" dirty="0" err="1" smtClean="0"/>
              <a:t>DiLorenzo</a:t>
            </a:r>
            <a:r>
              <a:rPr lang="en-US" sz="1000" dirty="0" smtClean="0"/>
              <a:t>, PhD – House Appropriations</a:t>
            </a:r>
            <a:r>
              <a:rPr lang="en-US" sz="1000" baseline="0" dirty="0" smtClean="0"/>
              <a:t> Education Subcommittee– 20 Jan 2015</a:t>
            </a:r>
            <a:endParaRPr lang="en-US" sz="1000" dirty="0"/>
          </a:p>
        </p:txBody>
      </p:sp>
    </p:spTree>
    <p:extLst>
      <p:ext uri="{BB962C8B-B14F-4D97-AF65-F5344CB8AC3E}">
        <p14:creationId xmlns:p14="http://schemas.microsoft.com/office/powerpoint/2010/main" val="41494910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6" name="Rectangle 5"/>
          <p:cNvSpPr/>
          <p:nvPr userDrawn="1"/>
        </p:nvSpPr>
        <p:spPr>
          <a:xfrm>
            <a:off x="0" y="1"/>
            <a:ext cx="9144000" cy="1447799"/>
          </a:xfrm>
          <a:prstGeom prst="rect">
            <a:avLst/>
          </a:prstGeom>
          <a:solidFill>
            <a:srgbClr val="00A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800" dirty="0" smtClean="0">
              <a:solidFill>
                <a:schemeClr val="bg1"/>
              </a:solidFill>
            </a:endParaRPr>
          </a:p>
          <a:p>
            <a:pPr algn="ctr"/>
            <a:endParaRPr lang="en-US" dirty="0">
              <a:solidFill>
                <a:schemeClr val="bg1"/>
              </a:solidFill>
            </a:endParaRPr>
          </a:p>
        </p:txBody>
      </p:sp>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48400" y="6437298"/>
            <a:ext cx="2438400" cy="279061"/>
          </a:xfrm>
          <a:prstGeom prst="rect">
            <a:avLst/>
          </a:prstGeom>
        </p:spPr>
      </p:pic>
    </p:spTree>
    <p:extLst>
      <p:ext uri="{BB962C8B-B14F-4D97-AF65-F5344CB8AC3E}">
        <p14:creationId xmlns:p14="http://schemas.microsoft.com/office/powerpoint/2010/main" val="143268161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48400" y="6437298"/>
            <a:ext cx="2438400" cy="279061"/>
          </a:xfrm>
          <a:prstGeom prst="rect">
            <a:avLst/>
          </a:prstGeom>
        </p:spPr>
      </p:pic>
      <p:sp>
        <p:nvSpPr>
          <p:cNvPr id="8" name="TextBox 7"/>
          <p:cNvSpPr txBox="1"/>
          <p:nvPr userDrawn="1"/>
        </p:nvSpPr>
        <p:spPr>
          <a:xfrm>
            <a:off x="457200" y="6437298"/>
            <a:ext cx="5369561" cy="246221"/>
          </a:xfrm>
          <a:prstGeom prst="rect">
            <a:avLst/>
          </a:prstGeom>
          <a:noFill/>
        </p:spPr>
        <p:txBody>
          <a:bodyPr wrap="square" rtlCol="0">
            <a:spAutoFit/>
          </a:bodyPr>
          <a:lstStyle/>
          <a:p>
            <a:r>
              <a:rPr lang="en-US" sz="1000" dirty="0" smtClean="0"/>
              <a:t>Thomas M. </a:t>
            </a:r>
            <a:r>
              <a:rPr lang="en-US" sz="1000" dirty="0" err="1" smtClean="0"/>
              <a:t>DiLorenzo</a:t>
            </a:r>
            <a:r>
              <a:rPr lang="en-US" sz="1000" dirty="0" smtClean="0"/>
              <a:t>, PhD – House Appropriations</a:t>
            </a:r>
            <a:r>
              <a:rPr lang="en-US" sz="1000" baseline="0" dirty="0" smtClean="0"/>
              <a:t> Education Subcommittee– 20 Jan 2015</a:t>
            </a:r>
            <a:endParaRPr lang="en-US" sz="1000" dirty="0"/>
          </a:p>
        </p:txBody>
      </p:sp>
    </p:spTree>
    <p:extLst>
      <p:ext uri="{BB962C8B-B14F-4D97-AF65-F5344CB8AC3E}">
        <p14:creationId xmlns:p14="http://schemas.microsoft.com/office/powerpoint/2010/main" val="137727473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72728014"/>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Lst>
  <p:timing>
    <p:tnLst>
      <p:par>
        <p:cTn id="1" dur="indefinite" restart="never" nodeType="tmRoot"/>
      </p:par>
    </p:tnLst>
  </p:timing>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85563" y="914400"/>
            <a:ext cx="8048837" cy="1470025"/>
          </a:xfrm>
        </p:spPr>
        <p:txBody>
          <a:bodyPr>
            <a:noAutofit/>
          </a:bodyPr>
          <a:lstStyle/>
          <a:p>
            <a:r>
              <a:rPr lang="en-US" sz="3600" dirty="0" smtClean="0"/>
              <a:t>Priorities of the Provost/VPAA Office for 2015-2016: Senate Forum</a:t>
            </a:r>
            <a:br>
              <a:rPr lang="en-US" sz="3600" dirty="0" smtClean="0"/>
            </a:br>
            <a:r>
              <a:rPr lang="en-US" sz="3600" dirty="0" smtClean="0"/>
              <a:t>September 17, 2015</a:t>
            </a:r>
            <a:br>
              <a:rPr lang="en-US" sz="3600" dirty="0" smtClean="0"/>
            </a:br>
            <a:r>
              <a:rPr lang="en-US" sz="3600" dirty="0" smtClean="0"/>
              <a:t/>
            </a:r>
            <a:br>
              <a:rPr lang="en-US" sz="3600" dirty="0" smtClean="0"/>
            </a:br>
            <a:r>
              <a:rPr lang="en-US" sz="3600" dirty="0" smtClean="0"/>
              <a:t>Thomas M. DiLorenzo</a:t>
            </a:r>
            <a:br>
              <a:rPr lang="en-US" sz="3600" dirty="0" smtClean="0"/>
            </a:br>
            <a:r>
              <a:rPr lang="en-US" sz="3600" dirty="0" smtClean="0"/>
              <a:t>Provost and VP for Academic Affairs</a:t>
            </a:r>
            <a:endParaRPr lang="en-US" sz="3600" dirty="0"/>
          </a:p>
        </p:txBody>
      </p:sp>
    </p:spTree>
    <p:extLst>
      <p:ext uri="{BB962C8B-B14F-4D97-AF65-F5344CB8AC3E}">
        <p14:creationId xmlns:p14="http://schemas.microsoft.com/office/powerpoint/2010/main" val="40725571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Continuation of PTE work</a:t>
            </a:r>
            <a:endParaRPr lang="en-US" sz="3200" dirty="0"/>
          </a:p>
        </p:txBody>
      </p:sp>
      <p:sp>
        <p:nvSpPr>
          <p:cNvPr id="3" name="Content Placeholder 2"/>
          <p:cNvSpPr>
            <a:spLocks noGrp="1"/>
          </p:cNvSpPr>
          <p:nvPr>
            <p:ph idx="1"/>
          </p:nvPr>
        </p:nvSpPr>
        <p:spPr/>
        <p:txBody>
          <a:bodyPr>
            <a:normAutofit fontScale="92500"/>
          </a:bodyPr>
          <a:lstStyle/>
          <a:p>
            <a:r>
              <a:rPr lang="en-US" dirty="0" smtClean="0"/>
              <a:t>The </a:t>
            </a:r>
            <a:r>
              <a:rPr lang="en-US" dirty="0"/>
              <a:t>Group’s goals for coming year include:</a:t>
            </a:r>
          </a:p>
          <a:p>
            <a:pPr lvl="1"/>
            <a:r>
              <a:rPr lang="en-US" dirty="0"/>
              <a:t>successful implementation of the Essential Elements in all departmental guidelines,</a:t>
            </a:r>
          </a:p>
          <a:p>
            <a:pPr lvl="1"/>
            <a:r>
              <a:rPr lang="en-US" dirty="0"/>
              <a:t>creation of a template that may be tailored for use by departments for tenure-track faculty hires, and</a:t>
            </a:r>
          </a:p>
          <a:p>
            <a:pPr lvl="1"/>
            <a:r>
              <a:rPr lang="en-US" dirty="0"/>
              <a:t>beginning the ambitious task of reviewing provisions of the </a:t>
            </a:r>
            <a:r>
              <a:rPr lang="en-US" i="1" dirty="0"/>
              <a:t>Faculty Handbook</a:t>
            </a:r>
            <a:r>
              <a:rPr lang="en-US" dirty="0"/>
              <a:t> related to PTE and recommending changes to increase clarity, transparency, consistency, fairness, equity, and quality for faculty and the entire academic enterprise</a:t>
            </a:r>
            <a:r>
              <a:rPr lang="en-US" dirty="0" smtClean="0"/>
              <a:t>. </a:t>
            </a:r>
            <a:endParaRPr lang="en-US" dirty="0"/>
          </a:p>
          <a:p>
            <a:endParaRPr lang="en-US" dirty="0"/>
          </a:p>
        </p:txBody>
      </p:sp>
    </p:spTree>
    <p:extLst>
      <p:ext uri="{BB962C8B-B14F-4D97-AF65-F5344CB8AC3E}">
        <p14:creationId xmlns:p14="http://schemas.microsoft.com/office/powerpoint/2010/main" val="30610293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Priorities of the Provost and Deans</a:t>
            </a:r>
            <a:endParaRPr lang="en-US" sz="3200" dirty="0"/>
          </a:p>
        </p:txBody>
      </p:sp>
      <p:sp>
        <p:nvSpPr>
          <p:cNvPr id="3" name="Content Placeholder 2"/>
          <p:cNvSpPr>
            <a:spLocks noGrp="1"/>
          </p:cNvSpPr>
          <p:nvPr>
            <p:ph idx="1"/>
          </p:nvPr>
        </p:nvSpPr>
        <p:spPr/>
        <p:txBody>
          <a:bodyPr>
            <a:normAutofit/>
          </a:bodyPr>
          <a:lstStyle/>
          <a:p>
            <a:r>
              <a:rPr lang="en-US" dirty="0" smtClean="0"/>
              <a:t>Implementing the new budget model (MIRA)</a:t>
            </a:r>
          </a:p>
          <a:p>
            <a:r>
              <a:rPr lang="en-US" dirty="0" smtClean="0"/>
              <a:t>Continuation of PTE work</a:t>
            </a:r>
          </a:p>
          <a:p>
            <a:r>
              <a:rPr lang="en-US" dirty="0" smtClean="0"/>
              <a:t>Search for a Dean for the School of Graduate Studies</a:t>
            </a:r>
          </a:p>
          <a:p>
            <a:pPr marL="0" indent="0">
              <a:buNone/>
            </a:pPr>
            <a:r>
              <a:rPr lang="en-US" dirty="0" smtClean="0"/>
              <a:t> </a:t>
            </a:r>
            <a:endParaRPr lang="en-US" dirty="0"/>
          </a:p>
          <a:p>
            <a:endParaRPr lang="en-US" dirty="0"/>
          </a:p>
        </p:txBody>
      </p:sp>
    </p:spTree>
    <p:extLst>
      <p:ext uri="{BB962C8B-B14F-4D97-AF65-F5344CB8AC3E}">
        <p14:creationId xmlns:p14="http://schemas.microsoft.com/office/powerpoint/2010/main" val="4878046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Search for a Dean for the School of Graduate Studies</a:t>
            </a:r>
            <a:endParaRPr lang="en-US" sz="3200" dirty="0"/>
          </a:p>
        </p:txBody>
      </p:sp>
      <p:sp>
        <p:nvSpPr>
          <p:cNvPr id="3" name="Content Placeholder 2"/>
          <p:cNvSpPr>
            <a:spLocks noGrp="1"/>
          </p:cNvSpPr>
          <p:nvPr>
            <p:ph idx="1"/>
          </p:nvPr>
        </p:nvSpPr>
        <p:spPr/>
        <p:txBody>
          <a:bodyPr>
            <a:normAutofit/>
          </a:bodyPr>
          <a:lstStyle/>
          <a:p>
            <a:r>
              <a:rPr lang="en-US" dirty="0" smtClean="0"/>
              <a:t>Co-chairs – Debbie Storrs and Gwen Halaas</a:t>
            </a:r>
          </a:p>
          <a:p>
            <a:r>
              <a:rPr lang="en-US" dirty="0" smtClean="0"/>
              <a:t>Focus groups and forums this fall designed to discussed future ideas for the School of Graduate Studies and qualities for the new Dean</a:t>
            </a:r>
          </a:p>
          <a:p>
            <a:r>
              <a:rPr lang="en-US" dirty="0" smtClean="0"/>
              <a:t>Culminating in a selection process for committee members</a:t>
            </a:r>
          </a:p>
          <a:p>
            <a:r>
              <a:rPr lang="en-US" dirty="0" smtClean="0"/>
              <a:t>Then starting the actual search process </a:t>
            </a:r>
            <a:endParaRPr lang="en-US" dirty="0"/>
          </a:p>
          <a:p>
            <a:endParaRPr lang="en-US" dirty="0"/>
          </a:p>
        </p:txBody>
      </p:sp>
    </p:spTree>
    <p:extLst>
      <p:ext uri="{BB962C8B-B14F-4D97-AF65-F5344CB8AC3E}">
        <p14:creationId xmlns:p14="http://schemas.microsoft.com/office/powerpoint/2010/main" val="23904598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Examples of SBHE/Chancellor Priorities</a:t>
            </a:r>
            <a:endParaRPr lang="en-US" sz="3200" dirty="0"/>
          </a:p>
        </p:txBody>
      </p:sp>
      <p:sp>
        <p:nvSpPr>
          <p:cNvPr id="3" name="Content Placeholder 2"/>
          <p:cNvSpPr>
            <a:spLocks noGrp="1"/>
          </p:cNvSpPr>
          <p:nvPr>
            <p:ph idx="1"/>
          </p:nvPr>
        </p:nvSpPr>
        <p:spPr/>
        <p:txBody>
          <a:bodyPr>
            <a:normAutofit/>
          </a:bodyPr>
          <a:lstStyle/>
          <a:p>
            <a:r>
              <a:rPr lang="en-US" dirty="0" smtClean="0"/>
              <a:t>Master Planning Process (draft due in February)</a:t>
            </a:r>
          </a:p>
          <a:p>
            <a:r>
              <a:rPr lang="en-US" dirty="0" smtClean="0"/>
              <a:t>Open Educational Resources </a:t>
            </a:r>
          </a:p>
          <a:p>
            <a:r>
              <a:rPr lang="en-US" dirty="0" smtClean="0"/>
              <a:t>Student Success Initiatives: Retention and Graduation</a:t>
            </a:r>
          </a:p>
          <a:p>
            <a:pPr marL="0" indent="0">
              <a:buNone/>
            </a:pPr>
            <a:r>
              <a:rPr lang="en-US" dirty="0" smtClean="0"/>
              <a:t> </a:t>
            </a:r>
            <a:endParaRPr lang="en-US" dirty="0"/>
          </a:p>
          <a:p>
            <a:endParaRPr lang="en-US" dirty="0"/>
          </a:p>
        </p:txBody>
      </p:sp>
    </p:spTree>
    <p:extLst>
      <p:ext uri="{BB962C8B-B14F-4D97-AF65-F5344CB8AC3E}">
        <p14:creationId xmlns:p14="http://schemas.microsoft.com/office/powerpoint/2010/main" val="377926554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My Priorities</a:t>
            </a:r>
            <a:endParaRPr lang="en-US" sz="3200" dirty="0"/>
          </a:p>
        </p:txBody>
      </p:sp>
      <p:sp>
        <p:nvSpPr>
          <p:cNvPr id="3" name="Content Placeholder 2"/>
          <p:cNvSpPr>
            <a:spLocks noGrp="1"/>
          </p:cNvSpPr>
          <p:nvPr>
            <p:ph idx="1"/>
          </p:nvPr>
        </p:nvSpPr>
        <p:spPr>
          <a:xfrm>
            <a:off x="457200" y="1600200"/>
            <a:ext cx="8229600" cy="4884576"/>
          </a:xfrm>
        </p:spPr>
        <p:txBody>
          <a:bodyPr>
            <a:normAutofit fontScale="85000" lnSpcReduction="20000"/>
          </a:bodyPr>
          <a:lstStyle/>
          <a:p>
            <a:r>
              <a:rPr lang="en-US" dirty="0" smtClean="0"/>
              <a:t>Continue communication with:</a:t>
            </a:r>
          </a:p>
          <a:p>
            <a:pPr lvl="1"/>
            <a:r>
              <a:rPr lang="en-US" dirty="0" smtClean="0"/>
              <a:t>the Senate Executive Committee and Student Government President</a:t>
            </a:r>
          </a:p>
          <a:p>
            <a:pPr lvl="1"/>
            <a:r>
              <a:rPr lang="en-US" dirty="0" smtClean="0"/>
              <a:t>University “Letters”</a:t>
            </a:r>
          </a:p>
          <a:p>
            <a:pPr lvl="1"/>
            <a:r>
              <a:rPr lang="en-US" dirty="0" smtClean="0"/>
              <a:t>Provost’s webpage</a:t>
            </a:r>
          </a:p>
          <a:p>
            <a:pPr lvl="1"/>
            <a:r>
              <a:rPr lang="en-US" dirty="0" smtClean="0"/>
              <a:t>Blogs</a:t>
            </a:r>
          </a:p>
          <a:p>
            <a:pPr lvl="1"/>
            <a:r>
              <a:rPr lang="en-US" dirty="0" smtClean="0"/>
              <a:t>Weekly office hours</a:t>
            </a:r>
          </a:p>
          <a:p>
            <a:pPr lvl="1"/>
            <a:r>
              <a:rPr lang="en-US" dirty="0" smtClean="0"/>
              <a:t>News releases on exceptional teaching and research activities of the faculty</a:t>
            </a:r>
          </a:p>
          <a:p>
            <a:pPr lvl="1"/>
            <a:r>
              <a:rPr lang="en-US" dirty="0" smtClean="0"/>
              <a:t>The University Senate Budget, Restructuring, and Reallocation Committee</a:t>
            </a:r>
          </a:p>
          <a:p>
            <a:r>
              <a:rPr lang="en-US" dirty="0" smtClean="0"/>
              <a:t>Collaborative/shared governance discussions</a:t>
            </a:r>
          </a:p>
          <a:p>
            <a:r>
              <a:rPr lang="en-US" dirty="0" smtClean="0"/>
              <a:t>Monthly follow-up forums </a:t>
            </a:r>
            <a:endParaRPr lang="en-US" dirty="0"/>
          </a:p>
          <a:p>
            <a:endParaRPr lang="en-US" dirty="0"/>
          </a:p>
        </p:txBody>
      </p:sp>
    </p:spTree>
    <p:extLst>
      <p:ext uri="{BB962C8B-B14F-4D97-AF65-F5344CB8AC3E}">
        <p14:creationId xmlns:p14="http://schemas.microsoft.com/office/powerpoint/2010/main" val="182140150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My Priorities</a:t>
            </a:r>
            <a:endParaRPr lang="en-US" sz="3200" dirty="0"/>
          </a:p>
        </p:txBody>
      </p:sp>
      <p:sp>
        <p:nvSpPr>
          <p:cNvPr id="3" name="Content Placeholder 2"/>
          <p:cNvSpPr>
            <a:spLocks noGrp="1"/>
          </p:cNvSpPr>
          <p:nvPr>
            <p:ph idx="1"/>
          </p:nvPr>
        </p:nvSpPr>
        <p:spPr/>
        <p:txBody>
          <a:bodyPr>
            <a:normAutofit fontScale="92500" lnSpcReduction="10000"/>
          </a:bodyPr>
          <a:lstStyle/>
          <a:p>
            <a:r>
              <a:rPr lang="en-US" dirty="0" smtClean="0"/>
              <a:t>Mentor the new Vice President for Research and Economic Development (Grant McGimpsey) and Dean of Libraries and Information Resources (Stephanie Walker) and support their activities and initiatives</a:t>
            </a:r>
          </a:p>
          <a:p>
            <a:r>
              <a:rPr lang="en-US" dirty="0" smtClean="0"/>
              <a:t>Deans’ reviews (two year reviews for Deans Storrs and Hill and five year review for Dean El-Rewini) </a:t>
            </a:r>
          </a:p>
          <a:p>
            <a:r>
              <a:rPr lang="en-US" dirty="0" err="1" smtClean="0"/>
              <a:t>Ombud’s</a:t>
            </a:r>
            <a:r>
              <a:rPr lang="en-US" dirty="0" smtClean="0"/>
              <a:t> search (chaired by Ryan Zerr and Cheri Williams)</a:t>
            </a:r>
          </a:p>
          <a:p>
            <a:endParaRPr lang="en-US" dirty="0"/>
          </a:p>
        </p:txBody>
      </p:sp>
    </p:spTree>
    <p:extLst>
      <p:ext uri="{BB962C8B-B14F-4D97-AF65-F5344CB8AC3E}">
        <p14:creationId xmlns:p14="http://schemas.microsoft.com/office/powerpoint/2010/main" val="406458835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Challenges/Opportunities</a:t>
            </a:r>
            <a:endParaRPr lang="en-US" sz="3200" dirty="0"/>
          </a:p>
        </p:txBody>
      </p:sp>
      <p:sp>
        <p:nvSpPr>
          <p:cNvPr id="3" name="Content Placeholder 2"/>
          <p:cNvSpPr>
            <a:spLocks noGrp="1"/>
          </p:cNvSpPr>
          <p:nvPr>
            <p:ph idx="1"/>
          </p:nvPr>
        </p:nvSpPr>
        <p:spPr/>
        <p:txBody>
          <a:bodyPr>
            <a:normAutofit/>
          </a:bodyPr>
          <a:lstStyle/>
          <a:p>
            <a:r>
              <a:rPr lang="en-US" dirty="0" smtClean="0"/>
              <a:t>Budget shortfall (based principally on the tuition cap)</a:t>
            </a:r>
          </a:p>
          <a:p>
            <a:r>
              <a:rPr lang="en-US" dirty="0" smtClean="0"/>
              <a:t>President Kelley’s retirement</a:t>
            </a:r>
          </a:p>
          <a:p>
            <a:r>
              <a:rPr lang="en-US" dirty="0" smtClean="0"/>
              <a:t>Name and logo</a:t>
            </a:r>
          </a:p>
          <a:p>
            <a:r>
              <a:rPr lang="en-US" dirty="0" smtClean="0"/>
              <a:t>Continued work on Development (fund-raising) projects</a:t>
            </a:r>
          </a:p>
          <a:p>
            <a:pPr marL="0" indent="0">
              <a:buNone/>
            </a:pPr>
            <a:r>
              <a:rPr lang="en-US" dirty="0" smtClean="0"/>
              <a:t> </a:t>
            </a:r>
            <a:endParaRPr lang="en-US" dirty="0"/>
          </a:p>
          <a:p>
            <a:endParaRPr lang="en-US" dirty="0"/>
          </a:p>
        </p:txBody>
      </p:sp>
    </p:spTree>
    <p:extLst>
      <p:ext uri="{BB962C8B-B14F-4D97-AF65-F5344CB8AC3E}">
        <p14:creationId xmlns:p14="http://schemas.microsoft.com/office/powerpoint/2010/main" val="269382833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Discussion</a:t>
            </a:r>
            <a:endParaRPr lang="en-US" sz="3200"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endParaRPr lang="en-US" dirty="0"/>
          </a:p>
          <a:p>
            <a:endParaRPr lang="en-US" dirty="0"/>
          </a:p>
        </p:txBody>
      </p:sp>
    </p:spTree>
    <p:extLst>
      <p:ext uri="{BB962C8B-B14F-4D97-AF65-F5344CB8AC3E}">
        <p14:creationId xmlns:p14="http://schemas.microsoft.com/office/powerpoint/2010/main" val="38504802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Provost/VP for Academic Affairs:</a:t>
            </a:r>
            <a:br>
              <a:rPr lang="en-US" dirty="0" smtClean="0"/>
            </a:br>
            <a:r>
              <a:rPr lang="en-US" dirty="0" smtClean="0"/>
              <a:t>Two Roles </a:t>
            </a:r>
            <a:endParaRPr lang="en-US" sz="3200" dirty="0"/>
          </a:p>
        </p:txBody>
      </p:sp>
      <p:sp>
        <p:nvSpPr>
          <p:cNvPr id="3" name="Content Placeholder 2"/>
          <p:cNvSpPr>
            <a:spLocks noGrp="1"/>
          </p:cNvSpPr>
          <p:nvPr>
            <p:ph idx="1"/>
          </p:nvPr>
        </p:nvSpPr>
        <p:spPr/>
        <p:txBody>
          <a:bodyPr>
            <a:normAutofit/>
          </a:bodyPr>
          <a:lstStyle/>
          <a:p>
            <a:pPr marL="0" indent="0">
              <a:buNone/>
            </a:pPr>
            <a:r>
              <a:rPr lang="en-US" dirty="0" smtClean="0"/>
              <a:t>“The traditional role of a vice president for academic affairs is to promote and maintain a distinctive academic vision. That means leading the intellectual community on the campus, playing the role of visionary, and, when necessary, defending lofty principles.” (Maghroori and Powers, 2007)</a:t>
            </a:r>
          </a:p>
          <a:p>
            <a:pPr marL="0" indent="0">
              <a:buNone/>
            </a:pPr>
            <a:r>
              <a:rPr lang="en-US" dirty="0" smtClean="0"/>
              <a:t> </a:t>
            </a:r>
            <a:endParaRPr lang="en-US" dirty="0"/>
          </a:p>
          <a:p>
            <a:endParaRPr lang="en-US" dirty="0"/>
          </a:p>
        </p:txBody>
      </p:sp>
    </p:spTree>
    <p:extLst>
      <p:ext uri="{BB962C8B-B14F-4D97-AF65-F5344CB8AC3E}">
        <p14:creationId xmlns:p14="http://schemas.microsoft.com/office/powerpoint/2010/main" val="38256352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Provost/VP for Academic Affairs:</a:t>
            </a:r>
            <a:br>
              <a:rPr lang="en-US" dirty="0"/>
            </a:br>
            <a:r>
              <a:rPr lang="en-US" dirty="0"/>
              <a:t>Two Roles </a:t>
            </a:r>
            <a:endParaRPr lang="en-US" sz="3200" dirty="0"/>
          </a:p>
        </p:txBody>
      </p:sp>
      <p:sp>
        <p:nvSpPr>
          <p:cNvPr id="3" name="Content Placeholder 2"/>
          <p:cNvSpPr>
            <a:spLocks noGrp="1"/>
          </p:cNvSpPr>
          <p:nvPr>
            <p:ph idx="1"/>
          </p:nvPr>
        </p:nvSpPr>
        <p:spPr/>
        <p:txBody>
          <a:bodyPr>
            <a:normAutofit fontScale="92500"/>
          </a:bodyPr>
          <a:lstStyle/>
          <a:p>
            <a:pPr marL="0" indent="0">
              <a:buNone/>
            </a:pPr>
            <a:r>
              <a:rPr lang="en-US" dirty="0" smtClean="0"/>
              <a:t>“The provost’s traditional role is to make sure that administrative and support operations run as they need to on a daily basis. The provost monitors those processes, resolves personnel matters, balances budgets, arbitrates demands for facilities, and oversees the marketing of business operations (such as revenue-generating performing-arts and sports events).” </a:t>
            </a:r>
            <a:r>
              <a:rPr lang="en-US" dirty="0"/>
              <a:t>(Maghroori and Powers, 2007</a:t>
            </a:r>
            <a:r>
              <a:rPr lang="en-US" dirty="0" smtClean="0"/>
              <a:t>)</a:t>
            </a:r>
          </a:p>
          <a:p>
            <a:pPr marL="0" indent="0">
              <a:buNone/>
            </a:pPr>
            <a:r>
              <a:rPr lang="en-US" dirty="0" smtClean="0"/>
              <a:t> </a:t>
            </a:r>
            <a:endParaRPr lang="en-US" dirty="0"/>
          </a:p>
          <a:p>
            <a:endParaRPr lang="en-US" dirty="0"/>
          </a:p>
        </p:txBody>
      </p:sp>
    </p:spTree>
    <p:extLst>
      <p:ext uri="{BB962C8B-B14F-4D97-AF65-F5344CB8AC3E}">
        <p14:creationId xmlns:p14="http://schemas.microsoft.com/office/powerpoint/2010/main" val="6322593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Priorities of the Provost and Deans</a:t>
            </a:r>
            <a:endParaRPr lang="en-US" sz="3200" dirty="0"/>
          </a:p>
        </p:txBody>
      </p:sp>
      <p:sp>
        <p:nvSpPr>
          <p:cNvPr id="3" name="Content Placeholder 2"/>
          <p:cNvSpPr>
            <a:spLocks noGrp="1"/>
          </p:cNvSpPr>
          <p:nvPr>
            <p:ph idx="1"/>
          </p:nvPr>
        </p:nvSpPr>
        <p:spPr/>
        <p:txBody>
          <a:bodyPr>
            <a:normAutofit/>
          </a:bodyPr>
          <a:lstStyle/>
          <a:p>
            <a:r>
              <a:rPr lang="en-US" dirty="0" smtClean="0"/>
              <a:t>Implementing the new budget model (MIRA)</a:t>
            </a:r>
          </a:p>
        </p:txBody>
      </p:sp>
    </p:spTree>
    <p:extLst>
      <p:ext uri="{BB962C8B-B14F-4D97-AF65-F5344CB8AC3E}">
        <p14:creationId xmlns:p14="http://schemas.microsoft.com/office/powerpoint/2010/main" val="20784992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Implementing the new budget model</a:t>
            </a:r>
            <a:br>
              <a:rPr lang="en-US" dirty="0" smtClean="0"/>
            </a:br>
            <a:r>
              <a:rPr lang="en-US" dirty="0" smtClean="0"/>
              <a:t>(MIRA)</a:t>
            </a:r>
            <a:endParaRPr lang="en-US" sz="3200" dirty="0"/>
          </a:p>
        </p:txBody>
      </p:sp>
      <p:sp>
        <p:nvSpPr>
          <p:cNvPr id="3" name="Content Placeholder 2"/>
          <p:cNvSpPr>
            <a:spLocks noGrp="1"/>
          </p:cNvSpPr>
          <p:nvPr>
            <p:ph idx="1"/>
          </p:nvPr>
        </p:nvSpPr>
        <p:spPr/>
        <p:txBody>
          <a:bodyPr>
            <a:normAutofit lnSpcReduction="10000"/>
          </a:bodyPr>
          <a:lstStyle/>
          <a:p>
            <a:pPr marL="0" indent="0">
              <a:buNone/>
            </a:pPr>
            <a:r>
              <a:rPr lang="en-US" dirty="0" smtClean="0"/>
              <a:t>UND’s MIRA (Model for Incentive-Based Resource Allocation) will be a transparent and decentralized approach to budgeting that promotes outcomes valued by the University community and expressed in planning.</a:t>
            </a:r>
          </a:p>
          <a:p>
            <a:pPr marL="0" indent="0">
              <a:buNone/>
            </a:pPr>
            <a:endParaRPr lang="en-US" dirty="0"/>
          </a:p>
          <a:p>
            <a:pPr marL="0" indent="0">
              <a:buNone/>
            </a:pPr>
            <a:r>
              <a:rPr lang="en-US" dirty="0" smtClean="0"/>
              <a:t>Current approach in an incremental budget model based on the budget from the prior year.</a:t>
            </a:r>
          </a:p>
          <a:p>
            <a:pPr marL="0" indent="0">
              <a:buNone/>
            </a:pPr>
            <a:r>
              <a:rPr lang="en-US" dirty="0" smtClean="0"/>
              <a:t> </a:t>
            </a:r>
            <a:endParaRPr lang="en-US" dirty="0"/>
          </a:p>
          <a:p>
            <a:endParaRPr lang="en-US" dirty="0"/>
          </a:p>
        </p:txBody>
      </p:sp>
    </p:spTree>
    <p:extLst>
      <p:ext uri="{BB962C8B-B14F-4D97-AF65-F5344CB8AC3E}">
        <p14:creationId xmlns:p14="http://schemas.microsoft.com/office/powerpoint/2010/main" val="21355462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Implementing the new budget model</a:t>
            </a:r>
            <a:br>
              <a:rPr lang="en-US" dirty="0"/>
            </a:br>
            <a:r>
              <a:rPr lang="en-US" dirty="0"/>
              <a:t>(MIRA)</a:t>
            </a:r>
            <a:endParaRPr lang="en-US" sz="3200" dirty="0"/>
          </a:p>
        </p:txBody>
      </p:sp>
      <p:sp>
        <p:nvSpPr>
          <p:cNvPr id="3" name="Content Placeholder 2"/>
          <p:cNvSpPr>
            <a:spLocks noGrp="1"/>
          </p:cNvSpPr>
          <p:nvPr>
            <p:ph idx="1"/>
          </p:nvPr>
        </p:nvSpPr>
        <p:spPr/>
        <p:txBody>
          <a:bodyPr>
            <a:normAutofit fontScale="92500" lnSpcReduction="20000"/>
          </a:bodyPr>
          <a:lstStyle/>
          <a:p>
            <a:pPr marL="0" indent="0">
              <a:buNone/>
            </a:pPr>
            <a:r>
              <a:rPr lang="en-US" dirty="0" smtClean="0"/>
              <a:t>Guiding principles for MIRA:</a:t>
            </a:r>
          </a:p>
          <a:p>
            <a:pPr marL="0" indent="0">
              <a:buNone/>
            </a:pPr>
            <a:endParaRPr lang="en-US" dirty="0" smtClean="0"/>
          </a:p>
          <a:p>
            <a:r>
              <a:rPr lang="en-US" dirty="0" smtClean="0"/>
              <a:t>Aligns with University’s mission</a:t>
            </a:r>
          </a:p>
          <a:p>
            <a:r>
              <a:rPr lang="en-US" dirty="0" smtClean="0"/>
              <a:t>Clear link between resource allocation and strategic goals</a:t>
            </a:r>
          </a:p>
          <a:p>
            <a:r>
              <a:rPr lang="en-US" dirty="0" smtClean="0"/>
              <a:t>Incentives for promoting flexibility, efficiency, innovation and entrepreneurship</a:t>
            </a:r>
          </a:p>
          <a:p>
            <a:r>
              <a:rPr lang="en-US" dirty="0" smtClean="0"/>
              <a:t>Promote fiscal trust, responsibility, accountability and transparency</a:t>
            </a:r>
          </a:p>
          <a:p>
            <a:r>
              <a:rPr lang="en-US" dirty="0" smtClean="0"/>
              <a:t>Balances economic reality with simplicity</a:t>
            </a:r>
          </a:p>
          <a:p>
            <a:pPr marL="0" indent="0">
              <a:buNone/>
            </a:pPr>
            <a:endParaRPr lang="en-US" dirty="0"/>
          </a:p>
        </p:txBody>
      </p:sp>
    </p:spTree>
    <p:extLst>
      <p:ext uri="{BB962C8B-B14F-4D97-AF65-F5344CB8AC3E}">
        <p14:creationId xmlns:p14="http://schemas.microsoft.com/office/powerpoint/2010/main" val="35139029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Implementing the new budget model</a:t>
            </a:r>
            <a:br>
              <a:rPr lang="en-US" dirty="0"/>
            </a:br>
            <a:r>
              <a:rPr lang="en-US" dirty="0"/>
              <a:t>(MIRA)</a:t>
            </a:r>
            <a:endParaRPr lang="en-US" sz="3200" dirty="0"/>
          </a:p>
        </p:txBody>
      </p:sp>
      <p:sp>
        <p:nvSpPr>
          <p:cNvPr id="3" name="Content Placeholder 2"/>
          <p:cNvSpPr>
            <a:spLocks noGrp="1"/>
          </p:cNvSpPr>
          <p:nvPr>
            <p:ph idx="1"/>
          </p:nvPr>
        </p:nvSpPr>
        <p:spPr/>
        <p:txBody>
          <a:bodyPr>
            <a:normAutofit lnSpcReduction="10000"/>
          </a:bodyPr>
          <a:lstStyle/>
          <a:p>
            <a:pPr marL="0" indent="0">
              <a:buNone/>
            </a:pPr>
            <a:r>
              <a:rPr lang="en-US" dirty="0" smtClean="0"/>
              <a:t>In MIRA, college/school budgets are based on a formula that takes into consideration teaching and research activities, space and other operational factors, and our values for a higher education institution. When applied to revenue distribution, cost assessment, and UND’s values, the formula will provide transparency in the budgeting process. Successful implementation of MIRA will also facilitate funds set aside for the purpose of strategic investments. </a:t>
            </a:r>
          </a:p>
          <a:p>
            <a:pPr marL="0" indent="0">
              <a:buNone/>
            </a:pPr>
            <a:endParaRPr lang="en-US" dirty="0"/>
          </a:p>
        </p:txBody>
      </p:sp>
    </p:spTree>
    <p:extLst>
      <p:ext uri="{BB962C8B-B14F-4D97-AF65-F5344CB8AC3E}">
        <p14:creationId xmlns:p14="http://schemas.microsoft.com/office/powerpoint/2010/main" val="9897490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Priorities of the Provost and Deans</a:t>
            </a:r>
            <a:endParaRPr lang="en-US" sz="3200" dirty="0"/>
          </a:p>
        </p:txBody>
      </p:sp>
      <p:sp>
        <p:nvSpPr>
          <p:cNvPr id="3" name="Content Placeholder 2"/>
          <p:cNvSpPr>
            <a:spLocks noGrp="1"/>
          </p:cNvSpPr>
          <p:nvPr>
            <p:ph idx="1"/>
          </p:nvPr>
        </p:nvSpPr>
        <p:spPr/>
        <p:txBody>
          <a:bodyPr>
            <a:normAutofit/>
          </a:bodyPr>
          <a:lstStyle/>
          <a:p>
            <a:r>
              <a:rPr lang="en-US" dirty="0" smtClean="0"/>
              <a:t>Implementing the new budget model (MIRA)</a:t>
            </a:r>
          </a:p>
          <a:p>
            <a:r>
              <a:rPr lang="en-US" dirty="0" smtClean="0"/>
              <a:t>Continuation of PTE work</a:t>
            </a:r>
          </a:p>
          <a:p>
            <a:pPr marL="0" indent="0">
              <a:buNone/>
            </a:pPr>
            <a:r>
              <a:rPr lang="en-US" dirty="0" smtClean="0"/>
              <a:t> </a:t>
            </a:r>
            <a:endParaRPr lang="en-US" dirty="0"/>
          </a:p>
          <a:p>
            <a:endParaRPr lang="en-US" dirty="0"/>
          </a:p>
        </p:txBody>
      </p:sp>
    </p:spTree>
    <p:extLst>
      <p:ext uri="{BB962C8B-B14F-4D97-AF65-F5344CB8AC3E}">
        <p14:creationId xmlns:p14="http://schemas.microsoft.com/office/powerpoint/2010/main" val="13582846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Continuation of PTE work</a:t>
            </a:r>
            <a:endParaRPr lang="en-US" sz="3200" dirty="0"/>
          </a:p>
        </p:txBody>
      </p:sp>
      <p:sp>
        <p:nvSpPr>
          <p:cNvPr id="3" name="Content Placeholder 2"/>
          <p:cNvSpPr>
            <a:spLocks noGrp="1"/>
          </p:cNvSpPr>
          <p:nvPr>
            <p:ph idx="1"/>
          </p:nvPr>
        </p:nvSpPr>
        <p:spPr/>
        <p:txBody>
          <a:bodyPr>
            <a:normAutofit fontScale="85000" lnSpcReduction="10000"/>
          </a:bodyPr>
          <a:lstStyle/>
          <a:p>
            <a:r>
              <a:rPr lang="en-US" dirty="0"/>
              <a:t>The Group has been examining PTE policies, practices, and procedures, identifying best practices, and developing options and recommendations to better align standards and expectations at all levels. The Group’s work already has contributed </a:t>
            </a:r>
            <a:r>
              <a:rPr lang="en-US" dirty="0" smtClean="0"/>
              <a:t>to:</a:t>
            </a:r>
            <a:endParaRPr lang="en-US" dirty="0"/>
          </a:p>
          <a:p>
            <a:pPr lvl="1"/>
            <a:r>
              <a:rPr lang="en-US" dirty="0"/>
              <a:t>improvements to the timeline and supporting process for promotion and tenure applications and review,</a:t>
            </a:r>
          </a:p>
          <a:p>
            <a:pPr lvl="1"/>
            <a:r>
              <a:rPr lang="en-US" dirty="0"/>
              <a:t>earlier communication among deans, chairs, and faculty pursuing P&amp;T, and</a:t>
            </a:r>
          </a:p>
          <a:p>
            <a:pPr lvl="1"/>
            <a:r>
              <a:rPr lang="en-US" dirty="0"/>
              <a:t>an implementation process for the Essential Elements in all departmental guidelines stemming from the last faculty-led review in 2008</a:t>
            </a:r>
            <a:r>
              <a:rPr lang="en-US" dirty="0" smtClean="0"/>
              <a:t>. </a:t>
            </a:r>
            <a:endParaRPr lang="en-US" dirty="0"/>
          </a:p>
          <a:p>
            <a:endParaRPr lang="en-US" dirty="0"/>
          </a:p>
        </p:txBody>
      </p:sp>
    </p:spTree>
    <p:extLst>
      <p:ext uri="{BB962C8B-B14F-4D97-AF65-F5344CB8AC3E}">
        <p14:creationId xmlns:p14="http://schemas.microsoft.com/office/powerpoint/2010/main" val="1051776000"/>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3636</TotalTime>
  <Words>790</Words>
  <Application>Microsoft Office PowerPoint</Application>
  <PresentationFormat>On-screen Show (4:3)</PresentationFormat>
  <Paragraphs>94</Paragraphs>
  <Slides>17</Slides>
  <Notes>17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Calibri</vt:lpstr>
      <vt:lpstr>Myriad Pro</vt:lpstr>
      <vt:lpstr>Custom Design</vt:lpstr>
      <vt:lpstr>Priorities of the Provost/VPAA Office for 2015-2016: Senate Forum September 17, 2015  Thomas M. DiLorenzo Provost and VP for Academic Affairs</vt:lpstr>
      <vt:lpstr>Provost/VP for Academic Affairs: Two Roles </vt:lpstr>
      <vt:lpstr>Provost/VP for Academic Affairs: Two Roles </vt:lpstr>
      <vt:lpstr>Priorities of the Provost and Deans</vt:lpstr>
      <vt:lpstr>Implementing the new budget model (MIRA)</vt:lpstr>
      <vt:lpstr>Implementing the new budget model (MIRA)</vt:lpstr>
      <vt:lpstr>Implementing the new budget model (MIRA)</vt:lpstr>
      <vt:lpstr>Priorities of the Provost and Deans</vt:lpstr>
      <vt:lpstr>Continuation of PTE work</vt:lpstr>
      <vt:lpstr>Continuation of PTE work</vt:lpstr>
      <vt:lpstr>Priorities of the Provost and Deans</vt:lpstr>
      <vt:lpstr>Search for a Dean for the School of Graduate Studies</vt:lpstr>
      <vt:lpstr>Examples of SBHE/Chancellor Priorities</vt:lpstr>
      <vt:lpstr>My Priorities</vt:lpstr>
      <vt:lpstr>My Priorities</vt:lpstr>
      <vt:lpstr>Challenges/Opportunities</vt:lpstr>
      <vt:lpstr>Discussion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University of North Dakota</dc:title>
  <dc:creator>Susan.Walton</dc:creator>
  <cp:lastModifiedBy>Gudgeon, Kirsten</cp:lastModifiedBy>
  <cp:revision>139</cp:revision>
  <cp:lastPrinted>2015-09-17T19:35:20Z</cp:lastPrinted>
  <dcterms:created xsi:type="dcterms:W3CDTF">2013-03-03T16:45:38Z</dcterms:created>
  <dcterms:modified xsi:type="dcterms:W3CDTF">2015-11-12T19:01:56Z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_Steward">
    <vt:lpwstr>Walton M na26414</vt:lpwstr>
  </property>
  <property fmtid="{D5CDD505-2E9C-101B-9397-08002B2CF9AE}" pid="3" name="Information_Classification">
    <vt:lpwstr/>
  </property>
  <property fmtid="{D5CDD505-2E9C-101B-9397-08002B2CF9AE}" pid="4" name="Record_Title_ID">
    <vt:lpwstr>72</vt:lpwstr>
  </property>
  <property fmtid="{D5CDD505-2E9C-101B-9397-08002B2CF9AE}" pid="5" name="Initial_Creation_Date">
    <vt:lpwstr>3/14/2013 9:46:57 PM</vt:lpwstr>
  </property>
  <property fmtid="{D5CDD505-2E9C-101B-9397-08002B2CF9AE}" pid="6" name="Retention_Period_Start_Date">
    <vt:lpwstr>3/14/2013 9:46:57 PM</vt:lpwstr>
  </property>
  <property fmtid="{D5CDD505-2E9C-101B-9397-08002B2CF9AE}" pid="7" name="Last_Reviewed_Date">
    <vt:lpwstr/>
  </property>
  <property fmtid="{D5CDD505-2E9C-101B-9397-08002B2CF9AE}" pid="8" name="Retention_Review_Frequency">
    <vt:lpwstr/>
  </property>
</Properties>
</file>