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7"/>
  </p:handoutMasterIdLst>
  <p:sldIdLst>
    <p:sldId id="256" r:id="rId2"/>
    <p:sldId id="296" r:id="rId3"/>
    <p:sldId id="303" r:id="rId4"/>
    <p:sldId id="274" r:id="rId5"/>
    <p:sldId id="257" r:id="rId6"/>
    <p:sldId id="275" r:id="rId7"/>
    <p:sldId id="276" r:id="rId8"/>
    <p:sldId id="258" r:id="rId9"/>
    <p:sldId id="278" r:id="rId10"/>
    <p:sldId id="259" r:id="rId11"/>
    <p:sldId id="279" r:id="rId12"/>
    <p:sldId id="260" r:id="rId13"/>
    <p:sldId id="307" r:id="rId14"/>
    <p:sldId id="308" r:id="rId15"/>
    <p:sldId id="261" r:id="rId16"/>
    <p:sldId id="280" r:id="rId17"/>
    <p:sldId id="262" r:id="rId18"/>
    <p:sldId id="263" r:id="rId19"/>
    <p:sldId id="264" r:id="rId20"/>
    <p:sldId id="265" r:id="rId21"/>
    <p:sldId id="281" r:id="rId22"/>
    <p:sldId id="266" r:id="rId23"/>
    <p:sldId id="267" r:id="rId24"/>
    <p:sldId id="282" r:id="rId25"/>
    <p:sldId id="268" r:id="rId26"/>
    <p:sldId id="269" r:id="rId27"/>
    <p:sldId id="271" r:id="rId28"/>
    <p:sldId id="270" r:id="rId29"/>
    <p:sldId id="272" r:id="rId30"/>
    <p:sldId id="309" r:id="rId31"/>
    <p:sldId id="273" r:id="rId32"/>
    <p:sldId id="284" r:id="rId33"/>
    <p:sldId id="285" r:id="rId34"/>
    <p:sldId id="286" r:id="rId35"/>
    <p:sldId id="287" r:id="rId36"/>
    <p:sldId id="290" r:id="rId37"/>
    <p:sldId id="297" r:id="rId38"/>
    <p:sldId id="306" r:id="rId39"/>
    <p:sldId id="299" r:id="rId40"/>
    <p:sldId id="300" r:id="rId41"/>
    <p:sldId id="301" r:id="rId42"/>
    <p:sldId id="302" r:id="rId43"/>
    <p:sldId id="304" r:id="rId44"/>
    <p:sldId id="305" r:id="rId45"/>
    <p:sldId id="295"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0" d="100"/>
          <a:sy n="60" d="100"/>
        </p:scale>
        <p:origin x="7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62" tIns="46581" rIns="93162" bIns="46581" rtlCol="0"/>
          <a:lstStyle>
            <a:lvl1pPr algn="r">
              <a:defRPr sz="1200"/>
            </a:lvl1pPr>
          </a:lstStyle>
          <a:p>
            <a:fld id="{DB2D3872-1A4A-4360-80EF-2EACC913BE56}" type="datetimeFigureOut">
              <a:rPr lang="en-US" smtClean="0"/>
              <a:t>6/7/2019</a:t>
            </a:fld>
            <a:endParaRPr lang="en-US"/>
          </a:p>
        </p:txBody>
      </p:sp>
      <p:sp>
        <p:nvSpPr>
          <p:cNvPr id="4" name="Footer Placeholder 3"/>
          <p:cNvSpPr>
            <a:spLocks noGrp="1"/>
          </p:cNvSpPr>
          <p:nvPr>
            <p:ph type="ftr" sz="quarter" idx="2"/>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62" tIns="46581" rIns="93162" bIns="46581" rtlCol="0" anchor="b"/>
          <a:lstStyle>
            <a:lvl1pPr algn="r">
              <a:defRPr sz="1200"/>
            </a:lvl1pPr>
          </a:lstStyle>
          <a:p>
            <a:fld id="{807B4C54-1BF1-475A-9C68-FB8DAE538FD8}" type="slidenum">
              <a:rPr lang="en-US" smtClean="0"/>
              <a:t>‹#›</a:t>
            </a:fld>
            <a:endParaRPr lang="en-US"/>
          </a:p>
        </p:txBody>
      </p:sp>
    </p:spTree>
    <p:extLst>
      <p:ext uri="{BB962C8B-B14F-4D97-AF65-F5344CB8AC3E}">
        <p14:creationId xmlns:p14="http://schemas.microsoft.com/office/powerpoint/2010/main" val="39567534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6/7/2019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ncbddd/actearly/pdf/MilestoneTrackerAppFlye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6AZDse_c9n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dc.gov/ncbddd/actearly/pdf/parents_pdfs/growthchart.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ncbddd/actearly/amazingm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dc.gov/AmazingM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ndhealth.gov/csh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ndffcmh.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 the Signs. Act Early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350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Tips for Using the Milestone Checklists</a:t>
            </a:r>
          </a:p>
          <a:p>
            <a:r>
              <a:rPr lang="en-US" dirty="0"/>
              <a:t>Print a copy of a checklist for every child at the start of the school year; every month, take time to update each child’s checklist with the milestones he or she has reached</a:t>
            </a:r>
          </a:p>
          <a:p>
            <a:r>
              <a:rPr lang="en-US" dirty="0"/>
              <a:t>Print a copy of a blank checklist for each child’s family; let them know you’ll be updating it each month and encourage them to do the same at home</a:t>
            </a:r>
          </a:p>
          <a:p>
            <a:r>
              <a:rPr lang="en-US" dirty="0"/>
              <a:t>Review the latest checklists at every parent/teacher conference as a way to share the child’s progress with the parents </a:t>
            </a:r>
          </a:p>
          <a:p>
            <a:r>
              <a:rPr lang="en-US" dirty="0"/>
              <a:t>If a child is between two ages for which checklists are offered, use the checklist for the younger age (for example, use the 18-month checklist for a 20-month old child, NOT the 24-month checklist).</a:t>
            </a:r>
          </a:p>
          <a:p>
            <a:endParaRPr lang="en-US" dirty="0"/>
          </a:p>
        </p:txBody>
      </p:sp>
    </p:spTree>
    <p:extLst>
      <p:ext uri="{BB962C8B-B14F-4D97-AF65-F5344CB8AC3E}">
        <p14:creationId xmlns:p14="http://schemas.microsoft.com/office/powerpoint/2010/main" val="420838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App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5559" y="1211179"/>
            <a:ext cx="5654842" cy="5518484"/>
          </a:xfrm>
        </p:spPr>
      </p:pic>
    </p:spTree>
    <p:extLst>
      <p:ext uri="{BB962C8B-B14F-4D97-AF65-F5344CB8AC3E}">
        <p14:creationId xmlns:p14="http://schemas.microsoft.com/office/powerpoint/2010/main" val="147175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CDC's FREE </a:t>
            </a:r>
            <a:r>
              <a:rPr lang="en-US" i="1" dirty="0"/>
              <a:t>Milestone Tracker</a:t>
            </a:r>
            <a:r>
              <a:rPr lang="en-US" dirty="0"/>
              <a:t> app helps parents and early care and education providers track child’s milestones from age 2 months to 5 years, using a smart phone or tablet. You can use the app to track the milestones of multiple children, view a photo or video of each milestone, quickly reference milestones by age and category, and find out what to do if you are ever concerned about a child's development.  </a:t>
            </a:r>
          </a:p>
          <a:p>
            <a:r>
              <a:rPr lang="en-US" dirty="0"/>
              <a:t>Features:</a:t>
            </a:r>
          </a:p>
          <a:p>
            <a:pPr lvl="1"/>
            <a:r>
              <a:rPr lang="en-US" dirty="0"/>
              <a:t>Personalize checklists for multiple children</a:t>
            </a:r>
          </a:p>
          <a:p>
            <a:pPr lvl="1"/>
            <a:r>
              <a:rPr lang="en-US" dirty="0"/>
              <a:t>View photo and video examples of each milestone</a:t>
            </a:r>
          </a:p>
          <a:p>
            <a:pPr lvl="1"/>
            <a:r>
              <a:rPr lang="en-US" dirty="0"/>
              <a:t>Get tips and activities to support a child’s development</a:t>
            </a:r>
          </a:p>
          <a:p>
            <a:pPr lvl="1"/>
            <a:r>
              <a:rPr lang="en-US" dirty="0"/>
              <a:t>Get a notice when it’s time to “act early” and talk with parents about developmental concerns</a:t>
            </a:r>
          </a:p>
          <a:p>
            <a:pPr lvl="1"/>
            <a:r>
              <a:rPr lang="en-US" dirty="0"/>
              <a:t>Generate milestone summaries to share with a parent or other important care providers</a:t>
            </a:r>
          </a:p>
          <a:p>
            <a:endParaRPr lang="en-US" dirty="0"/>
          </a:p>
        </p:txBody>
      </p:sp>
    </p:spTree>
    <p:extLst>
      <p:ext uri="{BB962C8B-B14F-4D97-AF65-F5344CB8AC3E}">
        <p14:creationId xmlns:p14="http://schemas.microsoft.com/office/powerpoint/2010/main" val="294689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11805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63686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Tips for Using</a:t>
            </a:r>
            <a:r>
              <a:rPr lang="en-US" b="1" i="1" dirty="0"/>
              <a:t> CDC's Milestone Tracker</a:t>
            </a:r>
            <a:r>
              <a:rPr lang="en-US" b="1" dirty="0"/>
              <a:t>  app</a:t>
            </a:r>
          </a:p>
          <a:p>
            <a:r>
              <a:rPr lang="en-US" dirty="0" smtClean="0"/>
              <a:t>Post </a:t>
            </a:r>
            <a:r>
              <a:rPr lang="en-US" dirty="0"/>
              <a:t>a </a:t>
            </a:r>
            <a:r>
              <a:rPr lang="en-US" i="1" dirty="0">
                <a:hlinkClick r:id="rId2"/>
              </a:rPr>
              <a:t>Milestone Tracker</a:t>
            </a:r>
            <a:r>
              <a:rPr lang="en-US" dirty="0">
                <a:hlinkClick r:id="rId2"/>
              </a:rPr>
              <a:t>  flyer</a:t>
            </a:r>
            <a:r>
              <a:rPr lang="en-US" dirty="0"/>
              <a:t> in your classroom or your center’s front lobby</a:t>
            </a:r>
          </a:p>
          <a:p>
            <a:r>
              <a:rPr lang="en-US" dirty="0"/>
              <a:t>Encourage parents to download the app and use it to monitor their child's development </a:t>
            </a:r>
          </a:p>
          <a:p>
            <a:r>
              <a:rPr lang="en-US" dirty="0"/>
              <a:t>Use </a:t>
            </a:r>
            <a:r>
              <a:rPr lang="en-US" i="1" dirty="0"/>
              <a:t>CDC's Milestone Tracker</a:t>
            </a:r>
            <a:r>
              <a:rPr lang="en-US" dirty="0"/>
              <a:t>  app and the milestone summary it generates to support observations and conversations with parents about age-appropriate milestones</a:t>
            </a:r>
          </a:p>
          <a:p>
            <a:endParaRPr lang="en-US" dirty="0"/>
          </a:p>
        </p:txBody>
      </p:sp>
    </p:spTree>
    <p:extLst>
      <p:ext uri="{BB962C8B-B14F-4D97-AF65-F5344CB8AC3E}">
        <p14:creationId xmlns:p14="http://schemas.microsoft.com/office/powerpoint/2010/main" val="246788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4688" y="2279650"/>
            <a:ext cx="5124450" cy="3486150"/>
          </a:xfrm>
        </p:spPr>
      </p:pic>
    </p:spTree>
    <p:extLst>
      <p:ext uri="{BB962C8B-B14F-4D97-AF65-F5344CB8AC3E}">
        <p14:creationId xmlns:p14="http://schemas.microsoft.com/office/powerpoint/2010/main" val="99000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Booklet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Milestone Moments Booklet</a:t>
            </a:r>
          </a:p>
          <a:p>
            <a:r>
              <a:rPr lang="en-US" dirty="0"/>
              <a:t>The Milestone Moments Booklet is a 42-page mini-booklet that includes full milestone checklists from 2 months through 5 years of age, with milestones and warning signs for each age. It also includes age-appropriate activities that you can try in the classroom and parents can try at home to help their children learn and grow. This booklet is intended to be kept and used over time.</a:t>
            </a:r>
          </a:p>
          <a:p>
            <a:r>
              <a:rPr lang="en-US" dirty="0"/>
              <a:t>Features:</a:t>
            </a:r>
          </a:p>
          <a:p>
            <a:pPr lvl="1"/>
            <a:r>
              <a:rPr lang="en-US" dirty="0"/>
              <a:t>High-quality resource to be kept and used over time to record a child’s development</a:t>
            </a:r>
          </a:p>
          <a:p>
            <a:pPr lvl="1"/>
            <a:r>
              <a:rPr lang="en-US" dirty="0"/>
              <a:t>Suggests age-appropriate activities to help children learn and grow</a:t>
            </a:r>
          </a:p>
          <a:p>
            <a:pPr lvl="1"/>
            <a:r>
              <a:rPr lang="en-US" dirty="0"/>
              <a:t>Includes information about when and how a parent should “act early” on concerns</a:t>
            </a:r>
          </a:p>
          <a:p>
            <a:pPr lvl="1"/>
            <a:r>
              <a:rPr lang="en-US" dirty="0"/>
              <a:t>Available in English, Spanish, Simplified Chinese, and Korean</a:t>
            </a:r>
          </a:p>
          <a:p>
            <a:pPr lvl="1"/>
            <a:r>
              <a:rPr lang="en-US" dirty="0"/>
              <a:t>Pre-printed copies available free in LIMITED quantities</a:t>
            </a:r>
          </a:p>
          <a:p>
            <a:endParaRPr lang="en-US" dirty="0"/>
          </a:p>
        </p:txBody>
      </p:sp>
    </p:spTree>
    <p:extLst>
      <p:ext uri="{BB962C8B-B14F-4D97-AF65-F5344CB8AC3E}">
        <p14:creationId xmlns:p14="http://schemas.microsoft.com/office/powerpoint/2010/main" val="406064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Tips for Using the Milestone Moments Booklet</a:t>
            </a:r>
          </a:p>
          <a:p>
            <a:r>
              <a:rPr lang="en-US" dirty="0"/>
              <a:t>Provide a copy to every family when their child enrolls; encourage families to use it at home (See end of this section to learn how to customize and print copies for every family)</a:t>
            </a:r>
          </a:p>
          <a:p>
            <a:r>
              <a:rPr lang="en-US" dirty="0"/>
              <a:t>Try at least one of the suggested activities from the booklet as part of your in-classroom activities</a:t>
            </a:r>
          </a:p>
          <a:p>
            <a:r>
              <a:rPr lang="en-US" dirty="0"/>
              <a:t>Include at least one of the suggested activities from the booklet in each edition of your monthly newsletter for parents to try at home</a:t>
            </a:r>
          </a:p>
          <a:p>
            <a:endParaRPr lang="en-US" dirty="0"/>
          </a:p>
        </p:txBody>
      </p:sp>
    </p:spTree>
    <p:extLst>
      <p:ext uri="{BB962C8B-B14F-4D97-AF65-F5344CB8AC3E}">
        <p14:creationId xmlns:p14="http://schemas.microsoft.com/office/powerpoint/2010/main" val="138918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Brochure</a:t>
            </a:r>
            <a:endParaRPr lang="en-US" dirty="0"/>
          </a:p>
        </p:txBody>
      </p:sp>
      <p:sp>
        <p:nvSpPr>
          <p:cNvPr id="3" name="Content Placeholder 2"/>
          <p:cNvSpPr>
            <a:spLocks noGrp="1"/>
          </p:cNvSpPr>
          <p:nvPr>
            <p:ph idx="1"/>
          </p:nvPr>
        </p:nvSpPr>
        <p:spPr/>
        <p:txBody>
          <a:bodyPr>
            <a:normAutofit/>
          </a:bodyPr>
          <a:lstStyle/>
          <a:p>
            <a:r>
              <a:rPr lang="en-US" b="1" dirty="0"/>
              <a:t>Milestones Brochure: Track Your Child’s Developmental Milestones</a:t>
            </a:r>
          </a:p>
          <a:p>
            <a:r>
              <a:rPr lang="en-US" dirty="0"/>
              <a:t>The Milestones Brochure is a colorful and engaging trifold brochure that introduces a few key milestones for ages 6 months to 4 years and explains the importance of looking for milestones and acting early on concerns about development.</a:t>
            </a:r>
          </a:p>
          <a:p>
            <a:r>
              <a:rPr lang="en-US" dirty="0"/>
              <a:t>Features:</a:t>
            </a:r>
          </a:p>
          <a:p>
            <a:pPr lvl="1"/>
            <a:r>
              <a:rPr lang="en-US" dirty="0"/>
              <a:t>A great introduction to the importance of developmental monitoring and acting early on concerns</a:t>
            </a:r>
          </a:p>
          <a:p>
            <a:pPr lvl="1"/>
            <a:r>
              <a:rPr lang="en-US" dirty="0"/>
              <a:t>Highlights a few key milestones for a variety of ages</a:t>
            </a:r>
          </a:p>
          <a:p>
            <a:pPr lvl="1"/>
            <a:r>
              <a:rPr lang="en-US" dirty="0"/>
              <a:t>Available in English, Spanish, Vietnamese, and Korean</a:t>
            </a:r>
          </a:p>
          <a:p>
            <a:pPr lvl="1"/>
            <a:r>
              <a:rPr lang="en-US" dirty="0"/>
              <a:t>Easily printed and photocopied</a:t>
            </a:r>
          </a:p>
          <a:p>
            <a:endParaRPr lang="en-US" dirty="0"/>
          </a:p>
        </p:txBody>
      </p:sp>
    </p:spTree>
    <p:extLst>
      <p:ext uri="{BB962C8B-B14F-4D97-AF65-F5344CB8AC3E}">
        <p14:creationId xmlns:p14="http://schemas.microsoft.com/office/powerpoint/2010/main" val="70112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6AZDse_c9nA"/>
          <p:cNvPicPr>
            <a:picLocks noGrp="1" noRot="1" noChangeAspect="1"/>
          </p:cNvPicPr>
          <p:nvPr>
            <p:ph idx="1"/>
            <a:videoFile r:link="rId1"/>
          </p:nvPr>
        </p:nvPicPr>
        <p:blipFill>
          <a:blip r:embed="rId3"/>
          <a:stretch>
            <a:fillRect/>
          </a:stretch>
        </p:blipFill>
        <p:spPr>
          <a:xfrm>
            <a:off x="4760913" y="2736850"/>
            <a:ext cx="4572000" cy="2571750"/>
          </a:xfrm>
          <a:prstGeom prst="rect">
            <a:avLst/>
          </a:prstGeom>
        </p:spPr>
      </p:pic>
    </p:spTree>
    <p:extLst>
      <p:ext uri="{BB962C8B-B14F-4D97-AF65-F5344CB8AC3E}">
        <p14:creationId xmlns:p14="http://schemas.microsoft.com/office/powerpoint/2010/main" val="168643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Tips for Using the Milestones Brochure</a:t>
            </a:r>
          </a:p>
          <a:p>
            <a:r>
              <a:rPr lang="en-US" dirty="0"/>
              <a:t>Laminate a copy and post it to the bulletin board outside your classroom</a:t>
            </a:r>
          </a:p>
          <a:p>
            <a:r>
              <a:rPr lang="en-US" dirty="0"/>
              <a:t>Include copies of the brochure in the parent resource center and in the lobby</a:t>
            </a:r>
          </a:p>
          <a:p>
            <a:r>
              <a:rPr lang="en-US" dirty="0"/>
              <a:t>Post a link to the brochure on your center’s website</a:t>
            </a:r>
          </a:p>
          <a:p>
            <a:r>
              <a:rPr lang="en-US" dirty="0"/>
              <a:t>Post on the staff refrigerator as a friendly reminder to your coworkers of the importance of developmental monitoring</a:t>
            </a:r>
          </a:p>
          <a:p>
            <a:endParaRPr lang="en-US" dirty="0"/>
          </a:p>
        </p:txBody>
      </p:sp>
    </p:spTree>
    <p:extLst>
      <p:ext uri="{BB962C8B-B14F-4D97-AF65-F5344CB8AC3E}">
        <p14:creationId xmlns:p14="http://schemas.microsoft.com/office/powerpoint/2010/main" val="40635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1750" y="2133599"/>
            <a:ext cx="3662250" cy="4420273"/>
          </a:xfrm>
        </p:spPr>
      </p:pic>
    </p:spTree>
    <p:extLst>
      <p:ext uri="{BB962C8B-B14F-4D97-AF65-F5344CB8AC3E}">
        <p14:creationId xmlns:p14="http://schemas.microsoft.com/office/powerpoint/2010/main" val="85970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Chart</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Grow Up Healthy!</a:t>
            </a:r>
            <a:r>
              <a:rPr lang="en-US" b="1" dirty="0"/>
              <a:t> Growth Chart</a:t>
            </a:r>
          </a:p>
          <a:p>
            <a:r>
              <a:rPr lang="en-US" dirty="0"/>
              <a:t>The </a:t>
            </a:r>
            <a:r>
              <a:rPr lang="en-US" i="1" dirty="0"/>
              <a:t>Grow Up Healthy!</a:t>
            </a:r>
            <a:r>
              <a:rPr lang="en-US" dirty="0"/>
              <a:t> Growth Chart is a engaging display for the classroom and a reminder to watch and record both physical AND developmental growth. It includes recommended immunizations by age and a sampling of milestones that children should reach by different ages. </a:t>
            </a:r>
          </a:p>
          <a:p>
            <a:r>
              <a:rPr lang="en-US" dirty="0"/>
              <a:t>Features:</a:t>
            </a:r>
          </a:p>
          <a:p>
            <a:pPr lvl="1"/>
            <a:r>
              <a:rPr lang="en-US" dirty="0"/>
              <a:t>A useful reminder of the importance of tracking both physical and developmental growth</a:t>
            </a:r>
          </a:p>
          <a:p>
            <a:pPr lvl="1"/>
            <a:r>
              <a:rPr lang="en-US" dirty="0"/>
              <a:t>A nice, colorful addition to your classroom walls</a:t>
            </a:r>
          </a:p>
          <a:p>
            <a:pPr lvl="1"/>
            <a:r>
              <a:rPr lang="en-US" dirty="0"/>
              <a:t>Highlights recommended immunizations and a few key milestones at different ages</a:t>
            </a:r>
          </a:p>
          <a:p>
            <a:pPr lvl="1"/>
            <a:r>
              <a:rPr lang="en-US" dirty="0"/>
              <a:t>Available in English and Spanish </a:t>
            </a:r>
          </a:p>
          <a:p>
            <a:pPr lvl="1"/>
            <a:r>
              <a:rPr lang="en-US" dirty="0">
                <a:hlinkClick r:id="rId2"/>
              </a:rPr>
              <a:t>Pre-printed copies available free in LIMITED quantities</a:t>
            </a:r>
            <a:r>
              <a:rPr lang="en-US" dirty="0"/>
              <a:t> </a:t>
            </a:r>
          </a:p>
          <a:p>
            <a:endParaRPr lang="en-US" dirty="0"/>
          </a:p>
        </p:txBody>
      </p:sp>
    </p:spTree>
    <p:extLst>
      <p:ext uri="{BB962C8B-B14F-4D97-AF65-F5344CB8AC3E}">
        <p14:creationId xmlns:p14="http://schemas.microsoft.com/office/powerpoint/2010/main" val="3050969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Tips for Using the </a:t>
            </a:r>
            <a:r>
              <a:rPr lang="en-US" b="1" i="1" dirty="0"/>
              <a:t>Grow Up Healthy!</a:t>
            </a:r>
            <a:r>
              <a:rPr lang="en-US" b="1" dirty="0"/>
              <a:t> Growth Chart</a:t>
            </a:r>
          </a:p>
          <a:p>
            <a:r>
              <a:rPr lang="en-US" dirty="0"/>
              <a:t>A few times each year, mark each child’s height on the growth chart. At the same time, make a mental note about how each child is meeting or working toward the milestones listed.</a:t>
            </a:r>
          </a:p>
          <a:p>
            <a:r>
              <a:rPr lang="en-US" dirty="0"/>
              <a:t>Give each child their own growth chart on his or her birthday for the family to use at home. (See the end of this section to learn how to customize and print copies for every family.)</a:t>
            </a:r>
          </a:p>
          <a:p>
            <a:endParaRPr lang="en-US" dirty="0"/>
          </a:p>
        </p:txBody>
      </p:sp>
    </p:spTree>
    <p:extLst>
      <p:ext uri="{BB962C8B-B14F-4D97-AF65-F5344CB8AC3E}">
        <p14:creationId xmlns:p14="http://schemas.microsoft.com/office/powerpoint/2010/main" val="152508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146" y="2133600"/>
            <a:ext cx="4597533" cy="3778250"/>
          </a:xfrm>
        </p:spPr>
      </p:pic>
    </p:spTree>
    <p:extLst>
      <p:ext uri="{BB962C8B-B14F-4D97-AF65-F5344CB8AC3E}">
        <p14:creationId xmlns:p14="http://schemas.microsoft.com/office/powerpoint/2010/main" val="1581695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i="1" dirty="0"/>
              <a:t>Where Is Bear? A Terrific Tale for 2-Year-Olds </a:t>
            </a:r>
            <a:endParaRPr lang="en-US" b="1" dirty="0"/>
          </a:p>
          <a:p>
            <a:r>
              <a:rPr lang="en-US" dirty="0"/>
              <a:t>This children's book is a terrific tale for 2-year-old children! This engaging and interactive book encourages children to help Tiger and his forest friends in their search to find Bear. With each turn of the page, children will get closer to finding Bear and teachers and parents will learn about many important milestones to look for in 2-year-old children. </a:t>
            </a:r>
          </a:p>
          <a:p>
            <a:r>
              <a:rPr lang="en-US" dirty="0"/>
              <a:t>Features:</a:t>
            </a:r>
          </a:p>
          <a:p>
            <a:pPr lvl="1"/>
            <a:r>
              <a:rPr lang="en-US" dirty="0"/>
              <a:t>Beautiful illustrations that will captivate young children</a:t>
            </a:r>
          </a:p>
          <a:p>
            <a:pPr lvl="1"/>
            <a:r>
              <a:rPr lang="en-US" dirty="0"/>
              <a:t>“Milestone Moments” called out at the bottom of the pages for teachers and parents</a:t>
            </a:r>
          </a:p>
          <a:p>
            <a:pPr lvl="1"/>
            <a:r>
              <a:rPr lang="en-US" dirty="0"/>
              <a:t>Full 2-year-old developmental milestone checklist and age-appropriate activities in the back</a:t>
            </a:r>
          </a:p>
          <a:p>
            <a:pPr lvl="1"/>
            <a:r>
              <a:rPr lang="en-US" dirty="0"/>
              <a:t>Full 3-year-old developmental milestone checklist and age-appropriate activities in the back</a:t>
            </a:r>
          </a:p>
          <a:p>
            <a:pPr lvl="1"/>
            <a:r>
              <a:rPr lang="en-US" dirty="0"/>
              <a:t>Also available in Spanish</a:t>
            </a:r>
          </a:p>
          <a:p>
            <a:pPr lvl="1"/>
            <a:r>
              <a:rPr lang="en-US" dirty="0">
                <a:hlinkClick r:id="rId2"/>
              </a:rPr>
              <a:t>Pre-printed copies available free in LIMITED quantities.</a:t>
            </a:r>
            <a:r>
              <a:rPr lang="en-US" dirty="0"/>
              <a:t> </a:t>
            </a:r>
          </a:p>
          <a:p>
            <a:endParaRPr lang="en-US" dirty="0"/>
          </a:p>
        </p:txBody>
      </p:sp>
    </p:spTree>
    <p:extLst>
      <p:ext uri="{BB962C8B-B14F-4D97-AF65-F5344CB8AC3E}">
        <p14:creationId xmlns:p14="http://schemas.microsoft.com/office/powerpoint/2010/main" val="114959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Tips for Using </a:t>
            </a:r>
            <a:r>
              <a:rPr lang="en-US" b="1" i="1" dirty="0"/>
              <a:t>Where is Bear?</a:t>
            </a:r>
            <a:endParaRPr lang="en-US" b="1" dirty="0"/>
          </a:p>
          <a:p>
            <a:pPr lvl="1"/>
            <a:r>
              <a:rPr lang="en-US" dirty="0"/>
              <a:t>Order a copy for the 2-year-old classroom and incorporate it into reading time</a:t>
            </a:r>
          </a:p>
          <a:p>
            <a:pPr lvl="1"/>
            <a:r>
              <a:rPr lang="en-US" dirty="0"/>
              <a:t>Give a copy to families with 2-year-olds to help encourage them to read to their child everyday</a:t>
            </a:r>
          </a:p>
          <a:p>
            <a:endParaRPr lang="en-US" dirty="0"/>
          </a:p>
        </p:txBody>
      </p:sp>
    </p:spTree>
    <p:extLst>
      <p:ext uri="{BB962C8B-B14F-4D97-AF65-F5344CB8AC3E}">
        <p14:creationId xmlns:p14="http://schemas.microsoft.com/office/powerpoint/2010/main" val="322963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Amazing me- It’s busy being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7788" y="2133600"/>
            <a:ext cx="3778250" cy="3778250"/>
          </a:xfrm>
        </p:spPr>
      </p:pic>
    </p:spTree>
    <p:extLst>
      <p:ext uri="{BB962C8B-B14F-4D97-AF65-F5344CB8AC3E}">
        <p14:creationId xmlns:p14="http://schemas.microsoft.com/office/powerpoint/2010/main" val="1627474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i="1" dirty="0"/>
              <a:t>Amazing Me — It’s Busy Being 3!</a:t>
            </a:r>
            <a:endParaRPr lang="en-US" b="1" dirty="0"/>
          </a:p>
          <a:p>
            <a:r>
              <a:rPr lang="en-US" dirty="0"/>
              <a:t>This children’s book, for kids 2½ through 4 years of age, is really AMAZING! It tells the story of Joey and all the things he can do now that he is 3. Throughout the story, Joey’s amazing developmental milestones are called out for teachers and parents at the bottom of almost every page. It’s another great reminder of all the AMAZING developmental milestones to be looking for each day!</a:t>
            </a:r>
          </a:p>
          <a:p>
            <a:r>
              <a:rPr lang="en-US" dirty="0"/>
              <a:t>Features:</a:t>
            </a:r>
          </a:p>
          <a:p>
            <a:pPr lvl="1"/>
            <a:r>
              <a:rPr lang="en-US" dirty="0"/>
              <a:t>A fun story, tested with teachers, parents, and children, that keeps the attention of a young audience</a:t>
            </a:r>
          </a:p>
          <a:p>
            <a:pPr lvl="1"/>
            <a:r>
              <a:rPr lang="en-US" dirty="0"/>
              <a:t>Beautiful illustrations depicting activities relatable to many children</a:t>
            </a:r>
          </a:p>
          <a:p>
            <a:pPr lvl="1"/>
            <a:r>
              <a:rPr lang="en-US" dirty="0"/>
              <a:t>“Milestone Moments” called out at the bottom of the pages for teachers and parents; and a koala for the children to find each time Joey shows an amazing milestone!</a:t>
            </a:r>
          </a:p>
          <a:p>
            <a:pPr lvl="1"/>
            <a:r>
              <a:rPr lang="en-US" dirty="0"/>
              <a:t>Full 3-year-old developmental milestone checklist and age-appropriate activities in the back</a:t>
            </a:r>
          </a:p>
          <a:p>
            <a:pPr lvl="1"/>
            <a:r>
              <a:rPr lang="en-US" dirty="0"/>
              <a:t>Interactive e-version available at </a:t>
            </a:r>
            <a:r>
              <a:rPr lang="en-US" dirty="0">
                <a:hlinkClick r:id="rId2"/>
              </a:rPr>
              <a:t>www.cdc.gov/AmazingMe</a:t>
            </a:r>
            <a:endParaRPr lang="en-US" dirty="0"/>
          </a:p>
          <a:p>
            <a:pPr lvl="1"/>
            <a:r>
              <a:rPr lang="en-US" dirty="0"/>
              <a:t>Pre-printed copies available free in LIMITED quantities </a:t>
            </a:r>
          </a:p>
          <a:p>
            <a:endParaRPr lang="en-US" dirty="0"/>
          </a:p>
        </p:txBody>
      </p:sp>
    </p:spTree>
    <p:extLst>
      <p:ext uri="{BB962C8B-B14F-4D97-AF65-F5344CB8AC3E}">
        <p14:creationId xmlns:p14="http://schemas.microsoft.com/office/powerpoint/2010/main" val="41041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Tips for Using </a:t>
            </a:r>
            <a:r>
              <a:rPr lang="en-US" b="1" i="1" dirty="0"/>
              <a:t>Amazing Me</a:t>
            </a:r>
            <a:endParaRPr lang="en-US" b="1" dirty="0"/>
          </a:p>
          <a:p>
            <a:r>
              <a:rPr lang="en-US" dirty="0"/>
              <a:t>Order a copy for the 3-year-old classroom and incorporate it into weekly reading circle time.</a:t>
            </a:r>
          </a:p>
          <a:p>
            <a:r>
              <a:rPr lang="en-US" dirty="0"/>
              <a:t>Read it aloud to parents and children in the 3-year-old room during an annual “open house” or other event for parents.</a:t>
            </a:r>
          </a:p>
          <a:p>
            <a:r>
              <a:rPr lang="en-US" dirty="0"/>
              <a:t>Give a copy to each child on his or her 3rd birthday so families can read it at home. (See end of this section to learn how to customize and print copies for every family.)</a:t>
            </a:r>
          </a:p>
          <a:p>
            <a:endParaRPr lang="en-US" dirty="0"/>
          </a:p>
        </p:txBody>
      </p:sp>
    </p:spTree>
    <p:extLst>
      <p:ext uri="{BB962C8B-B14F-4D97-AF65-F5344CB8AC3E}">
        <p14:creationId xmlns:p14="http://schemas.microsoft.com/office/powerpoint/2010/main" val="211825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want to know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6891" y="2133600"/>
            <a:ext cx="7615646" cy="4724400"/>
          </a:xfrm>
        </p:spPr>
      </p:pic>
    </p:spTree>
    <p:extLst>
      <p:ext uri="{BB962C8B-B14F-4D97-AF65-F5344CB8AC3E}">
        <p14:creationId xmlns:p14="http://schemas.microsoft.com/office/powerpoint/2010/main" val="2671032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9743"/>
            <a:ext cx="7970801" cy="7106290"/>
          </a:xfrm>
        </p:spPr>
      </p:pic>
    </p:spTree>
    <p:extLst>
      <p:ext uri="{BB962C8B-B14F-4D97-AF65-F5344CB8AC3E}">
        <p14:creationId xmlns:p14="http://schemas.microsoft.com/office/powerpoint/2010/main" val="3316192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All of CDC’s “Learn the Signs. Act Early.” materials are:</a:t>
            </a:r>
          </a:p>
          <a:p>
            <a:r>
              <a:rPr lang="en-US" dirty="0"/>
              <a:t>Research-based </a:t>
            </a:r>
          </a:p>
          <a:p>
            <a:r>
              <a:rPr lang="en-US" dirty="0"/>
              <a:t>Easy to understand</a:t>
            </a:r>
          </a:p>
          <a:p>
            <a:r>
              <a:rPr lang="en-US" dirty="0"/>
              <a:t>Parent-tested</a:t>
            </a:r>
          </a:p>
          <a:p>
            <a:r>
              <a:rPr lang="en-US" dirty="0"/>
              <a:t>Reproducible (no copyright)</a:t>
            </a:r>
          </a:p>
          <a:p>
            <a:r>
              <a:rPr lang="en-US" dirty="0"/>
              <a:t>Available in English and Spanish</a:t>
            </a:r>
          </a:p>
          <a:p>
            <a:r>
              <a:rPr lang="en-US" dirty="0"/>
              <a:t>Available to download or print</a:t>
            </a:r>
          </a:p>
          <a:p>
            <a:r>
              <a:rPr lang="en-US" dirty="0"/>
              <a:t>Popular!</a:t>
            </a:r>
          </a:p>
          <a:p>
            <a:r>
              <a:rPr lang="en-US" dirty="0"/>
              <a:t>Free in LIMITED quantities </a:t>
            </a:r>
          </a:p>
          <a:p>
            <a:r>
              <a:rPr lang="en-US" dirty="0"/>
              <a:t>CUSTOMIZABLE and can be printed locally in the quantities you need</a:t>
            </a:r>
          </a:p>
          <a:p>
            <a:endParaRPr lang="en-US" dirty="0"/>
          </a:p>
        </p:txBody>
      </p:sp>
    </p:spTree>
    <p:extLst>
      <p:ext uri="{BB962C8B-B14F-4D97-AF65-F5344CB8AC3E}">
        <p14:creationId xmlns:p14="http://schemas.microsoft.com/office/powerpoint/2010/main" val="645013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Discuss healthy development </a:t>
            </a:r>
            <a:r>
              <a:rPr lang="en-US" b="1" dirty="0" smtClean="0"/>
              <a:t>regularly</a:t>
            </a:r>
            <a:endParaRPr lang="en-US" b="1" dirty="0"/>
          </a:p>
          <a:p>
            <a:r>
              <a:rPr lang="en-US" dirty="0"/>
              <a:t>Celebrating milestones is infectious! Families begin to see the importance of those accomplishments and will want to take notice as well. Children grow up so quickly; it is as if one day they are beginning to sit up and the next they are playing baseball. All the “small” steps in between represent important developmental milestones: rolling over, sitting up, crawling, cruising, walking, running, and others.</a:t>
            </a:r>
          </a:p>
          <a:p>
            <a:r>
              <a:rPr lang="en-US" dirty="0"/>
              <a:t>Just like these movement milestones that are so familiar to parents, their child’s social/emotional, communication/language, and cognitive developmental milestones also progress in a series of orderly steps. In addition, there can be clues in those steps that could alert parents to a potential developmental concern.</a:t>
            </a:r>
          </a:p>
          <a:p>
            <a:pPr marL="0" indent="0">
              <a:buNone/>
            </a:pPr>
            <a:r>
              <a:rPr lang="en-US" dirty="0"/>
              <a:t> </a:t>
            </a:r>
          </a:p>
        </p:txBody>
      </p:sp>
    </p:spTree>
    <p:extLst>
      <p:ext uri="{BB962C8B-B14F-4D97-AF65-F5344CB8AC3E}">
        <p14:creationId xmlns:p14="http://schemas.microsoft.com/office/powerpoint/2010/main" val="390818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Sharing milestones with parents can help them have realistic expectations and better understand their child’s behaviors. If parents do not know when a child should have a certain skill, they may worry unnecessarily.</a:t>
            </a:r>
          </a:p>
          <a:p>
            <a:endParaRPr lang="en-US" dirty="0"/>
          </a:p>
          <a:p>
            <a:r>
              <a:rPr lang="en-US" dirty="0"/>
              <a:t>For example:</a:t>
            </a:r>
          </a:p>
          <a:p>
            <a:pPr marL="0" indent="0">
              <a:buNone/>
            </a:pPr>
            <a:r>
              <a:rPr lang="en-US" dirty="0" smtClean="0"/>
              <a:t>If </a:t>
            </a:r>
            <a:r>
              <a:rPr lang="en-US" dirty="0"/>
              <a:t>a parent says she is concerned that her 2-month-old is not rolling over, you can reassure her that rolling over from tummy to back is a typical milestone at 4 months. </a:t>
            </a:r>
          </a:p>
          <a:p>
            <a:endParaRPr lang="en-US" dirty="0"/>
          </a:p>
        </p:txBody>
      </p:sp>
    </p:spTree>
    <p:extLst>
      <p:ext uri="{BB962C8B-B14F-4D97-AF65-F5344CB8AC3E}">
        <p14:creationId xmlns:p14="http://schemas.microsoft.com/office/powerpoint/2010/main" val="2221591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Encourage families to use developmental milestone checklists to monitor their child’s development.</a:t>
            </a:r>
          </a:p>
          <a:p>
            <a:r>
              <a:rPr lang="en-US" dirty="0"/>
              <a:t>Milestone checklists and the Milestone Moments booklet from CDC’s “Learn the Signs. Act Early.” program are easy-to-use, proven tools as useful for families as they are for you.</a:t>
            </a:r>
          </a:p>
          <a:p>
            <a:r>
              <a:rPr lang="en-US" dirty="0"/>
              <a:t>These materials can help families understand what typical developmental milestones are at certain ages and can help establish appropriate expectations. Not only will these materials give parents a snapshot of what their child is doing right now, they will help them to anticipate developmental milestones that are emerging or will come next. Having milestone checklists as a reference can greatly help you and the parent think about what kinds of toys might be appropriate and how to create an environment that encourages the child's development.</a:t>
            </a:r>
          </a:p>
          <a:p>
            <a:endParaRPr lang="en-US" dirty="0"/>
          </a:p>
        </p:txBody>
      </p:sp>
    </p:spTree>
    <p:extLst>
      <p:ext uri="{BB962C8B-B14F-4D97-AF65-F5344CB8AC3E}">
        <p14:creationId xmlns:p14="http://schemas.microsoft.com/office/powerpoint/2010/main" val="152024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How to communicate when you have a concern </a:t>
            </a:r>
          </a:p>
          <a:p>
            <a:r>
              <a:rPr lang="en-US" dirty="0"/>
              <a:t>Communicating concerns with families about their child’s development will be much easier if you have already established a meaningful relationship, are prepared, and focus your conversation on specific developmental milestones.</a:t>
            </a:r>
          </a:p>
          <a:p>
            <a:endParaRPr lang="en-US" dirty="0"/>
          </a:p>
        </p:txBody>
      </p:sp>
    </p:spTree>
    <p:extLst>
      <p:ext uri="{BB962C8B-B14F-4D97-AF65-F5344CB8AC3E}">
        <p14:creationId xmlns:p14="http://schemas.microsoft.com/office/powerpoint/2010/main" val="1187660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Use the completed milestone checklist as the basis for your conversation. The checklist is an objective tool that can both confirm and pinpoint your concerns.</a:t>
            </a:r>
          </a:p>
          <a:p>
            <a:endParaRPr lang="en-US" dirty="0"/>
          </a:p>
          <a:p>
            <a:r>
              <a:rPr lang="en-US" dirty="0"/>
              <a:t>And because it was developed by CDC and is based on the gold-standard milestone lists from the American Academy of Pediatrics, it offers you enhanced credibility and objectivity in your conversation.</a:t>
            </a:r>
          </a:p>
          <a:p>
            <a:endParaRPr lang="en-US" dirty="0"/>
          </a:p>
        </p:txBody>
      </p:sp>
    </p:spTree>
    <p:extLst>
      <p:ext uri="{BB962C8B-B14F-4D97-AF65-F5344CB8AC3E}">
        <p14:creationId xmlns:p14="http://schemas.microsoft.com/office/powerpoint/2010/main" val="1295853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the Signs-Act Early Materials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Various materials are available with the CDC and Learn the Signs-Act Early</a:t>
            </a:r>
          </a:p>
          <a:p>
            <a:pPr marL="285750" indent="-285750">
              <a:buFont typeface="Arial" panose="020B0604020202020204" pitchFamily="34" charset="0"/>
              <a:buChar char="•"/>
            </a:pPr>
            <a:r>
              <a:rPr lang="en-US" dirty="0"/>
              <a:t>An app is available for free to track developmental milestones </a:t>
            </a:r>
          </a:p>
          <a:p>
            <a:pPr marL="285750" indent="-285750">
              <a:buFont typeface="Arial" panose="020B0604020202020204" pitchFamily="34" charset="0"/>
              <a:buChar char="•"/>
            </a:pPr>
            <a:r>
              <a:rPr lang="en-US" dirty="0"/>
              <a:t>Checklists for every age are available to track milestones </a:t>
            </a:r>
          </a:p>
          <a:p>
            <a:pPr marL="285750" indent="-285750">
              <a:buFont typeface="Arial" panose="020B0604020202020204" pitchFamily="34" charset="0"/>
              <a:buChar char="•"/>
            </a:pPr>
            <a:r>
              <a:rPr lang="en-US" dirty="0"/>
              <a:t>Many other materials are available for tracking children’s progress at </a:t>
            </a:r>
            <a:r>
              <a:rPr lang="en-US" dirty="0">
                <a:hlinkClick r:id="rId2" action="ppaction://hlinksldjump"/>
              </a:rPr>
              <a:t>https://www.cdc.gov/ncbddd/actearly/resources.html</a:t>
            </a:r>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351" y="4022411"/>
            <a:ext cx="6951307" cy="205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43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if you have concerns:</a:t>
            </a:r>
            <a:endParaRPr lang="en-US" dirty="0"/>
          </a:p>
        </p:txBody>
      </p:sp>
      <p:sp>
        <p:nvSpPr>
          <p:cNvPr id="3" name="Content Placeholder 2"/>
          <p:cNvSpPr>
            <a:spLocks noGrp="1"/>
          </p:cNvSpPr>
          <p:nvPr>
            <p:ph idx="1"/>
          </p:nvPr>
        </p:nvSpPr>
        <p:spPr/>
        <p:txBody>
          <a:bodyPr/>
          <a:lstStyle/>
          <a:p>
            <a:r>
              <a:rPr lang="en-US" dirty="0" smtClean="0"/>
              <a:t>Talk to your primary care physician</a:t>
            </a:r>
          </a:p>
          <a:p>
            <a:r>
              <a:rPr lang="en-US" dirty="0" smtClean="0"/>
              <a:t>Seek private services (OT/PT/SLP)</a:t>
            </a:r>
          </a:p>
          <a:p>
            <a:r>
              <a:rPr lang="en-US" dirty="0" smtClean="0"/>
              <a:t>Birth- three- Early Intervention</a:t>
            </a:r>
          </a:p>
          <a:p>
            <a:r>
              <a:rPr lang="en-US" dirty="0" smtClean="0"/>
              <a:t>Over 3- Special Education Services through your local school district</a:t>
            </a:r>
          </a:p>
          <a:p>
            <a:r>
              <a:rPr lang="en-US" dirty="0" smtClean="0"/>
              <a:t>Family Support services</a:t>
            </a:r>
            <a:endParaRPr lang="en-US" dirty="0"/>
          </a:p>
        </p:txBody>
      </p:sp>
    </p:spTree>
    <p:extLst>
      <p:ext uri="{BB962C8B-B14F-4D97-AF65-F5344CB8AC3E}">
        <p14:creationId xmlns:p14="http://schemas.microsoft.com/office/powerpoint/2010/main" val="3423281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Development Programs</a:t>
            </a:r>
            <a:endParaRPr lang="en-US" dirty="0"/>
          </a:p>
        </p:txBody>
      </p:sp>
      <p:sp>
        <p:nvSpPr>
          <p:cNvPr id="3" name="TextBox 2"/>
          <p:cNvSpPr txBox="1"/>
          <p:nvPr/>
        </p:nvSpPr>
        <p:spPr>
          <a:xfrm>
            <a:off x="1082351" y="2015412"/>
            <a:ext cx="10276115" cy="4154984"/>
          </a:xfrm>
          <a:prstGeom prst="rect">
            <a:avLst/>
          </a:prstGeom>
          <a:noFill/>
        </p:spPr>
        <p:txBody>
          <a:bodyPr wrap="square" rtlCol="0">
            <a:spAutoFit/>
          </a:bodyPr>
          <a:lstStyle/>
          <a:p>
            <a:pPr marL="380990" indent="-380990">
              <a:buFont typeface="Arial" panose="020B0604020202020204" pitchFamily="34" charset="0"/>
              <a:buChar char="•"/>
            </a:pPr>
            <a:r>
              <a:rPr lang="en-US" sz="2400" dirty="0"/>
              <a:t>The North Dakota Department of Human Services offers various infant development programs</a:t>
            </a:r>
          </a:p>
          <a:p>
            <a:pPr marL="380990" indent="-380990">
              <a:buFont typeface="Arial" panose="020B0604020202020204" pitchFamily="34" charset="0"/>
              <a:buChar char="•"/>
            </a:pPr>
            <a:r>
              <a:rPr lang="en-US" sz="2400" dirty="0"/>
              <a:t>Experienced Parent Program-provides support to families of children with developmental disabilities</a:t>
            </a:r>
          </a:p>
          <a:p>
            <a:pPr marL="380990" indent="-380990">
              <a:buFont typeface="Arial" panose="020B0604020202020204" pitchFamily="34" charset="0"/>
              <a:buChar char="•"/>
            </a:pPr>
            <a:r>
              <a:rPr lang="en-US" sz="2400" dirty="0"/>
              <a:t>North Dakota Developmental Wheel Early Intervention Services-provides information about various disabilities</a:t>
            </a:r>
          </a:p>
          <a:p>
            <a:pPr marL="380990" indent="-380990">
              <a:buFont typeface="Arial" panose="020B0604020202020204" pitchFamily="34" charset="0"/>
              <a:buChar char="•"/>
            </a:pPr>
            <a:r>
              <a:rPr lang="en-US" sz="2400" dirty="0"/>
              <a:t>Right Track-provides support and information to families of children with disabilities</a:t>
            </a:r>
          </a:p>
          <a:p>
            <a:pPr marL="380990" indent="-380990">
              <a:buFont typeface="Arial" panose="020B0604020202020204" pitchFamily="34" charset="0"/>
              <a:buChar char="•"/>
            </a:pPr>
            <a:r>
              <a:rPr lang="en-US" sz="2400" dirty="0"/>
              <a:t>More information is available at </a:t>
            </a:r>
            <a:r>
              <a:rPr lang="en-US" sz="2400" dirty="0">
                <a:hlinkClick r:id="rId2" action="ppaction://hlinksldjump"/>
              </a:rPr>
              <a:t>https://www.nd.gov/dhs/services/disabilities/earlyintervention/parent-info/index.html</a:t>
            </a:r>
            <a:endParaRPr lang="en-US" sz="2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841" y="5677944"/>
            <a:ext cx="2580759" cy="120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3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45719"/>
          </a:xfrm>
        </p:spPr>
        <p:txBody>
          <a:bodyPr>
            <a:normAutofit fontScale="90000"/>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1724297" y="1074915"/>
            <a:ext cx="10280469" cy="5622041"/>
          </a:xfrm>
          <a:prstGeom prst="rect">
            <a:avLst/>
          </a:prstGeom>
        </p:spPr>
      </p:pic>
    </p:spTree>
    <p:extLst>
      <p:ext uri="{BB962C8B-B14F-4D97-AF65-F5344CB8AC3E}">
        <p14:creationId xmlns:p14="http://schemas.microsoft.com/office/powerpoint/2010/main" val="1302017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Voices of North Dakota</a:t>
            </a:r>
            <a:endParaRPr lang="en-US" dirty="0"/>
          </a:p>
        </p:txBody>
      </p:sp>
      <p:sp>
        <p:nvSpPr>
          <p:cNvPr id="3" name="TextBox 2"/>
          <p:cNvSpPr txBox="1"/>
          <p:nvPr/>
        </p:nvSpPr>
        <p:spPr>
          <a:xfrm>
            <a:off x="858417" y="1891003"/>
            <a:ext cx="10039739" cy="2677656"/>
          </a:xfrm>
          <a:prstGeom prst="rect">
            <a:avLst/>
          </a:prstGeom>
          <a:noFill/>
        </p:spPr>
        <p:txBody>
          <a:bodyPr wrap="square" rtlCol="0">
            <a:spAutoFit/>
          </a:bodyPr>
          <a:lstStyle/>
          <a:p>
            <a:pPr marL="380990" indent="-380990">
              <a:buFont typeface="Arial" panose="020B0604020202020204" pitchFamily="34" charset="0"/>
              <a:buChar char="•"/>
            </a:pPr>
            <a:r>
              <a:rPr lang="en-US" sz="2400" dirty="0"/>
              <a:t>Provides assistance and supports for families of children with disabilities</a:t>
            </a:r>
          </a:p>
          <a:p>
            <a:pPr marL="380990" indent="-380990">
              <a:buFont typeface="Arial" panose="020B0604020202020204" pitchFamily="34" charset="0"/>
              <a:buChar char="•"/>
            </a:pPr>
            <a:r>
              <a:rPr lang="en-US" sz="2400" dirty="0"/>
              <a:t>Assistance is given through a family-centered care approach</a:t>
            </a:r>
          </a:p>
          <a:p>
            <a:pPr marL="380990" indent="-380990">
              <a:buFont typeface="Arial" panose="020B0604020202020204" pitchFamily="34" charset="0"/>
              <a:buChar char="•"/>
            </a:pPr>
            <a:r>
              <a:rPr lang="en-US" sz="2400" dirty="0"/>
              <a:t>Areas that are supported are making informed decisions, advocating, building partnerships, and health care resources</a:t>
            </a:r>
          </a:p>
          <a:p>
            <a:pPr marL="380990" indent="-380990">
              <a:buFont typeface="Arial" panose="020B0604020202020204" pitchFamily="34" charset="0"/>
              <a:buChar char="•"/>
            </a:pPr>
            <a:r>
              <a:rPr lang="en-US" sz="2400" dirty="0"/>
              <a:t>More information is available at </a:t>
            </a:r>
            <a:r>
              <a:rPr lang="en-US" sz="2400" dirty="0">
                <a:hlinkClick r:id="rId2" action="ppaction://hlinksldjump"/>
              </a:rPr>
              <a:t>http://fvnd.org/site/index.php/about-us/our-mission/</a:t>
            </a: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912" y="4852737"/>
            <a:ext cx="4150722" cy="127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551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Pathfinder Services of North Dakota</a:t>
            </a:r>
            <a:endParaRPr lang="en-US" dirty="0"/>
          </a:p>
        </p:txBody>
      </p:sp>
      <p:sp>
        <p:nvSpPr>
          <p:cNvPr id="3" name="TextBox 2"/>
          <p:cNvSpPr txBox="1"/>
          <p:nvPr/>
        </p:nvSpPr>
        <p:spPr>
          <a:xfrm>
            <a:off x="1045029" y="2077617"/>
            <a:ext cx="10151707" cy="3416320"/>
          </a:xfrm>
          <a:prstGeom prst="rect">
            <a:avLst/>
          </a:prstGeom>
          <a:noFill/>
        </p:spPr>
        <p:txBody>
          <a:bodyPr wrap="square" rtlCol="0">
            <a:spAutoFit/>
          </a:bodyPr>
          <a:lstStyle/>
          <a:p>
            <a:pPr marL="380990" indent="-380990">
              <a:buFont typeface="Arial" panose="020B0604020202020204" pitchFamily="34" charset="0"/>
              <a:buChar char="•"/>
            </a:pPr>
            <a:r>
              <a:rPr lang="en-US" sz="2400" dirty="0"/>
              <a:t>A non-profit organization that assists families of children with disabilities</a:t>
            </a:r>
          </a:p>
          <a:p>
            <a:pPr marL="380990" indent="-380990">
              <a:buFont typeface="Arial" panose="020B0604020202020204" pitchFamily="34" charset="0"/>
              <a:buChar char="•"/>
            </a:pPr>
            <a:r>
              <a:rPr lang="en-US" sz="2400" dirty="0"/>
              <a:t>Provides trainings, individual assistance, and resources</a:t>
            </a:r>
          </a:p>
          <a:p>
            <a:pPr marL="380990" indent="-380990">
              <a:buFont typeface="Arial" panose="020B0604020202020204" pitchFamily="34" charset="0"/>
              <a:buChar char="•"/>
            </a:pPr>
            <a:r>
              <a:rPr lang="en-US" sz="2400" dirty="0"/>
              <a:t>Mission: </a:t>
            </a:r>
            <a:r>
              <a:rPr lang="en-US" sz="2400" i="1" dirty="0"/>
              <a:t>“To unite families and educators by giving them the resources to build positive futures for and with children, students and young adults with learning differences or challenges.”</a:t>
            </a:r>
          </a:p>
          <a:p>
            <a:pPr marL="380990" indent="-380990">
              <a:buFont typeface="Arial" panose="020B0604020202020204" pitchFamily="34" charset="0"/>
              <a:buChar char="•"/>
            </a:pPr>
            <a:r>
              <a:rPr lang="en-US" sz="2400" dirty="0"/>
              <a:t>More information is available at </a:t>
            </a:r>
            <a:r>
              <a:rPr lang="en-US" sz="2400" dirty="0">
                <a:hlinkClick r:id="rId2" action="ppaction://hlinksldjump"/>
              </a:rPr>
              <a:t>http://www.pathfinder-nd.org/index.php?option=com_k2&amp;view=item&amp;layout=item&amp;id=70&amp;Itemid=27</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558" y="5301299"/>
            <a:ext cx="3854034" cy="95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776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Center for Persons with Disabilities</a:t>
            </a:r>
            <a:endParaRPr lang="en-US" dirty="0"/>
          </a:p>
        </p:txBody>
      </p:sp>
      <p:sp>
        <p:nvSpPr>
          <p:cNvPr id="3" name="TextBox 2"/>
          <p:cNvSpPr txBox="1"/>
          <p:nvPr/>
        </p:nvSpPr>
        <p:spPr>
          <a:xfrm>
            <a:off x="1256524" y="1965649"/>
            <a:ext cx="10697912" cy="2308324"/>
          </a:xfrm>
          <a:prstGeom prst="rect">
            <a:avLst/>
          </a:prstGeom>
          <a:noFill/>
        </p:spPr>
        <p:txBody>
          <a:bodyPr wrap="square" rtlCol="0">
            <a:spAutoFit/>
          </a:bodyPr>
          <a:lstStyle/>
          <a:p>
            <a:pPr marL="380990" indent="-380990">
              <a:buFont typeface="Arial" panose="020B0604020202020204" pitchFamily="34" charset="0"/>
              <a:buChar char="•"/>
            </a:pPr>
            <a:r>
              <a:rPr lang="en-US" sz="2400" dirty="0"/>
              <a:t>NDCPD assists and supports people with disabilities and their families</a:t>
            </a:r>
          </a:p>
          <a:p>
            <a:pPr marL="380990" indent="-380990">
              <a:buFont typeface="Arial" panose="020B0604020202020204" pitchFamily="34" charset="0"/>
              <a:buChar char="•"/>
            </a:pPr>
            <a:r>
              <a:rPr lang="en-US" sz="2400" dirty="0"/>
              <a:t>Trainings, technical assistance, service, research, and information is provided</a:t>
            </a:r>
          </a:p>
          <a:p>
            <a:pPr marL="380990" indent="-380990">
              <a:buFont typeface="Arial" panose="020B0604020202020204" pitchFamily="34" charset="0"/>
              <a:buChar char="•"/>
            </a:pPr>
            <a:r>
              <a:rPr lang="en-US" sz="2400" dirty="0"/>
              <a:t>Overall supports the well-being of people with disabilities with their individual needs</a:t>
            </a:r>
          </a:p>
          <a:p>
            <a:pPr marL="380990" indent="-380990">
              <a:buFont typeface="Arial" panose="020B0604020202020204" pitchFamily="34" charset="0"/>
              <a:buChar char="•"/>
            </a:pPr>
            <a:r>
              <a:rPr lang="en-US" sz="2400" dirty="0"/>
              <a:t>More information is available at </a:t>
            </a:r>
            <a:r>
              <a:rPr lang="en-US" sz="2400" dirty="0">
                <a:hlinkClick r:id="rId2" action="ppaction://hlinksldjump"/>
              </a:rPr>
              <a:t>http://www.ndcpd.org/</a:t>
            </a:r>
            <a:endParaRPr 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061" y="4195011"/>
            <a:ext cx="4907376" cy="160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207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Special Health Services</a:t>
            </a:r>
            <a:endParaRPr lang="en-US" dirty="0"/>
          </a:p>
        </p:txBody>
      </p:sp>
      <p:sp>
        <p:nvSpPr>
          <p:cNvPr id="3" name="Content Placeholder 2"/>
          <p:cNvSpPr>
            <a:spLocks noGrp="1"/>
          </p:cNvSpPr>
          <p:nvPr>
            <p:ph idx="1"/>
          </p:nvPr>
        </p:nvSpPr>
        <p:spPr/>
        <p:txBody>
          <a:bodyPr/>
          <a:lstStyle/>
          <a:p>
            <a:r>
              <a:rPr lang="en-US" dirty="0" smtClean="0"/>
              <a:t>Servicing children with special health care needs and their families</a:t>
            </a:r>
          </a:p>
          <a:p>
            <a:r>
              <a:rPr lang="en-US" dirty="0" smtClean="0"/>
              <a:t>Multidisciplinary clinic </a:t>
            </a:r>
          </a:p>
          <a:p>
            <a:r>
              <a:rPr lang="en-US" dirty="0"/>
              <a:t>More information: </a:t>
            </a:r>
            <a:r>
              <a:rPr lang="en-US" dirty="0">
                <a:hlinkClick r:id="rId2"/>
              </a:rPr>
              <a:t>https://www.ndhealth.gov/cshs</a:t>
            </a:r>
            <a:r>
              <a:rPr lang="en-US" dirty="0" smtClean="0">
                <a:hlinkClick r:id="rId2"/>
              </a:rPr>
              <a:t>/</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732" y="2614863"/>
            <a:ext cx="1745322" cy="3176337"/>
          </a:xfrm>
          <a:prstGeom prst="rect">
            <a:avLst/>
          </a:prstGeom>
        </p:spPr>
      </p:pic>
    </p:spTree>
    <p:extLst>
      <p:ext uri="{BB962C8B-B14F-4D97-AF65-F5344CB8AC3E}">
        <p14:creationId xmlns:p14="http://schemas.microsoft.com/office/powerpoint/2010/main" val="948490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 of Families for Children’s Mental Health</a:t>
            </a:r>
            <a:endParaRPr lang="en-US" dirty="0"/>
          </a:p>
        </p:txBody>
      </p:sp>
      <p:sp>
        <p:nvSpPr>
          <p:cNvPr id="3" name="Content Placeholder 2"/>
          <p:cNvSpPr>
            <a:spLocks noGrp="1"/>
          </p:cNvSpPr>
          <p:nvPr>
            <p:ph idx="1"/>
          </p:nvPr>
        </p:nvSpPr>
        <p:spPr/>
        <p:txBody>
          <a:bodyPr/>
          <a:lstStyle/>
          <a:p>
            <a:r>
              <a:rPr lang="en-US" dirty="0"/>
              <a:t>ND Federation of Families for Children's Mental Health is a parent-run organization focused on the needs of children and youth with emotional, behavioral or mental disorders and their families.</a:t>
            </a:r>
          </a:p>
          <a:p>
            <a:r>
              <a:rPr lang="en-US" dirty="0"/>
              <a:t>Families Helping Families by providing:</a:t>
            </a:r>
          </a:p>
          <a:p>
            <a:r>
              <a:rPr lang="en-US" dirty="0"/>
              <a:t>Support </a:t>
            </a:r>
          </a:p>
          <a:p>
            <a:r>
              <a:rPr lang="en-US" dirty="0"/>
              <a:t>Advocacy </a:t>
            </a:r>
          </a:p>
          <a:p>
            <a:r>
              <a:rPr lang="en-US" dirty="0" smtClean="0"/>
              <a:t>Education</a:t>
            </a:r>
          </a:p>
          <a:p>
            <a:endParaRPr lang="en-US" dirty="0"/>
          </a:p>
          <a:p>
            <a:r>
              <a:rPr lang="en-US" dirty="0">
                <a:hlinkClick r:id="rId2"/>
              </a:rPr>
              <a:t>http://ndffcmh.org</a:t>
            </a:r>
            <a:r>
              <a:rPr lang="en-US" dirty="0" smtClean="0">
                <a:hlinkClick r:id="rId2"/>
              </a:rPr>
              <a:t>/</a:t>
            </a:r>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889" y="4022411"/>
            <a:ext cx="4800600" cy="952500"/>
          </a:xfrm>
          <a:prstGeom prst="rect">
            <a:avLst/>
          </a:prstGeom>
        </p:spPr>
      </p:pic>
    </p:spTree>
    <p:extLst>
      <p:ext uri="{BB962C8B-B14F-4D97-AF65-F5344CB8AC3E}">
        <p14:creationId xmlns:p14="http://schemas.microsoft.com/office/powerpoint/2010/main" val="170869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Hilory Liccini</a:t>
            </a:r>
          </a:p>
          <a:p>
            <a:pPr lvl="1"/>
            <a:r>
              <a:rPr lang="en-US" dirty="0" smtClean="0"/>
              <a:t>Assistant Director, North Dakota Center for Persons with Disabilities</a:t>
            </a:r>
          </a:p>
          <a:p>
            <a:pPr lvl="1"/>
            <a:r>
              <a:rPr lang="en-US" dirty="0" smtClean="0"/>
              <a:t>North Dakota Act Early Ambassador</a:t>
            </a:r>
          </a:p>
          <a:p>
            <a:pPr lvl="1"/>
            <a:r>
              <a:rPr lang="en-US" dirty="0" smtClean="0"/>
              <a:t>858-3008</a:t>
            </a:r>
          </a:p>
          <a:p>
            <a:pPr lvl="1"/>
            <a:r>
              <a:rPr lang="en-US" dirty="0" smtClean="0"/>
              <a:t>Hilory.Liccini@minotstateu.edu</a:t>
            </a:r>
            <a:endParaRPr lang="en-US" dirty="0"/>
          </a:p>
        </p:txBody>
      </p:sp>
    </p:spTree>
    <p:extLst>
      <p:ext uri="{BB962C8B-B14F-4D97-AF65-F5344CB8AC3E}">
        <p14:creationId xmlns:p14="http://schemas.microsoft.com/office/powerpoint/2010/main" val="23885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Developmental monitoring is best done with an objective checklist of typical developmental milestones.</a:t>
            </a:r>
          </a:p>
          <a:p>
            <a:r>
              <a:rPr lang="en-US" dirty="0"/>
              <a:t>Using milestone checklists in developmental monitoring will help you:</a:t>
            </a:r>
          </a:p>
          <a:p>
            <a:pPr lvl="1"/>
            <a:r>
              <a:rPr lang="en-US" dirty="0"/>
              <a:t>become a better observer of the development of children in your care;</a:t>
            </a:r>
          </a:p>
          <a:p>
            <a:pPr lvl="1"/>
            <a:r>
              <a:rPr lang="en-US" dirty="0"/>
              <a:t>better understand the developmental milestones children should reach at certain ages;</a:t>
            </a:r>
          </a:p>
          <a:p>
            <a:pPr lvl="1"/>
            <a:r>
              <a:rPr lang="en-US" dirty="0"/>
              <a:t>more easily pinpoint potential developmental concerns for a child; </a:t>
            </a:r>
          </a:p>
          <a:p>
            <a:pPr lvl="1"/>
            <a:r>
              <a:rPr lang="en-US" dirty="0"/>
              <a:t>have an objective basis to talk with parents when you are concerned about a child’s development;</a:t>
            </a:r>
          </a:p>
          <a:p>
            <a:pPr lvl="1"/>
            <a:r>
              <a:rPr lang="en-US" dirty="0"/>
              <a:t>and be better prepared to conduct developmental screening with a more formal tool if that is asked of you.</a:t>
            </a:r>
          </a:p>
          <a:p>
            <a:endParaRPr lang="en-US" dirty="0"/>
          </a:p>
        </p:txBody>
      </p:sp>
    </p:spTree>
    <p:extLst>
      <p:ext uri="{BB962C8B-B14F-4D97-AF65-F5344CB8AC3E}">
        <p14:creationId xmlns:p14="http://schemas.microsoft.com/office/powerpoint/2010/main" val="407655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8168" y="1"/>
            <a:ext cx="10603832" cy="6625388"/>
          </a:xfrm>
        </p:spPr>
      </p:pic>
    </p:spTree>
    <p:extLst>
      <p:ext uri="{BB962C8B-B14F-4D97-AF65-F5344CB8AC3E}">
        <p14:creationId xmlns:p14="http://schemas.microsoft.com/office/powerpoint/2010/main" val="27952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211" y="64168"/>
            <a:ext cx="10475494" cy="6689329"/>
          </a:xfrm>
        </p:spPr>
      </p:pic>
    </p:spTree>
    <p:extLst>
      <p:ext uri="{BB962C8B-B14F-4D97-AF65-F5344CB8AC3E}">
        <p14:creationId xmlns:p14="http://schemas.microsoft.com/office/powerpoint/2010/main" val="105465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b="1" dirty="0"/>
              <a:t>How to use CDC tools for developmental monitoring </a:t>
            </a:r>
          </a:p>
          <a:p>
            <a:r>
              <a:rPr lang="en-US" dirty="0"/>
              <a:t>Developmental monitoring can be easy and fun when you have the right tools. The Centers for Disease Control and Prevention, or CDC, through its “Learn the Signs. Act Early.” program, offers free, easy-to-use milestone checklists, and other materials to help.</a:t>
            </a:r>
          </a:p>
          <a:p>
            <a:endParaRPr lang="en-US" dirty="0"/>
          </a:p>
        </p:txBody>
      </p:sp>
    </p:spTree>
    <p:extLst>
      <p:ext uri="{BB962C8B-B14F-4D97-AF65-F5344CB8AC3E}">
        <p14:creationId xmlns:p14="http://schemas.microsoft.com/office/powerpoint/2010/main" val="190264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1" y="624111"/>
            <a:ext cx="10194758" cy="5864922"/>
          </a:xfrm>
        </p:spPr>
      </p:pic>
    </p:spTree>
    <p:extLst>
      <p:ext uri="{BB962C8B-B14F-4D97-AF65-F5344CB8AC3E}">
        <p14:creationId xmlns:p14="http://schemas.microsoft.com/office/powerpoint/2010/main" val="412781195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429</TotalTime>
  <Words>2130</Words>
  <Application>Microsoft Office PowerPoint</Application>
  <PresentationFormat>Widescreen</PresentationFormat>
  <Paragraphs>170</Paragraphs>
  <Slides>45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Century Gothic</vt:lpstr>
      <vt:lpstr>Wingdings 3</vt:lpstr>
      <vt:lpstr>Wisp</vt:lpstr>
      <vt:lpstr>Learn the Signs. Act Early</vt:lpstr>
      <vt:lpstr>Introduction</vt:lpstr>
      <vt:lpstr>Parents want to know</vt:lpstr>
      <vt:lpstr>PowerPoint Presentation</vt:lpstr>
      <vt:lpstr>PowerPoint Presentation</vt:lpstr>
      <vt:lpstr>PowerPoint Presentation</vt:lpstr>
      <vt:lpstr>PowerPoint Presentation</vt:lpstr>
      <vt:lpstr>Materials</vt:lpstr>
      <vt:lpstr>PowerPoint Presentation</vt:lpstr>
      <vt:lpstr>PowerPoint Presentation</vt:lpstr>
      <vt:lpstr>Milestone App</vt:lpstr>
      <vt:lpstr>PowerPoint Presentation</vt:lpstr>
      <vt:lpstr>PowerPoint Presentation</vt:lpstr>
      <vt:lpstr>PowerPoint Presentation</vt:lpstr>
      <vt:lpstr>PowerPoint Presentation</vt:lpstr>
      <vt:lpstr>PowerPoint Presentation</vt:lpstr>
      <vt:lpstr>Booklet</vt:lpstr>
      <vt:lpstr>PowerPoint Presentation</vt:lpstr>
      <vt:lpstr>Brochure</vt:lpstr>
      <vt:lpstr>PowerPoint Presentation</vt:lpstr>
      <vt:lpstr>PowerPoint Presentation</vt:lpstr>
      <vt:lpstr>Growth Chart</vt:lpstr>
      <vt:lpstr>PowerPoint Presentation</vt:lpstr>
      <vt:lpstr>PowerPoint Presentation</vt:lpstr>
      <vt:lpstr>PowerPoint Presentation</vt:lpstr>
      <vt:lpstr>PowerPoint Presentation</vt:lpstr>
      <vt:lpstr>Amazing me- It’s busy being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 the Signs-Act Early Materials</vt:lpstr>
      <vt:lpstr>Next steps if you have concerns:</vt:lpstr>
      <vt:lpstr>Infant Development Programs</vt:lpstr>
      <vt:lpstr>Family Voices of North Dakota</vt:lpstr>
      <vt:lpstr>Pathfinder Services of North Dakota</vt:lpstr>
      <vt:lpstr>North Dakota Center for Persons with Disabilities</vt:lpstr>
      <vt:lpstr>North Dakota Special Health Services</vt:lpstr>
      <vt:lpstr>Federation of Families for Children’s Mental Health</vt:lpstr>
      <vt:lpstr>Questions??</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Liccini, Hilory</dc:creator>
  <cp:lastModifiedBy>Oehlke, Amy</cp:lastModifiedBy>
  <cp:revision>19</cp:revision>
  <cp:lastPrinted>2018-09-06T18:45:36Z</cp:lastPrinted>
  <dcterms:created xsi:type="dcterms:W3CDTF">2018-09-06T16:56:35Z</dcterms:created>
  <dcterms:modified xsi:type="dcterms:W3CDTF">2019-06-07T19:06:15Z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