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Lst>
  <p:notesMasterIdLst>
    <p:notesMasterId r:id="rId30"/>
  </p:notesMasterIdLst>
  <p:sldIdLst>
    <p:sldId id="313" r:id="rId5"/>
    <p:sldId id="314" r:id="rId6"/>
    <p:sldId id="364" r:id="rId7"/>
    <p:sldId id="373" r:id="rId8"/>
    <p:sldId id="316" r:id="rId9"/>
    <p:sldId id="322" r:id="rId10"/>
    <p:sldId id="323" r:id="rId11"/>
    <p:sldId id="321" r:id="rId12"/>
    <p:sldId id="332" r:id="rId13"/>
    <p:sldId id="361" r:id="rId14"/>
    <p:sldId id="359" r:id="rId15"/>
    <p:sldId id="358" r:id="rId16"/>
    <p:sldId id="329" r:id="rId17"/>
    <p:sldId id="369" r:id="rId18"/>
    <p:sldId id="371" r:id="rId19"/>
    <p:sldId id="374" r:id="rId20"/>
    <p:sldId id="367" r:id="rId21"/>
    <p:sldId id="360" r:id="rId22"/>
    <p:sldId id="317" r:id="rId23"/>
    <p:sldId id="318" r:id="rId24"/>
    <p:sldId id="319" r:id="rId25"/>
    <p:sldId id="320" r:id="rId26"/>
    <p:sldId id="372" r:id="rId27"/>
    <p:sldId id="370" r:id="rId28"/>
    <p:sldId id="366"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91"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C07949F-397B-479A-94B2-3348E76AFB02}" type="datetimeFigureOut">
              <a:rPr lang="en-US" smtClean="0"/>
              <a:t>3/21/2023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6DD93D6-1A76-47F3-871C-8239693C4A14}" type="slidenum">
              <a:rPr lang="en-US" smtClean="0"/>
              <a:t>‹#›</a:t>
            </a:fld>
            <a:endParaRPr lang="en-US"/>
          </a:p>
        </p:txBody>
      </p:sp>
    </p:spTree>
    <p:extLst>
      <p:ext uri="{BB962C8B-B14F-4D97-AF65-F5344CB8AC3E}">
        <p14:creationId xmlns:p14="http://schemas.microsoft.com/office/powerpoint/2010/main" val="2069706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D93D6-1A76-47F3-871C-8239693C4A14}" type="slidenum">
              <a:rPr lang="en-US" smtClean="0"/>
              <a:t>1</a:t>
            </a:fld>
            <a:endParaRPr lang="en-US"/>
          </a:p>
        </p:txBody>
      </p:sp>
    </p:spTree>
    <p:extLst>
      <p:ext uri="{BB962C8B-B14F-4D97-AF65-F5344CB8AC3E}">
        <p14:creationId xmlns:p14="http://schemas.microsoft.com/office/powerpoint/2010/main" val="3646482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D93D6-1A76-47F3-871C-8239693C4A14}" type="slidenum">
              <a:rPr lang="en-US" smtClean="0"/>
              <a:t>3</a:t>
            </a:fld>
            <a:endParaRPr lang="en-US"/>
          </a:p>
        </p:txBody>
      </p:sp>
    </p:spTree>
    <p:extLst>
      <p:ext uri="{BB962C8B-B14F-4D97-AF65-F5344CB8AC3E}">
        <p14:creationId xmlns:p14="http://schemas.microsoft.com/office/powerpoint/2010/main" val="3482441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p:txBody>
      </p:sp>
      <p:sp>
        <p:nvSpPr>
          <p:cNvPr id="4" name="Slide Number Placeholder 3"/>
          <p:cNvSpPr>
            <a:spLocks noGrp="1"/>
          </p:cNvSpPr>
          <p:nvPr>
            <p:ph type="sldNum" sz="quarter" idx="10"/>
          </p:nvPr>
        </p:nvSpPr>
        <p:spPr/>
        <p:txBody>
          <a:bodyPr/>
          <a:lstStyle/>
          <a:p>
            <a:pPr>
              <a:defRPr/>
            </a:pPr>
            <a:fld id="{9E854D1A-5EE9-4C20-9969-52EFB062D639}" type="slidenum">
              <a:rPr lang="en-US" smtClean="0"/>
              <a:pPr>
                <a:defRPr/>
              </a:pPr>
              <a:t>9</a:t>
            </a:fld>
            <a:endParaRPr lang="en-US" dirty="0"/>
          </a:p>
        </p:txBody>
      </p:sp>
    </p:spTree>
    <p:extLst>
      <p:ext uri="{BB962C8B-B14F-4D97-AF65-F5344CB8AC3E}">
        <p14:creationId xmlns:p14="http://schemas.microsoft.com/office/powerpoint/2010/main" val="1010757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D93D6-1A76-47F3-871C-8239693C4A14}" type="slidenum">
              <a:rPr lang="en-US" smtClean="0"/>
              <a:t>11</a:t>
            </a:fld>
            <a:endParaRPr lang="en-US"/>
          </a:p>
        </p:txBody>
      </p:sp>
    </p:spTree>
    <p:extLst>
      <p:ext uri="{BB962C8B-B14F-4D97-AF65-F5344CB8AC3E}">
        <p14:creationId xmlns:p14="http://schemas.microsoft.com/office/powerpoint/2010/main" val="3241002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p:txBody>
      </p:sp>
      <p:sp>
        <p:nvSpPr>
          <p:cNvPr id="4" name="Slide Number Placeholder 3"/>
          <p:cNvSpPr>
            <a:spLocks noGrp="1"/>
          </p:cNvSpPr>
          <p:nvPr>
            <p:ph type="sldNum" sz="quarter" idx="10"/>
          </p:nvPr>
        </p:nvSpPr>
        <p:spPr/>
        <p:txBody>
          <a:bodyPr/>
          <a:lstStyle/>
          <a:p>
            <a:pPr>
              <a:defRPr/>
            </a:pPr>
            <a:fld id="{9E854D1A-5EE9-4C20-9969-52EFB062D639}" type="slidenum">
              <a:rPr lang="en-US" smtClean="0"/>
              <a:pPr>
                <a:defRPr/>
              </a:pPr>
              <a:t>13</a:t>
            </a:fld>
            <a:endParaRPr lang="en-US" dirty="0"/>
          </a:p>
        </p:txBody>
      </p:sp>
    </p:spTree>
    <p:extLst>
      <p:ext uri="{BB962C8B-B14F-4D97-AF65-F5344CB8AC3E}">
        <p14:creationId xmlns:p14="http://schemas.microsoft.com/office/powerpoint/2010/main" val="726635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D93D6-1A76-47F3-871C-8239693C4A14}" type="slidenum">
              <a:rPr lang="en-US" smtClean="0"/>
              <a:t>16</a:t>
            </a:fld>
            <a:endParaRPr lang="en-US"/>
          </a:p>
        </p:txBody>
      </p:sp>
    </p:spTree>
    <p:extLst>
      <p:ext uri="{BB962C8B-B14F-4D97-AF65-F5344CB8AC3E}">
        <p14:creationId xmlns:p14="http://schemas.microsoft.com/office/powerpoint/2010/main" val="367444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D93D6-1A76-47F3-871C-8239693C4A14}" type="slidenum">
              <a:rPr lang="en-US" smtClean="0"/>
              <a:t>20</a:t>
            </a:fld>
            <a:endParaRPr lang="en-US"/>
          </a:p>
        </p:txBody>
      </p:sp>
    </p:spTree>
    <p:extLst>
      <p:ext uri="{BB962C8B-B14F-4D97-AF65-F5344CB8AC3E}">
        <p14:creationId xmlns:p14="http://schemas.microsoft.com/office/powerpoint/2010/main" val="2482402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2" y="1380070"/>
            <a:ext cx="8574623" cy="2616199"/>
          </a:xfrm>
        </p:spPr>
        <p:txBody>
          <a:bodyPr anchor="b">
            <a:normAutofit/>
          </a:bodyPr>
          <a:lstStyle>
            <a:lvl1pPr algn="r">
              <a:defRPr sz="4500">
                <a:effectLst/>
              </a:defRPr>
            </a:lvl1pPr>
          </a:lstStyle>
          <a:p>
            <a:r>
              <a:rPr lang="en-US"/>
              <a:t>Click to edit Master title style</a:t>
            </a:r>
          </a:p>
        </p:txBody>
      </p:sp>
      <p:sp>
        <p:nvSpPr>
          <p:cNvPr id="3" name="Subtitle 2"/>
          <p:cNvSpPr>
            <a:spLocks noGrp="1"/>
          </p:cNvSpPr>
          <p:nvPr>
            <p:ph type="subTitle" idx="1"/>
          </p:nvPr>
        </p:nvSpPr>
        <p:spPr>
          <a:xfrm>
            <a:off x="4515378" y="3996267"/>
            <a:ext cx="6987645" cy="1388534"/>
          </a:xfrm>
        </p:spPr>
        <p:txBody>
          <a:bodyPr anchor="t">
            <a:normAutofit/>
          </a:bodyPr>
          <a:lstStyle>
            <a:lvl1pPr marL="0" indent="0" algn="r">
              <a:buNone/>
              <a:defRPr sz="1575">
                <a:solidFill>
                  <a:schemeClr val="tx1"/>
                </a:solidFill>
                <a:latin typeface="Times New Roman" panose="02020603050405020304" pitchFamily="18" charset="0"/>
                <a:cs typeface="Times New Roman" panose="02020603050405020304"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2"/>
          <a:stretch>
            <a:fillRect/>
          </a:stretch>
        </p:blipFill>
        <p:spPr>
          <a:xfrm>
            <a:off x="142730" y="54266"/>
            <a:ext cx="1065252" cy="105156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24027" r="25360"/>
          <a:stretch/>
        </p:blipFill>
        <p:spPr>
          <a:xfrm>
            <a:off x="10881360" y="54266"/>
            <a:ext cx="1188720" cy="1051560"/>
          </a:xfrm>
          <a:prstGeom prst="rect">
            <a:avLst/>
          </a:prstGeom>
        </p:spPr>
      </p:pic>
    </p:spTree>
    <p:extLst>
      <p:ext uri="{BB962C8B-B14F-4D97-AF65-F5344CB8AC3E}">
        <p14:creationId xmlns:p14="http://schemas.microsoft.com/office/powerpoint/2010/main" val="1197624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4732865"/>
            <a:ext cx="10018711" cy="566738"/>
          </a:xfrm>
        </p:spPr>
        <p:txBody>
          <a:bodyPr anchor="b">
            <a:normAutofit/>
          </a:bodyPr>
          <a:lstStyle>
            <a:lvl1pPr algn="ctr">
              <a:defRPr sz="18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1484312" y="5299603"/>
            <a:ext cx="10018711"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9732656" y="5883277"/>
            <a:ext cx="1143000" cy="365125"/>
          </a:xfrm>
          <a:prstGeom prst="rect">
            <a:avLst/>
          </a:prstGeom>
        </p:spPr>
        <p:txBody>
          <a:bodyPr/>
          <a:lstStyle/>
          <a:p>
            <a:fld id="{4D42CF5C-7E8C-4F59-8D4E-67188355EFB2}" type="datetimeFigureOut">
              <a:rPr lang="en-US" smtClean="0"/>
              <a:t>3/21/2023</a:t>
            </a:fld>
            <a:endParaRPr lang="en-US"/>
          </a:p>
        </p:txBody>
      </p:sp>
      <p:sp>
        <p:nvSpPr>
          <p:cNvPr id="6" name="Footer Placeholder 5"/>
          <p:cNvSpPr>
            <a:spLocks noGrp="1"/>
          </p:cNvSpPr>
          <p:nvPr>
            <p:ph type="ftr" sz="quarter" idx="11"/>
          </p:nvPr>
        </p:nvSpPr>
        <p:spPr>
          <a:xfrm>
            <a:off x="2572281" y="5883277"/>
            <a:ext cx="708417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951858" y="5883277"/>
            <a:ext cx="551167" cy="365125"/>
          </a:xfrm>
          <a:prstGeom prst="rect">
            <a:avLst/>
          </a:prstGeom>
        </p:spPr>
        <p:txBody>
          <a:bodyPr/>
          <a:lstStyle/>
          <a:p>
            <a:fld id="{80E13A42-03E3-45E0-9756-644525575880}" type="slidenum">
              <a:rPr lang="en-US" smtClean="0"/>
              <a:t>‹#›</a:t>
            </a:fld>
            <a:endParaRPr lang="en-US"/>
          </a:p>
        </p:txBody>
      </p:sp>
    </p:spTree>
    <p:extLst>
      <p:ext uri="{BB962C8B-B14F-4D97-AF65-F5344CB8AC3E}">
        <p14:creationId xmlns:p14="http://schemas.microsoft.com/office/powerpoint/2010/main" val="2051929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4" y="685800"/>
            <a:ext cx="10018711" cy="3048000"/>
          </a:xfrm>
        </p:spPr>
        <p:txBody>
          <a:bodyPr anchor="ctr">
            <a:normAutofit/>
          </a:bodyPr>
          <a:lstStyle>
            <a:lvl1pPr algn="ctr">
              <a:defRPr sz="2400" b="0" cap="none"/>
            </a:lvl1pPr>
          </a:lstStyle>
          <a:p>
            <a:r>
              <a:rPr lang="en-US"/>
              <a:t>Click to edit Master title style</a:t>
            </a:r>
          </a:p>
        </p:txBody>
      </p:sp>
      <p:sp>
        <p:nvSpPr>
          <p:cNvPr id="3" name="Text Placeholder 2"/>
          <p:cNvSpPr>
            <a:spLocks noGrp="1"/>
          </p:cNvSpPr>
          <p:nvPr>
            <p:ph type="body" idx="1"/>
          </p:nvPr>
        </p:nvSpPr>
        <p:spPr>
          <a:xfrm>
            <a:off x="1484313" y="4343400"/>
            <a:ext cx="10018713"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732656" y="5883277"/>
            <a:ext cx="1143000" cy="365125"/>
          </a:xfrm>
          <a:prstGeom prst="rect">
            <a:avLst/>
          </a:prstGeom>
        </p:spPr>
        <p:txBody>
          <a:bodyPr/>
          <a:lstStyle/>
          <a:p>
            <a:fld id="{4D42CF5C-7E8C-4F59-8D4E-67188355EFB2}" type="datetimeFigureOut">
              <a:rPr lang="en-US" smtClean="0"/>
              <a:t>3/21/2023</a:t>
            </a:fld>
            <a:endParaRPr lang="en-US"/>
          </a:p>
        </p:txBody>
      </p:sp>
      <p:sp>
        <p:nvSpPr>
          <p:cNvPr id="5" name="Footer Placeholder 4"/>
          <p:cNvSpPr>
            <a:spLocks noGrp="1"/>
          </p:cNvSpPr>
          <p:nvPr>
            <p:ph type="ftr" sz="quarter" idx="11"/>
          </p:nvPr>
        </p:nvSpPr>
        <p:spPr>
          <a:xfrm>
            <a:off x="2572281" y="5883277"/>
            <a:ext cx="708417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951858" y="5883277"/>
            <a:ext cx="551167" cy="365125"/>
          </a:xfrm>
          <a:prstGeom prst="rect">
            <a:avLst/>
          </a:prstGeom>
        </p:spPr>
        <p:txBody>
          <a:bodyPr/>
          <a:lstStyle/>
          <a:p>
            <a:fld id="{80E13A42-03E3-45E0-9756-644525575880}" type="slidenum">
              <a:rPr lang="en-US" smtClean="0"/>
              <a:t>‹#›</a:t>
            </a:fld>
            <a:endParaRPr lang="en-US"/>
          </a:p>
        </p:txBody>
      </p:sp>
    </p:spTree>
    <p:extLst>
      <p:ext uri="{BB962C8B-B14F-4D97-AF65-F5344CB8AC3E}">
        <p14:creationId xmlns:p14="http://schemas.microsoft.com/office/powerpoint/2010/main" val="1879251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
        <p:nvSpPr>
          <p:cNvPr id="2" name="Title 1"/>
          <p:cNvSpPr>
            <a:spLocks noGrp="1"/>
          </p:cNvSpPr>
          <p:nvPr>
            <p:ph type="title"/>
          </p:nvPr>
        </p:nvSpPr>
        <p:spPr>
          <a:xfrm>
            <a:off x="2208213" y="685801"/>
            <a:ext cx="8990012" cy="2743199"/>
          </a:xfrm>
        </p:spPr>
        <p:txBody>
          <a:bodyPr anchor="ctr">
            <a:normAutofit/>
          </a:bodyPr>
          <a:lstStyle>
            <a:lvl1pPr algn="ctr">
              <a:defRPr sz="24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3" y="3428999"/>
            <a:ext cx="8532815"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1484312" y="4343400"/>
            <a:ext cx="10018711"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732656" y="5883277"/>
            <a:ext cx="1143000" cy="365125"/>
          </a:xfrm>
          <a:prstGeom prst="rect">
            <a:avLst/>
          </a:prstGeom>
        </p:spPr>
        <p:txBody>
          <a:bodyPr/>
          <a:lstStyle/>
          <a:p>
            <a:fld id="{4D42CF5C-7E8C-4F59-8D4E-67188355EFB2}" type="datetimeFigureOut">
              <a:rPr lang="en-US" smtClean="0"/>
              <a:t>3/21/2023</a:t>
            </a:fld>
            <a:endParaRPr lang="en-US"/>
          </a:p>
        </p:txBody>
      </p:sp>
      <p:sp>
        <p:nvSpPr>
          <p:cNvPr id="5" name="Footer Placeholder 4"/>
          <p:cNvSpPr>
            <a:spLocks noGrp="1"/>
          </p:cNvSpPr>
          <p:nvPr>
            <p:ph type="ftr" sz="quarter" idx="11"/>
          </p:nvPr>
        </p:nvSpPr>
        <p:spPr>
          <a:xfrm>
            <a:off x="2572281" y="5883277"/>
            <a:ext cx="708417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951858" y="5883277"/>
            <a:ext cx="551167" cy="365125"/>
          </a:xfrm>
          <a:prstGeom prst="rect">
            <a:avLst/>
          </a:prstGeom>
        </p:spPr>
        <p:txBody>
          <a:bodyPr/>
          <a:lstStyle/>
          <a:p>
            <a:fld id="{80E13A42-03E3-45E0-9756-644525575880}" type="slidenum">
              <a:rPr lang="en-US" smtClean="0"/>
              <a:t>‹#›</a:t>
            </a:fld>
            <a:endParaRPr lang="en-US"/>
          </a:p>
        </p:txBody>
      </p:sp>
    </p:spTree>
    <p:extLst>
      <p:ext uri="{BB962C8B-B14F-4D97-AF65-F5344CB8AC3E}">
        <p14:creationId xmlns:p14="http://schemas.microsoft.com/office/powerpoint/2010/main" val="956805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2400" b="0" cap="none"/>
            </a:lvl1pPr>
          </a:lstStyle>
          <a:p>
            <a:r>
              <a:rPr lang="en-US"/>
              <a:t>Click to edit Master title style</a:t>
            </a:r>
          </a:p>
        </p:txBody>
      </p:sp>
      <p:sp>
        <p:nvSpPr>
          <p:cNvPr id="3" name="Text Placeholder 2"/>
          <p:cNvSpPr>
            <a:spLocks noGrp="1"/>
          </p:cNvSpPr>
          <p:nvPr>
            <p:ph type="body" idx="1"/>
          </p:nvPr>
        </p:nvSpPr>
        <p:spPr>
          <a:xfrm>
            <a:off x="1484312" y="4777381"/>
            <a:ext cx="10018711"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732656" y="5883277"/>
            <a:ext cx="1143000" cy="365125"/>
          </a:xfrm>
          <a:prstGeom prst="rect">
            <a:avLst/>
          </a:prstGeom>
        </p:spPr>
        <p:txBody>
          <a:bodyPr/>
          <a:lstStyle/>
          <a:p>
            <a:fld id="{4D42CF5C-7E8C-4F59-8D4E-67188355EFB2}" type="datetimeFigureOut">
              <a:rPr lang="en-US" smtClean="0"/>
              <a:t>3/21/2023</a:t>
            </a:fld>
            <a:endParaRPr lang="en-US"/>
          </a:p>
        </p:txBody>
      </p:sp>
      <p:sp>
        <p:nvSpPr>
          <p:cNvPr id="5" name="Footer Placeholder 4"/>
          <p:cNvSpPr>
            <a:spLocks noGrp="1"/>
          </p:cNvSpPr>
          <p:nvPr>
            <p:ph type="ftr" sz="quarter" idx="11"/>
          </p:nvPr>
        </p:nvSpPr>
        <p:spPr>
          <a:xfrm>
            <a:off x="2572281" y="5883277"/>
            <a:ext cx="708417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951858" y="5883277"/>
            <a:ext cx="551167" cy="365125"/>
          </a:xfrm>
          <a:prstGeom prst="rect">
            <a:avLst/>
          </a:prstGeom>
        </p:spPr>
        <p:txBody>
          <a:bodyPr/>
          <a:lstStyle/>
          <a:p>
            <a:fld id="{80E13A42-03E3-45E0-9756-644525575880}" type="slidenum">
              <a:rPr lang="en-US" smtClean="0"/>
              <a:t>‹#›</a:t>
            </a:fld>
            <a:endParaRPr lang="en-US"/>
          </a:p>
        </p:txBody>
      </p:sp>
    </p:spTree>
    <p:extLst>
      <p:ext uri="{BB962C8B-B14F-4D97-AF65-F5344CB8AC3E}">
        <p14:creationId xmlns:p14="http://schemas.microsoft.com/office/powerpoint/2010/main" val="3990563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
        <p:nvSpPr>
          <p:cNvPr id="2" name="Title 1"/>
          <p:cNvSpPr>
            <a:spLocks noGrp="1"/>
          </p:cNvSpPr>
          <p:nvPr>
            <p:ph type="title"/>
          </p:nvPr>
        </p:nvSpPr>
        <p:spPr>
          <a:xfrm>
            <a:off x="2208213" y="685801"/>
            <a:ext cx="8990012" cy="2743199"/>
          </a:xfrm>
        </p:spPr>
        <p:txBody>
          <a:bodyPr anchor="ctr">
            <a:normAutofit/>
          </a:bodyPr>
          <a:lstStyle>
            <a:lvl1pPr algn="ctr">
              <a:defRPr sz="24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4" y="3886200"/>
            <a:ext cx="10018711"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1"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732656" y="5883277"/>
            <a:ext cx="1143000" cy="365125"/>
          </a:xfrm>
          <a:prstGeom prst="rect">
            <a:avLst/>
          </a:prstGeom>
        </p:spPr>
        <p:txBody>
          <a:bodyPr/>
          <a:lstStyle/>
          <a:p>
            <a:fld id="{4D42CF5C-7E8C-4F59-8D4E-67188355EFB2}" type="datetimeFigureOut">
              <a:rPr lang="en-US" smtClean="0"/>
              <a:t>3/21/2023</a:t>
            </a:fld>
            <a:endParaRPr lang="en-US"/>
          </a:p>
        </p:txBody>
      </p:sp>
      <p:sp>
        <p:nvSpPr>
          <p:cNvPr id="5" name="Footer Placeholder 4"/>
          <p:cNvSpPr>
            <a:spLocks noGrp="1"/>
          </p:cNvSpPr>
          <p:nvPr>
            <p:ph type="ftr" sz="quarter" idx="11"/>
          </p:nvPr>
        </p:nvSpPr>
        <p:spPr>
          <a:xfrm>
            <a:off x="2572281" y="5883277"/>
            <a:ext cx="708417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951858" y="5883277"/>
            <a:ext cx="551167" cy="365125"/>
          </a:xfrm>
          <a:prstGeom prst="rect">
            <a:avLst/>
          </a:prstGeom>
        </p:spPr>
        <p:txBody>
          <a:bodyPr/>
          <a:lstStyle/>
          <a:p>
            <a:fld id="{80E13A42-03E3-45E0-9756-644525575880}" type="slidenum">
              <a:rPr lang="en-US" smtClean="0"/>
              <a:t>‹#›</a:t>
            </a:fld>
            <a:endParaRPr lang="en-US"/>
          </a:p>
        </p:txBody>
      </p:sp>
    </p:spTree>
    <p:extLst>
      <p:ext uri="{BB962C8B-B14F-4D97-AF65-F5344CB8AC3E}">
        <p14:creationId xmlns:p14="http://schemas.microsoft.com/office/powerpoint/2010/main" val="557380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2"/>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3" y="3505200"/>
            <a:ext cx="10018713"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3" y="4343400"/>
            <a:ext cx="10018713"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732656" y="5883277"/>
            <a:ext cx="1143000" cy="365125"/>
          </a:xfrm>
          <a:prstGeom prst="rect">
            <a:avLst/>
          </a:prstGeom>
        </p:spPr>
        <p:txBody>
          <a:bodyPr/>
          <a:lstStyle/>
          <a:p>
            <a:fld id="{4D42CF5C-7E8C-4F59-8D4E-67188355EFB2}" type="datetimeFigureOut">
              <a:rPr lang="en-US" smtClean="0"/>
              <a:t>3/21/2023</a:t>
            </a:fld>
            <a:endParaRPr lang="en-US"/>
          </a:p>
        </p:txBody>
      </p:sp>
      <p:sp>
        <p:nvSpPr>
          <p:cNvPr id="5" name="Footer Placeholder 4"/>
          <p:cNvSpPr>
            <a:spLocks noGrp="1"/>
          </p:cNvSpPr>
          <p:nvPr>
            <p:ph type="ftr" sz="quarter" idx="11"/>
          </p:nvPr>
        </p:nvSpPr>
        <p:spPr>
          <a:xfrm>
            <a:off x="2572281" y="5883277"/>
            <a:ext cx="708417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951858" y="5883277"/>
            <a:ext cx="551167" cy="365125"/>
          </a:xfrm>
          <a:prstGeom prst="rect">
            <a:avLst/>
          </a:prstGeom>
        </p:spPr>
        <p:txBody>
          <a:bodyPr/>
          <a:lstStyle/>
          <a:p>
            <a:fld id="{80E13A42-03E3-45E0-9756-644525575880}" type="slidenum">
              <a:rPr lang="en-US" smtClean="0"/>
              <a:t>‹#›</a:t>
            </a:fld>
            <a:endParaRPr lang="en-US"/>
          </a:p>
        </p:txBody>
      </p:sp>
    </p:spTree>
    <p:extLst>
      <p:ext uri="{BB962C8B-B14F-4D97-AF65-F5344CB8AC3E}">
        <p14:creationId xmlns:p14="http://schemas.microsoft.com/office/powerpoint/2010/main" val="128125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732656" y="5883277"/>
            <a:ext cx="1143000" cy="365125"/>
          </a:xfrm>
          <a:prstGeom prst="rect">
            <a:avLst/>
          </a:prstGeom>
        </p:spPr>
        <p:txBody>
          <a:bodyPr/>
          <a:lstStyle/>
          <a:p>
            <a:fld id="{4D42CF5C-7E8C-4F59-8D4E-67188355EFB2}" type="datetimeFigureOut">
              <a:rPr lang="en-US" smtClean="0"/>
              <a:t>3/21/2023</a:t>
            </a:fld>
            <a:endParaRPr lang="en-US"/>
          </a:p>
        </p:txBody>
      </p:sp>
      <p:sp>
        <p:nvSpPr>
          <p:cNvPr id="5" name="Footer Placeholder 4"/>
          <p:cNvSpPr>
            <a:spLocks noGrp="1"/>
          </p:cNvSpPr>
          <p:nvPr>
            <p:ph type="ftr" sz="quarter" idx="11"/>
          </p:nvPr>
        </p:nvSpPr>
        <p:spPr>
          <a:xfrm>
            <a:off x="2572281" y="5883277"/>
            <a:ext cx="708417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951858" y="5867133"/>
            <a:ext cx="551167" cy="365125"/>
          </a:xfrm>
          <a:prstGeom prst="rect">
            <a:avLst/>
          </a:prstGeom>
        </p:spPr>
        <p:txBody>
          <a:bodyPr/>
          <a:lstStyle/>
          <a:p>
            <a:fld id="{80E13A42-03E3-45E0-9756-644525575880}" type="slidenum">
              <a:rPr lang="en-US" smtClean="0"/>
              <a:t>‹#›</a:t>
            </a:fld>
            <a:endParaRPr lang="en-US"/>
          </a:p>
        </p:txBody>
      </p:sp>
    </p:spTree>
    <p:extLst>
      <p:ext uri="{BB962C8B-B14F-4D97-AF65-F5344CB8AC3E}">
        <p14:creationId xmlns:p14="http://schemas.microsoft.com/office/powerpoint/2010/main" val="182848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80" y="2666999"/>
            <a:ext cx="8930747" cy="2110382"/>
          </a:xfrm>
        </p:spPr>
        <p:txBody>
          <a:bodyPr anchor="b"/>
          <a:lstStyle>
            <a:lvl1pPr algn="r">
              <a:defRPr sz="3000" b="0" cap="none"/>
            </a:lvl1pPr>
          </a:lstStyle>
          <a:p>
            <a:r>
              <a:rPr lang="en-US"/>
              <a:t>Click to edit Master title style</a:t>
            </a:r>
          </a:p>
        </p:txBody>
      </p:sp>
      <p:sp>
        <p:nvSpPr>
          <p:cNvPr id="3" name="Text Placeholder 2"/>
          <p:cNvSpPr>
            <a:spLocks noGrp="1"/>
          </p:cNvSpPr>
          <p:nvPr>
            <p:ph type="body" idx="1"/>
          </p:nvPr>
        </p:nvSpPr>
        <p:spPr>
          <a:xfrm>
            <a:off x="2572279" y="4777381"/>
            <a:ext cx="8930748"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8279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2"/>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4" y="2667001"/>
            <a:ext cx="4895055"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732656" y="5883277"/>
            <a:ext cx="1143000" cy="365125"/>
          </a:xfrm>
          <a:prstGeom prst="rect">
            <a:avLst/>
          </a:prstGeom>
        </p:spPr>
        <p:txBody>
          <a:bodyPr/>
          <a:lstStyle/>
          <a:p>
            <a:fld id="{4D42CF5C-7E8C-4F59-8D4E-67188355EFB2}" type="datetimeFigureOut">
              <a:rPr lang="en-US" smtClean="0"/>
              <a:t>3/21/2023</a:t>
            </a:fld>
            <a:endParaRPr lang="en-US"/>
          </a:p>
        </p:txBody>
      </p:sp>
      <p:sp>
        <p:nvSpPr>
          <p:cNvPr id="6" name="Footer Placeholder 5"/>
          <p:cNvSpPr>
            <a:spLocks noGrp="1"/>
          </p:cNvSpPr>
          <p:nvPr>
            <p:ph type="ftr" sz="quarter" idx="11"/>
          </p:nvPr>
        </p:nvSpPr>
        <p:spPr>
          <a:xfrm>
            <a:off x="2572281" y="5883277"/>
            <a:ext cx="708417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951858" y="5883277"/>
            <a:ext cx="551167" cy="365125"/>
          </a:xfrm>
          <a:prstGeom prst="rect">
            <a:avLst/>
          </a:prstGeom>
        </p:spPr>
        <p:txBody>
          <a:bodyPr/>
          <a:lstStyle/>
          <a:p>
            <a:fld id="{80E13A42-03E3-45E0-9756-644525575880}" type="slidenum">
              <a:rPr lang="en-US" smtClean="0"/>
              <a:t>‹#›</a:t>
            </a:fld>
            <a:endParaRPr lang="en-US"/>
          </a:p>
        </p:txBody>
      </p:sp>
    </p:spTree>
    <p:extLst>
      <p:ext uri="{BB962C8B-B14F-4D97-AF65-F5344CB8AC3E}">
        <p14:creationId xmlns:p14="http://schemas.microsoft.com/office/powerpoint/2010/main" val="2781853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1380278"/>
            <a:ext cx="4607188"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484311" y="2230991"/>
            <a:ext cx="4895056"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8" y="1374379"/>
            <a:ext cx="4622537"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607967" y="2230991"/>
            <a:ext cx="4895056"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2030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5412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732656" y="5883277"/>
            <a:ext cx="1143000" cy="365125"/>
          </a:xfrm>
          <a:prstGeom prst="rect">
            <a:avLst/>
          </a:prstGeom>
        </p:spPr>
        <p:txBody>
          <a:bodyPr/>
          <a:lstStyle/>
          <a:p>
            <a:fld id="{4D42CF5C-7E8C-4F59-8D4E-67188355EFB2}" type="datetimeFigureOut">
              <a:rPr lang="en-US" smtClean="0"/>
              <a:t>3/21/2023</a:t>
            </a:fld>
            <a:endParaRPr lang="en-US"/>
          </a:p>
        </p:txBody>
      </p:sp>
      <p:sp>
        <p:nvSpPr>
          <p:cNvPr id="3" name="Footer Placeholder 2"/>
          <p:cNvSpPr>
            <a:spLocks noGrp="1"/>
          </p:cNvSpPr>
          <p:nvPr>
            <p:ph type="ftr" sz="quarter" idx="11"/>
          </p:nvPr>
        </p:nvSpPr>
        <p:spPr>
          <a:xfrm>
            <a:off x="2572281" y="5883277"/>
            <a:ext cx="7084177"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951858" y="5883277"/>
            <a:ext cx="551167" cy="365125"/>
          </a:xfrm>
          <a:prstGeom prst="rect">
            <a:avLst/>
          </a:prstGeom>
        </p:spPr>
        <p:txBody>
          <a:bodyPr/>
          <a:lstStyle/>
          <a:p>
            <a:fld id="{80E13A42-03E3-45E0-9756-644525575880}" type="slidenum">
              <a:rPr lang="en-US" smtClean="0"/>
              <a:t>‹#›</a:t>
            </a:fld>
            <a:endParaRPr lang="en-US"/>
          </a:p>
        </p:txBody>
      </p:sp>
    </p:spTree>
    <p:extLst>
      <p:ext uri="{BB962C8B-B14F-4D97-AF65-F5344CB8AC3E}">
        <p14:creationId xmlns:p14="http://schemas.microsoft.com/office/powerpoint/2010/main" val="682996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3" y="1600200"/>
            <a:ext cx="3549121" cy="1371600"/>
          </a:xfrm>
        </p:spPr>
        <p:txBody>
          <a:bodyPr anchor="b">
            <a:normAutofit/>
          </a:bodyPr>
          <a:lstStyle>
            <a:lvl1pPr algn="ctr">
              <a:defRPr sz="1800" b="0"/>
            </a:lvl1pPr>
          </a:lstStyle>
          <a:p>
            <a:r>
              <a:rPr lang="en-US"/>
              <a:t>Click to edit Master title style</a:t>
            </a:r>
          </a:p>
        </p:txBody>
      </p:sp>
      <p:sp>
        <p:nvSpPr>
          <p:cNvPr id="3" name="Content Placeholder 2"/>
          <p:cNvSpPr>
            <a:spLocks noGrp="1"/>
          </p:cNvSpPr>
          <p:nvPr>
            <p:ph idx="1"/>
          </p:nvPr>
        </p:nvSpPr>
        <p:spPr>
          <a:xfrm>
            <a:off x="5262034" y="685801"/>
            <a:ext cx="6240991"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3" y="2971800"/>
            <a:ext cx="3549121"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9732656" y="5883277"/>
            <a:ext cx="1143000" cy="365125"/>
          </a:xfrm>
          <a:prstGeom prst="rect">
            <a:avLst/>
          </a:prstGeom>
        </p:spPr>
        <p:txBody>
          <a:bodyPr/>
          <a:lstStyle/>
          <a:p>
            <a:fld id="{4D42CF5C-7E8C-4F59-8D4E-67188355EFB2}" type="datetimeFigureOut">
              <a:rPr lang="en-US" smtClean="0"/>
              <a:t>3/21/2023</a:t>
            </a:fld>
            <a:endParaRPr lang="en-US"/>
          </a:p>
        </p:txBody>
      </p:sp>
      <p:sp>
        <p:nvSpPr>
          <p:cNvPr id="6" name="Footer Placeholder 5"/>
          <p:cNvSpPr>
            <a:spLocks noGrp="1"/>
          </p:cNvSpPr>
          <p:nvPr>
            <p:ph type="ftr" sz="quarter" idx="11"/>
          </p:nvPr>
        </p:nvSpPr>
        <p:spPr>
          <a:xfrm>
            <a:off x="2572281" y="5883277"/>
            <a:ext cx="708417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951858" y="5883277"/>
            <a:ext cx="551167" cy="365125"/>
          </a:xfrm>
          <a:prstGeom prst="rect">
            <a:avLst/>
          </a:prstGeom>
        </p:spPr>
        <p:txBody>
          <a:bodyPr/>
          <a:lstStyle/>
          <a:p>
            <a:fld id="{80E13A42-03E3-45E0-9756-644525575880}" type="slidenum">
              <a:rPr lang="en-US" smtClean="0"/>
              <a:t>‹#›</a:t>
            </a:fld>
            <a:endParaRPr lang="en-US"/>
          </a:p>
        </p:txBody>
      </p:sp>
    </p:spTree>
    <p:extLst>
      <p:ext uri="{BB962C8B-B14F-4D97-AF65-F5344CB8AC3E}">
        <p14:creationId xmlns:p14="http://schemas.microsoft.com/office/powerpoint/2010/main" val="1686655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5" y="1752599"/>
            <a:ext cx="5426159" cy="1371600"/>
          </a:xfrm>
        </p:spPr>
        <p:txBody>
          <a:bodyPr anchor="b">
            <a:normAutofit/>
          </a:bodyPr>
          <a:lstStyle>
            <a:lvl1pPr algn="ctr">
              <a:defRPr sz="21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5"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1482725" y="3124199"/>
            <a:ext cx="542615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9732656" y="5883277"/>
            <a:ext cx="1143000" cy="365125"/>
          </a:xfrm>
          <a:prstGeom prst="rect">
            <a:avLst/>
          </a:prstGeom>
        </p:spPr>
        <p:txBody>
          <a:bodyPr/>
          <a:lstStyle/>
          <a:p>
            <a:fld id="{4D42CF5C-7E8C-4F59-8D4E-67188355EFB2}" type="datetimeFigureOut">
              <a:rPr lang="en-US" smtClean="0"/>
              <a:t>3/21/2023</a:t>
            </a:fld>
            <a:endParaRPr lang="en-US"/>
          </a:p>
        </p:txBody>
      </p:sp>
      <p:sp>
        <p:nvSpPr>
          <p:cNvPr id="6" name="Footer Placeholder 5"/>
          <p:cNvSpPr>
            <a:spLocks noGrp="1"/>
          </p:cNvSpPr>
          <p:nvPr>
            <p:ph type="ftr" sz="quarter" idx="11"/>
          </p:nvPr>
        </p:nvSpPr>
        <p:spPr>
          <a:xfrm>
            <a:off x="2572281" y="5883277"/>
            <a:ext cx="708417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951858" y="5883277"/>
            <a:ext cx="551167" cy="365125"/>
          </a:xfrm>
          <a:prstGeom prst="rect">
            <a:avLst/>
          </a:prstGeom>
        </p:spPr>
        <p:txBody>
          <a:bodyPr/>
          <a:lstStyle/>
          <a:p>
            <a:fld id="{80E13A42-03E3-45E0-9756-644525575880}" type="slidenum">
              <a:rPr lang="en-US" smtClean="0"/>
              <a:t>‹#›</a:t>
            </a:fld>
            <a:endParaRPr lang="en-US"/>
          </a:p>
        </p:txBody>
      </p:sp>
    </p:spTree>
    <p:extLst>
      <p:ext uri="{BB962C8B-B14F-4D97-AF65-F5344CB8AC3E}">
        <p14:creationId xmlns:p14="http://schemas.microsoft.com/office/powerpoint/2010/main" val="3547457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2"/>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207982" y="54267"/>
            <a:ext cx="9743876" cy="1051560"/>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4427" y="1236042"/>
            <a:ext cx="9439880" cy="4647232"/>
          </a:xfrm>
          <a:prstGeom prst="rect">
            <a:avLst/>
          </a:prstGeom>
        </p:spPr>
        <p:txBody>
          <a:bodyPr vert="horz" lIns="91440" tIns="45720" rIns="91440" bIns="4572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17"/>
          <a:stretch>
            <a:fillRect/>
          </a:stretch>
        </p:blipFill>
        <p:spPr>
          <a:xfrm>
            <a:off x="142730" y="54266"/>
            <a:ext cx="1065252" cy="1051560"/>
          </a:xfrm>
          <a:prstGeom prst="rect">
            <a:avLst/>
          </a:prstGeom>
        </p:spPr>
      </p:pic>
      <p:pic>
        <p:nvPicPr>
          <p:cNvPr id="15" name="Picture 14"/>
          <p:cNvPicPr>
            <a:picLocks noChangeAspect="1"/>
          </p:cNvPicPr>
          <p:nvPr userDrawn="1"/>
        </p:nvPicPr>
        <p:blipFill rotWithShape="1">
          <a:blip r:embed="rId18" cstate="print">
            <a:extLst>
              <a:ext uri="{28A0092B-C50C-407E-A947-70E740481C1C}">
                <a14:useLocalDpi xmlns:a14="http://schemas.microsoft.com/office/drawing/2010/main" val="0"/>
              </a:ext>
            </a:extLst>
          </a:blip>
          <a:srcRect l="24027" r="25360"/>
          <a:stretch/>
        </p:blipFill>
        <p:spPr>
          <a:xfrm>
            <a:off x="10881360" y="54266"/>
            <a:ext cx="1188720" cy="1051560"/>
          </a:xfrm>
          <a:prstGeom prst="rect">
            <a:avLst/>
          </a:prstGeom>
        </p:spPr>
      </p:pic>
      <p:pic>
        <p:nvPicPr>
          <p:cNvPr id="16" name="Picture 15"/>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401263" y="5930279"/>
            <a:ext cx="862573" cy="862860"/>
          </a:xfrm>
          <a:prstGeom prst="rect">
            <a:avLst/>
          </a:prstGeom>
        </p:spPr>
      </p:pic>
      <p:sp>
        <p:nvSpPr>
          <p:cNvPr id="17" name="TextBox 16"/>
          <p:cNvSpPr txBox="1"/>
          <p:nvPr userDrawn="1"/>
        </p:nvSpPr>
        <p:spPr>
          <a:xfrm>
            <a:off x="6114366" y="6003919"/>
            <a:ext cx="1283110" cy="715581"/>
          </a:xfrm>
          <a:prstGeom prst="rect">
            <a:avLst/>
          </a:prstGeom>
          <a:noFill/>
        </p:spPr>
        <p:txBody>
          <a:bodyPr wrap="square" rtlCol="0">
            <a:spAutoFit/>
          </a:bodyPr>
          <a:lstStyle/>
          <a:p>
            <a:pPr defTabSz="685800"/>
            <a:r>
              <a:rPr lang="en-US" sz="1350">
                <a:solidFill>
                  <a:srgbClr val="002060"/>
                </a:solidFill>
                <a:latin typeface="Calisto MT" panose="02040603050505030304" pitchFamily="18" charset="0"/>
              </a:rPr>
              <a:t>Intelligent</a:t>
            </a:r>
          </a:p>
          <a:p>
            <a:pPr defTabSz="685800"/>
            <a:r>
              <a:rPr lang="en-US" sz="1350">
                <a:solidFill>
                  <a:srgbClr val="002060"/>
                </a:solidFill>
                <a:latin typeface="Calisto MT" panose="02040603050505030304" pitchFamily="18" charset="0"/>
              </a:rPr>
              <a:t>Strong</a:t>
            </a:r>
          </a:p>
          <a:p>
            <a:pPr defTabSz="685800"/>
            <a:r>
              <a:rPr lang="en-US" sz="1350">
                <a:solidFill>
                  <a:srgbClr val="002060"/>
                </a:solidFill>
                <a:latin typeface="Calisto MT" panose="02040603050505030304" pitchFamily="18" charset="0"/>
              </a:rPr>
              <a:t>Ready</a:t>
            </a:r>
          </a:p>
        </p:txBody>
      </p:sp>
    </p:spTree>
    <p:extLst>
      <p:ext uri="{BB962C8B-B14F-4D97-AF65-F5344CB8AC3E}">
        <p14:creationId xmlns:p14="http://schemas.microsoft.com/office/powerpoint/2010/main" val="22509604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txStyles>
    <p:titleStyle>
      <a:lvl1pPr algn="ctr" defTabSz="342900" rtl="0" eaLnBrk="1" latinLnBrk="0" hangingPunct="1">
        <a:spcBef>
          <a:spcPct val="0"/>
        </a:spcBef>
        <a:buNone/>
        <a:defRPr sz="3000" kern="1200" cap="none">
          <a:ln w="3175" cmpd="sng">
            <a:noFill/>
          </a:ln>
          <a:solidFill>
            <a:schemeClr val="tx1"/>
          </a:solidFill>
          <a:effectLst/>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Times New Roman" panose="02020603050405020304" pitchFamily="18" charset="0"/>
          <a:ea typeface="+mn-ea"/>
          <a:cs typeface="Times New Roman" panose="02020603050405020304" pitchFamily="18" charset="0"/>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Times New Roman" panose="02020603050405020304" pitchFamily="18" charset="0"/>
          <a:ea typeface="+mn-ea"/>
          <a:cs typeface="Times New Roman" panose="02020603050405020304" pitchFamily="18" charset="0"/>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Times New Roman" panose="02020603050405020304" pitchFamily="18" charset="0"/>
          <a:ea typeface="+mn-ea"/>
          <a:cs typeface="Times New Roman" panose="02020603050405020304" pitchFamily="18" charset="0"/>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Times New Roman" panose="02020603050405020304" pitchFamily="18" charset="0"/>
          <a:ea typeface="+mn-ea"/>
          <a:cs typeface="Times New Roman" panose="02020603050405020304" pitchFamily="18" charset="0"/>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Times New Roman" panose="02020603050405020304" pitchFamily="18" charset="0"/>
          <a:ea typeface="+mn-ea"/>
          <a:cs typeface="Times New Roman" panose="02020603050405020304" pitchFamily="18" charset="0"/>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2825" y="180657"/>
            <a:ext cx="7626350" cy="2894060"/>
          </a:xfrm>
        </p:spPr>
        <p:txBody>
          <a:bodyPr>
            <a:noAutofit/>
          </a:bodyPr>
          <a:lstStyle/>
          <a:p>
            <a:pPr algn="l"/>
            <a:r>
              <a:rPr lang="en-US" sz="6000" b="1" dirty="0">
                <a:solidFill>
                  <a:schemeClr val="accent1">
                    <a:lumMod val="75000"/>
                  </a:schemeClr>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RQ-4B Global Hawk</a:t>
            </a:r>
            <a:br>
              <a:rPr lang="en-US" sz="6000" b="1" dirty="0">
                <a:solidFill>
                  <a:schemeClr val="accent1">
                    <a:lumMod val="75000"/>
                  </a:schemeClr>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sz="4000" b="1" dirty="0">
                <a:solidFill>
                  <a:srgbClr val="00206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Lessons learned from stratospheric operations</a:t>
            </a:r>
          </a:p>
        </p:txBody>
      </p:sp>
      <p:sp>
        <p:nvSpPr>
          <p:cNvPr id="4" name="TextBox 3"/>
          <p:cNvSpPr txBox="1"/>
          <p:nvPr/>
        </p:nvSpPr>
        <p:spPr>
          <a:xfrm>
            <a:off x="5773831" y="5285930"/>
            <a:ext cx="5939971" cy="1204663"/>
          </a:xfrm>
          <a:prstGeom prst="rect">
            <a:avLst/>
          </a:prstGeom>
          <a:noFill/>
        </p:spPr>
        <p:txBody>
          <a:bodyPr wrap="square" lIns="80682" tIns="40341" rIns="80682" bIns="40341" rtlCol="0" anchor="ctr">
            <a:spAutoFit/>
          </a:bodyPr>
          <a:lstStyle/>
          <a:p>
            <a:r>
              <a:rPr lang="it-IT" sz="2433" b="1" i="1" dirty="0">
                <a:solidFill>
                  <a:srgbClr val="00206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Major Ryan ‘Machete’ Blakeney</a:t>
            </a:r>
          </a:p>
          <a:p>
            <a:r>
              <a:rPr lang="it-IT" sz="2433" b="1" i="1" dirty="0">
                <a:solidFill>
                  <a:srgbClr val="00206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319 RW A3 Director of Operations</a:t>
            </a:r>
          </a:p>
          <a:p>
            <a:r>
              <a:rPr lang="it-IT" sz="2433" b="1" i="1" dirty="0">
                <a:solidFill>
                  <a:srgbClr val="00206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Overall Classification: </a:t>
            </a:r>
            <a:r>
              <a:rPr lang="it-IT" sz="2433" b="1" i="1" dirty="0">
                <a:solidFill>
                  <a:srgbClr val="00B05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UNCLASSIFIED</a:t>
            </a:r>
          </a:p>
        </p:txBody>
      </p:sp>
    </p:spTree>
    <p:extLst>
      <p:ext uri="{BB962C8B-B14F-4D97-AF65-F5344CB8AC3E}">
        <p14:creationId xmlns:p14="http://schemas.microsoft.com/office/powerpoint/2010/main" val="805486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73CC-F662-F9A9-AAD7-D037748623E4}"/>
              </a:ext>
            </a:extLst>
          </p:cNvPr>
          <p:cNvSpPr>
            <a:spLocks noGrp="1"/>
          </p:cNvSpPr>
          <p:nvPr>
            <p:ph type="title"/>
          </p:nvPr>
        </p:nvSpPr>
        <p:spPr/>
        <p:txBody>
          <a:bodyPr/>
          <a:lstStyle/>
          <a:p>
            <a:r>
              <a:rPr lang="en-US" dirty="0"/>
              <a:t>FL540 Winds &amp; Temps</a:t>
            </a:r>
          </a:p>
        </p:txBody>
      </p:sp>
      <p:pic>
        <p:nvPicPr>
          <p:cNvPr id="4" name="Picture 3">
            <a:extLst>
              <a:ext uri="{FF2B5EF4-FFF2-40B4-BE49-F238E27FC236}">
                <a16:creationId xmlns:a16="http://schemas.microsoft.com/office/drawing/2014/main" id="{0CC908AF-BC63-964D-5B31-B99538544822}"/>
              </a:ext>
            </a:extLst>
          </p:cNvPr>
          <p:cNvPicPr>
            <a:picLocks noChangeAspect="1"/>
          </p:cNvPicPr>
          <p:nvPr/>
        </p:nvPicPr>
        <p:blipFill>
          <a:blip r:embed="rId2"/>
          <a:stretch>
            <a:fillRect/>
          </a:stretch>
        </p:blipFill>
        <p:spPr>
          <a:xfrm>
            <a:off x="2782304" y="800100"/>
            <a:ext cx="6627393" cy="6057900"/>
          </a:xfrm>
          <a:prstGeom prst="rect">
            <a:avLst/>
          </a:prstGeom>
        </p:spPr>
      </p:pic>
    </p:spTree>
    <p:extLst>
      <p:ext uri="{BB962C8B-B14F-4D97-AF65-F5344CB8AC3E}">
        <p14:creationId xmlns:p14="http://schemas.microsoft.com/office/powerpoint/2010/main" val="2221022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15DA0-9299-D9A0-233E-CE21E44766AB}"/>
              </a:ext>
            </a:extLst>
          </p:cNvPr>
          <p:cNvSpPr>
            <a:spLocks noGrp="1"/>
          </p:cNvSpPr>
          <p:nvPr>
            <p:ph type="title"/>
          </p:nvPr>
        </p:nvSpPr>
        <p:spPr/>
        <p:txBody>
          <a:bodyPr/>
          <a:lstStyle/>
          <a:p>
            <a:r>
              <a:rPr lang="en-US" dirty="0"/>
              <a:t>Upper-level Turbulence</a:t>
            </a:r>
          </a:p>
        </p:txBody>
      </p:sp>
      <p:pic>
        <p:nvPicPr>
          <p:cNvPr id="4" name="Picture 3">
            <a:extLst>
              <a:ext uri="{FF2B5EF4-FFF2-40B4-BE49-F238E27FC236}">
                <a16:creationId xmlns:a16="http://schemas.microsoft.com/office/drawing/2014/main" id="{C4675986-5D29-9170-1E77-B181F78B8ABA}"/>
              </a:ext>
            </a:extLst>
          </p:cNvPr>
          <p:cNvPicPr>
            <a:picLocks noChangeAspect="1"/>
          </p:cNvPicPr>
          <p:nvPr/>
        </p:nvPicPr>
        <p:blipFill rotWithShape="1">
          <a:blip r:embed="rId3"/>
          <a:srcRect t="17698"/>
          <a:stretch/>
        </p:blipFill>
        <p:spPr>
          <a:xfrm>
            <a:off x="0" y="1105827"/>
            <a:ext cx="12192000" cy="5752173"/>
          </a:xfrm>
          <a:prstGeom prst="rect">
            <a:avLst/>
          </a:prstGeom>
        </p:spPr>
      </p:pic>
    </p:spTree>
    <p:extLst>
      <p:ext uri="{BB962C8B-B14F-4D97-AF65-F5344CB8AC3E}">
        <p14:creationId xmlns:p14="http://schemas.microsoft.com/office/powerpoint/2010/main" val="4172660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5426" y="314325"/>
            <a:ext cx="6640513" cy="854075"/>
          </a:xfrm>
        </p:spPr>
        <p:txBody>
          <a:bodyPr>
            <a:normAutofit fontScale="90000"/>
          </a:bodyPr>
          <a:lstStyle/>
          <a:p>
            <a:r>
              <a:rPr lang="en-US" dirty="0"/>
              <a:t>Volcanic Events</a:t>
            </a:r>
            <a:br>
              <a:rPr lang="en-US" dirty="0"/>
            </a:br>
            <a:endParaRPr lang="en-US" dirty="0"/>
          </a:p>
        </p:txBody>
      </p:sp>
      <p:sp>
        <p:nvSpPr>
          <p:cNvPr id="3" name="TextBox 2"/>
          <p:cNvSpPr txBox="1"/>
          <p:nvPr/>
        </p:nvSpPr>
        <p:spPr>
          <a:xfrm>
            <a:off x="1865691" y="1272079"/>
            <a:ext cx="8705850" cy="646331"/>
          </a:xfrm>
          <a:prstGeom prst="rect">
            <a:avLst/>
          </a:prstGeom>
          <a:noFill/>
        </p:spPr>
        <p:txBody>
          <a:bodyPr wrap="square" rtlCol="0">
            <a:spAutoFit/>
          </a:bodyPr>
          <a:lstStyle/>
          <a:p>
            <a:endParaRPr lang="en-US" sz="1200" dirty="0">
              <a:solidFill>
                <a:schemeClr val="tx2"/>
              </a:solidFill>
            </a:endParaRPr>
          </a:p>
          <a:p>
            <a:endParaRPr lang="en-US" sz="1200" dirty="0">
              <a:solidFill>
                <a:schemeClr val="tx2"/>
              </a:solidFill>
            </a:endParaRPr>
          </a:p>
          <a:p>
            <a:endParaRPr lang="en-US" sz="1200" dirty="0">
              <a:solidFill>
                <a:schemeClr val="tx2"/>
              </a:solidFill>
            </a:endParaRPr>
          </a:p>
        </p:txBody>
      </p:sp>
      <p:sp>
        <p:nvSpPr>
          <p:cNvPr id="7" name="TextBox 6">
            <a:extLst>
              <a:ext uri="{FF2B5EF4-FFF2-40B4-BE49-F238E27FC236}">
                <a16:creationId xmlns:a16="http://schemas.microsoft.com/office/drawing/2014/main" id="{5DABC51C-3738-759B-E360-1B5B47AE9834}"/>
              </a:ext>
            </a:extLst>
          </p:cNvPr>
          <p:cNvSpPr txBox="1"/>
          <p:nvPr/>
        </p:nvSpPr>
        <p:spPr>
          <a:xfrm>
            <a:off x="1855373" y="960131"/>
            <a:ext cx="8460618" cy="5509200"/>
          </a:xfrm>
          <a:prstGeom prst="rect">
            <a:avLst/>
          </a:prstGeom>
          <a:noFill/>
        </p:spPr>
        <p:txBody>
          <a:bodyPr wrap="square">
            <a:spAutoFit/>
          </a:bodyPr>
          <a:lstStyle/>
          <a:p>
            <a:r>
              <a:rPr lang="en-US" sz="1600" dirty="0"/>
              <a:t>Volcanic Ash Advisory Center Bulletins</a:t>
            </a:r>
          </a:p>
          <a:p>
            <a:r>
              <a:rPr lang="en-US" sz="1600" b="1" dirty="0"/>
              <a:t>Location: 29.5131, 129.4196</a:t>
            </a:r>
          </a:p>
          <a:p>
            <a:r>
              <a:rPr lang="en-US" sz="1600" dirty="0"/>
              <a:t>FVFE01 RJTD 250715</a:t>
            </a:r>
          </a:p>
          <a:p>
            <a:r>
              <a:rPr lang="en-US" sz="1600" dirty="0"/>
              <a:t>VA ADVISORY</a:t>
            </a:r>
          </a:p>
          <a:p>
            <a:r>
              <a:rPr lang="en-US" sz="1600" dirty="0"/>
              <a:t>DTG: 20220925/0715Z</a:t>
            </a:r>
          </a:p>
          <a:p>
            <a:r>
              <a:rPr lang="en-US" sz="1600" dirty="0"/>
              <a:t>VAAC: TOKYO</a:t>
            </a:r>
          </a:p>
          <a:p>
            <a:r>
              <a:rPr lang="en-US" sz="1600" b="1" dirty="0"/>
              <a:t>VOLCANO: SUWANOSEJIMA </a:t>
            </a:r>
            <a:r>
              <a:rPr lang="en-US" sz="1600" dirty="0"/>
              <a:t>282030</a:t>
            </a:r>
          </a:p>
          <a:p>
            <a:r>
              <a:rPr lang="en-US" sz="1600" dirty="0"/>
              <a:t>PSN: N2938 E12943</a:t>
            </a:r>
          </a:p>
          <a:p>
            <a:r>
              <a:rPr lang="en-US" sz="1600" dirty="0"/>
              <a:t>AREA: JAPAN</a:t>
            </a:r>
          </a:p>
          <a:p>
            <a:r>
              <a:rPr lang="en-US" sz="1600" dirty="0"/>
              <a:t>SUMMIT ELEV: 796M</a:t>
            </a:r>
          </a:p>
          <a:p>
            <a:r>
              <a:rPr lang="en-US" sz="1600" dirty="0"/>
              <a:t>ADVISORY NR: 2022/765</a:t>
            </a:r>
          </a:p>
          <a:p>
            <a:r>
              <a:rPr lang="en-US" sz="1600" dirty="0"/>
              <a:t>INFO SOURCE: HIMAWARI-8 JMA</a:t>
            </a:r>
          </a:p>
          <a:p>
            <a:r>
              <a:rPr lang="en-US" sz="1600" dirty="0"/>
              <a:t>AVIATION COLOUR CODE: NIL</a:t>
            </a:r>
          </a:p>
          <a:p>
            <a:r>
              <a:rPr lang="en-US" sz="1600" b="1" dirty="0"/>
              <a:t>ERUPTION DETAILS</a:t>
            </a:r>
            <a:r>
              <a:rPr lang="en-US" sz="1600" dirty="0"/>
              <a:t>: ERUPTED AT </a:t>
            </a:r>
            <a:r>
              <a:rPr lang="en-US" sz="1600" b="1" dirty="0">
                <a:solidFill>
                  <a:srgbClr val="FF0000"/>
                </a:solidFill>
              </a:rPr>
              <a:t>20220925/0703Z FL070 EXTD W</a:t>
            </a:r>
          </a:p>
          <a:p>
            <a:r>
              <a:rPr lang="en-US" sz="1600" dirty="0"/>
              <a:t>OBS VA DTG: 25/0700Z</a:t>
            </a:r>
          </a:p>
          <a:p>
            <a:r>
              <a:rPr lang="en-US" sz="1600" dirty="0"/>
              <a:t>OBS VA CLD: </a:t>
            </a:r>
            <a:r>
              <a:rPr lang="en-US" sz="1600" b="1" dirty="0"/>
              <a:t>VA NOT IDENTIFIABLE FM SATELLITE DATA WIND FL070 090/1KT</a:t>
            </a:r>
          </a:p>
          <a:p>
            <a:r>
              <a:rPr lang="en-US" sz="1600" dirty="0"/>
              <a:t>FCST VA CLD +6 HR: NOT AVBL</a:t>
            </a:r>
          </a:p>
          <a:p>
            <a:r>
              <a:rPr lang="en-US" sz="1600" dirty="0"/>
              <a:t>FCST VA CLD +12 HR: NOT AVBL</a:t>
            </a:r>
          </a:p>
          <a:p>
            <a:r>
              <a:rPr lang="en-US" sz="1600" dirty="0"/>
              <a:t>FCST VA CLD +18 HR: NOT AVBL</a:t>
            </a:r>
          </a:p>
          <a:p>
            <a:r>
              <a:rPr lang="en-US" sz="1600" dirty="0"/>
              <a:t>RMK: WE WILL ISSUE FURTHER ADVISORY IF VA IS DETECTED IN SATELLITE</a:t>
            </a:r>
          </a:p>
          <a:p>
            <a:r>
              <a:rPr lang="en-US" sz="1600" dirty="0"/>
              <a:t>IMAGERY.</a:t>
            </a:r>
          </a:p>
          <a:p>
            <a:r>
              <a:rPr lang="en-US" sz="1600" dirty="0"/>
              <a:t>NXT ADVISORY: NO FURTHER ADVISORIES</a:t>
            </a:r>
          </a:p>
        </p:txBody>
      </p:sp>
    </p:spTree>
    <p:extLst>
      <p:ext uri="{BB962C8B-B14F-4D97-AF65-F5344CB8AC3E}">
        <p14:creationId xmlns:p14="http://schemas.microsoft.com/office/powerpoint/2010/main" val="1462078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4348" y="1300707"/>
            <a:ext cx="8744702" cy="3737946"/>
          </a:xfrm>
          <a:prstGeom prst="rect">
            <a:avLst/>
          </a:prstGeom>
          <a:noFill/>
        </p:spPr>
        <p:txBody>
          <a:bodyPr wrap="square" rtlCol="0">
            <a:spAutoFit/>
          </a:bodyPr>
          <a:lstStyle/>
          <a:p>
            <a:pPr>
              <a:lnSpc>
                <a:spcPct val="150000"/>
              </a:lnSpc>
            </a:pPr>
            <a:r>
              <a:rPr lang="en-US" sz="2000" dirty="0">
                <a:solidFill>
                  <a:schemeClr val="tx2"/>
                </a:solidFill>
              </a:rPr>
              <a:t>CLOUDS:		SCT015		</a:t>
            </a:r>
          </a:p>
          <a:p>
            <a:pPr>
              <a:lnSpc>
                <a:spcPct val="150000"/>
              </a:lnSpc>
            </a:pPr>
            <a:r>
              <a:rPr lang="en-US" sz="2000" dirty="0">
                <a:solidFill>
                  <a:schemeClr val="tx2"/>
                </a:solidFill>
              </a:rPr>
              <a:t>VIS/WX:			9999 / VCSH	</a:t>
            </a:r>
          </a:p>
          <a:p>
            <a:pPr>
              <a:lnSpc>
                <a:spcPct val="150000"/>
              </a:lnSpc>
            </a:pPr>
            <a:r>
              <a:rPr lang="en-US" sz="2000" dirty="0">
                <a:solidFill>
                  <a:schemeClr val="tx2"/>
                </a:solidFill>
              </a:rPr>
              <a:t>WINDS:			</a:t>
            </a:r>
            <a:r>
              <a:rPr lang="en-US" sz="2000" dirty="0">
                <a:solidFill>
                  <a:srgbClr val="080808"/>
                </a:solidFill>
              </a:rPr>
              <a:t>08015G20KT		</a:t>
            </a:r>
          </a:p>
          <a:p>
            <a:pPr>
              <a:lnSpc>
                <a:spcPct val="150000"/>
              </a:lnSpc>
            </a:pPr>
            <a:r>
              <a:rPr lang="en-US" sz="2000" dirty="0">
                <a:solidFill>
                  <a:schemeClr val="tx2"/>
                </a:solidFill>
              </a:rPr>
              <a:t>TEMP/DEWPT:		25°C / 19°C</a:t>
            </a:r>
          </a:p>
          <a:p>
            <a:pPr>
              <a:lnSpc>
                <a:spcPct val="150000"/>
              </a:lnSpc>
            </a:pPr>
            <a:r>
              <a:rPr lang="en-US" sz="2000" dirty="0">
                <a:solidFill>
                  <a:schemeClr val="tx2"/>
                </a:solidFill>
              </a:rPr>
              <a:t>ALSTG/PA: 		29.84 /  +721FT</a:t>
            </a:r>
          </a:p>
          <a:p>
            <a:pPr>
              <a:lnSpc>
                <a:spcPct val="150000"/>
              </a:lnSpc>
            </a:pPr>
            <a:r>
              <a:rPr lang="en-US" sz="2000" dirty="0">
                <a:solidFill>
                  <a:schemeClr val="tx2"/>
                </a:solidFill>
              </a:rPr>
              <a:t>HAZARDS: 		</a:t>
            </a:r>
            <a:r>
              <a:rPr lang="en-US" sz="2000" dirty="0">
                <a:solidFill>
                  <a:srgbClr val="FF0000"/>
                </a:solidFill>
              </a:rPr>
              <a:t>POTENTIAL 15KT XWND</a:t>
            </a:r>
          </a:p>
          <a:p>
            <a:pPr>
              <a:lnSpc>
                <a:spcPct val="150000"/>
              </a:lnSpc>
            </a:pPr>
            <a:r>
              <a:rPr lang="en-US" sz="2000" dirty="0">
                <a:solidFill>
                  <a:schemeClr val="tx2"/>
                </a:solidFill>
              </a:rPr>
              <a:t>WWA: 			CHECK WITH LOCAL FLIGHT AGENCY</a:t>
            </a:r>
          </a:p>
          <a:p>
            <a:pPr>
              <a:lnSpc>
                <a:spcPct val="150000"/>
              </a:lnSpc>
            </a:pPr>
            <a:r>
              <a:rPr lang="en-US" sz="2000" dirty="0">
                <a:solidFill>
                  <a:schemeClr val="tx2"/>
                </a:solidFill>
              </a:rPr>
              <a:t>FZ LEVEL: 		170</a:t>
            </a:r>
          </a:p>
        </p:txBody>
      </p:sp>
      <p:sp>
        <p:nvSpPr>
          <p:cNvPr id="2" name="Title 1"/>
          <p:cNvSpPr>
            <a:spLocks noGrp="1"/>
          </p:cNvSpPr>
          <p:nvPr>
            <p:ph type="title"/>
          </p:nvPr>
        </p:nvSpPr>
        <p:spPr/>
        <p:txBody>
          <a:bodyPr/>
          <a:lstStyle/>
          <a:p>
            <a:r>
              <a:rPr lang="en-US" dirty="0">
                <a:latin typeface="Calibri" pitchFamily="34" charset="0"/>
                <a:cs typeface="Calibri" pitchFamily="34" charset="0"/>
              </a:rPr>
              <a:t>Landing Weather</a:t>
            </a:r>
            <a:br>
              <a:rPr lang="en-US" dirty="0">
                <a:latin typeface="Calibri" pitchFamily="34" charset="0"/>
                <a:cs typeface="Calibri" pitchFamily="34" charset="0"/>
              </a:rPr>
            </a:br>
            <a:r>
              <a:rPr lang="en-US" sz="2000" dirty="0">
                <a:latin typeface="Calibri" pitchFamily="34" charset="0"/>
                <a:cs typeface="Calibri" pitchFamily="34" charset="0"/>
              </a:rPr>
              <a:t>VT: 19 JAN 2023</a:t>
            </a:r>
            <a:endParaRPr lang="en-US" dirty="0">
              <a:latin typeface="Calibri" pitchFamily="34" charset="0"/>
              <a:cs typeface="Calibri" pitchFamily="34" charset="0"/>
            </a:endParaRPr>
          </a:p>
        </p:txBody>
      </p:sp>
      <p:sp>
        <p:nvSpPr>
          <p:cNvPr id="4" name="TextBox 3"/>
          <p:cNvSpPr txBox="1"/>
          <p:nvPr/>
        </p:nvSpPr>
        <p:spPr>
          <a:xfrm>
            <a:off x="2661817" y="5946983"/>
            <a:ext cx="3009863" cy="276999"/>
          </a:xfrm>
          <a:prstGeom prst="rect">
            <a:avLst/>
          </a:prstGeom>
          <a:noFill/>
        </p:spPr>
        <p:txBody>
          <a:bodyPr wrap="none" rtlCol="0">
            <a:spAutoFit/>
          </a:bodyPr>
          <a:lstStyle/>
          <a:p>
            <a:r>
              <a:rPr lang="en-US" sz="1200" b="1" dirty="0">
                <a:solidFill>
                  <a:srgbClr val="FF0000"/>
                </a:solidFill>
              </a:rPr>
              <a:t>RED</a:t>
            </a:r>
            <a:r>
              <a:rPr lang="en-US" sz="1200" dirty="0"/>
              <a:t> </a:t>
            </a:r>
            <a:r>
              <a:rPr lang="en-US" sz="1200" dirty="0">
                <a:solidFill>
                  <a:schemeClr val="tx2"/>
                </a:solidFill>
              </a:rPr>
              <a:t>indicates X wind </a:t>
            </a:r>
            <a:r>
              <a:rPr lang="en-US" sz="1200" u="sng" dirty="0">
                <a:solidFill>
                  <a:schemeClr val="tx2"/>
                </a:solidFill>
              </a:rPr>
              <a:t>&gt;</a:t>
            </a:r>
            <a:r>
              <a:rPr lang="en-US" sz="1200" dirty="0">
                <a:solidFill>
                  <a:schemeClr val="tx2"/>
                </a:solidFill>
              </a:rPr>
              <a:t> 15KT, CIG/VIS &lt; 3200’</a:t>
            </a:r>
          </a:p>
        </p:txBody>
      </p:sp>
      <p:pic>
        <p:nvPicPr>
          <p:cNvPr id="7" name="Picture 6">
            <a:extLst>
              <a:ext uri="{FF2B5EF4-FFF2-40B4-BE49-F238E27FC236}">
                <a16:creationId xmlns:a16="http://schemas.microsoft.com/office/drawing/2014/main" id="{DD0A297A-900C-9979-DFAF-9998A6B673A1}"/>
              </a:ext>
            </a:extLst>
          </p:cNvPr>
          <p:cNvPicPr>
            <a:picLocks noChangeAspect="1"/>
          </p:cNvPicPr>
          <p:nvPr/>
        </p:nvPicPr>
        <p:blipFill>
          <a:blip r:embed="rId3"/>
          <a:stretch>
            <a:fillRect/>
          </a:stretch>
        </p:blipFill>
        <p:spPr>
          <a:xfrm>
            <a:off x="9020176" y="1637522"/>
            <a:ext cx="2524125" cy="3973795"/>
          </a:xfrm>
          <a:prstGeom prst="rect">
            <a:avLst/>
          </a:prstGeom>
        </p:spPr>
      </p:pic>
    </p:spTree>
    <p:extLst>
      <p:ext uri="{BB962C8B-B14F-4D97-AF65-F5344CB8AC3E}">
        <p14:creationId xmlns:p14="http://schemas.microsoft.com/office/powerpoint/2010/main" val="694523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665A-6300-09A1-9828-1896F3505EBC}"/>
              </a:ext>
            </a:extLst>
          </p:cNvPr>
          <p:cNvSpPr>
            <a:spLocks noGrp="1"/>
          </p:cNvSpPr>
          <p:nvPr>
            <p:ph type="title"/>
          </p:nvPr>
        </p:nvSpPr>
        <p:spPr/>
        <p:txBody>
          <a:bodyPr/>
          <a:lstStyle/>
          <a:p>
            <a:r>
              <a:rPr lang="en-US" dirty="0"/>
              <a:t>Thunderstorm Avoidance</a:t>
            </a:r>
          </a:p>
        </p:txBody>
      </p:sp>
      <p:sp>
        <p:nvSpPr>
          <p:cNvPr id="3" name="Content Placeholder 2">
            <a:extLst>
              <a:ext uri="{FF2B5EF4-FFF2-40B4-BE49-F238E27FC236}">
                <a16:creationId xmlns:a16="http://schemas.microsoft.com/office/drawing/2014/main" id="{9869A32B-92FF-8277-F9FB-70BD9D464D3E}"/>
              </a:ext>
            </a:extLst>
          </p:cNvPr>
          <p:cNvSpPr>
            <a:spLocks noGrp="1"/>
          </p:cNvSpPr>
          <p:nvPr>
            <p:ph idx="1"/>
          </p:nvPr>
        </p:nvSpPr>
        <p:spPr>
          <a:xfrm>
            <a:off x="5574237" y="1105384"/>
            <a:ext cx="6617763" cy="4647232"/>
          </a:xfrm>
        </p:spPr>
        <p:txBody>
          <a:bodyPr/>
          <a:lstStyle/>
          <a:p>
            <a:r>
              <a:rPr lang="en-US" dirty="0"/>
              <a:t>Required to avoid thunderstorms by 20 Nautical Miles or fly over by 10,000 ft if above FL500.</a:t>
            </a:r>
          </a:p>
          <a:p>
            <a:r>
              <a:rPr lang="en-US" dirty="0"/>
              <a:t>Lightning</a:t>
            </a:r>
          </a:p>
          <a:p>
            <a:pPr lvl="1"/>
            <a:r>
              <a:rPr lang="en-US" dirty="0"/>
              <a:t>May cause physical damage to aircraft and computer systems</a:t>
            </a:r>
          </a:p>
          <a:p>
            <a:r>
              <a:rPr lang="en-US" dirty="0"/>
              <a:t>Hail</a:t>
            </a:r>
          </a:p>
          <a:p>
            <a:pPr lvl="1"/>
            <a:r>
              <a:rPr lang="en-US" dirty="0"/>
              <a:t>Can be encountered up to 45,000 feet and 20 miles away from the storm's center</a:t>
            </a:r>
          </a:p>
          <a:p>
            <a:pPr lvl="1"/>
            <a:r>
              <a:rPr lang="en-US" dirty="0"/>
              <a:t>Hailstones larger than 1/2 to 3/4 of an inch can cause significant aircraft damage in a few seconds</a:t>
            </a:r>
          </a:p>
        </p:txBody>
      </p:sp>
      <p:pic>
        <p:nvPicPr>
          <p:cNvPr id="5" name="Picture 4" descr="A picture containing ground, plane, outdoor, airplane&#10;&#10;Description automatically generated">
            <a:extLst>
              <a:ext uri="{FF2B5EF4-FFF2-40B4-BE49-F238E27FC236}">
                <a16:creationId xmlns:a16="http://schemas.microsoft.com/office/drawing/2014/main" id="{3867FEB5-4166-B1ED-6CA1-A292ED082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4630"/>
            <a:ext cx="5580157" cy="4188741"/>
          </a:xfrm>
          <a:prstGeom prst="rect">
            <a:avLst/>
          </a:prstGeom>
        </p:spPr>
      </p:pic>
    </p:spTree>
    <p:extLst>
      <p:ext uri="{BB962C8B-B14F-4D97-AF65-F5344CB8AC3E}">
        <p14:creationId xmlns:p14="http://schemas.microsoft.com/office/powerpoint/2010/main" val="310182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0 L 0.21849 0 " pathEditMode="relative" rAng="0" ptsTypes="AA">
                                      <p:cBhvr>
                                        <p:cTn id="6" dur="10" fill="hold"/>
                                        <p:tgtEl>
                                          <p:spTgt spid="5"/>
                                        </p:tgtEl>
                                        <p:attrNameLst>
                                          <p:attrName>ppt_x</p:attrName>
                                          <p:attrName>ppt_y</p:attrName>
                                        </p:attrNameLst>
                                      </p:cBhvr>
                                      <p:rCtr x="10924" y="0"/>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665A-6300-09A1-9828-1896F3505EBC}"/>
              </a:ext>
            </a:extLst>
          </p:cNvPr>
          <p:cNvSpPr>
            <a:spLocks noGrp="1"/>
          </p:cNvSpPr>
          <p:nvPr>
            <p:ph type="title"/>
          </p:nvPr>
        </p:nvSpPr>
        <p:spPr/>
        <p:txBody>
          <a:bodyPr/>
          <a:lstStyle/>
          <a:p>
            <a:r>
              <a:rPr lang="en-US" dirty="0"/>
              <a:t>Icing</a:t>
            </a:r>
          </a:p>
        </p:txBody>
      </p:sp>
      <p:sp>
        <p:nvSpPr>
          <p:cNvPr id="4" name="Content Placeholder 2">
            <a:extLst>
              <a:ext uri="{FF2B5EF4-FFF2-40B4-BE49-F238E27FC236}">
                <a16:creationId xmlns:a16="http://schemas.microsoft.com/office/drawing/2014/main" id="{A6FA5991-C7DA-DC55-7E3B-C722447F8FBF}"/>
              </a:ext>
            </a:extLst>
          </p:cNvPr>
          <p:cNvSpPr txBox="1">
            <a:spLocks/>
          </p:cNvSpPr>
          <p:nvPr/>
        </p:nvSpPr>
        <p:spPr>
          <a:xfrm>
            <a:off x="1394427" y="1105384"/>
            <a:ext cx="9439880" cy="4647232"/>
          </a:xfrm>
          <a:prstGeom prst="rect">
            <a:avLst/>
          </a:prstGeom>
        </p:spPr>
        <p:txBody>
          <a:bodyPr vert="horz" lIns="91440" tIns="45720" rIns="91440" bIns="45720" rtlCol="0" anchor="ctr" anchorCtr="0">
            <a:normAutofit/>
          </a:bodyPr>
          <a:lst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Times New Roman" panose="02020603050405020304" pitchFamily="18" charset="0"/>
                <a:ea typeface="+mn-ea"/>
                <a:cs typeface="Times New Roman" panose="02020603050405020304" pitchFamily="18" charset="0"/>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Times New Roman" panose="02020603050405020304" pitchFamily="18" charset="0"/>
                <a:ea typeface="+mn-ea"/>
                <a:cs typeface="Times New Roman" panose="02020603050405020304" pitchFamily="18" charset="0"/>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Times New Roman" panose="02020603050405020304" pitchFamily="18" charset="0"/>
                <a:ea typeface="+mn-ea"/>
                <a:cs typeface="Times New Roman" panose="02020603050405020304" pitchFamily="18" charset="0"/>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Times New Roman" panose="02020603050405020304" pitchFamily="18" charset="0"/>
                <a:ea typeface="+mn-ea"/>
                <a:cs typeface="Times New Roman" panose="02020603050405020304" pitchFamily="18" charset="0"/>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Times New Roman" panose="02020603050405020304" pitchFamily="18" charset="0"/>
                <a:ea typeface="+mn-ea"/>
                <a:cs typeface="Times New Roman" panose="02020603050405020304" pitchFamily="18" charset="0"/>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a:lstStyle>
          <a:p>
            <a:r>
              <a:rPr lang="en-US" dirty="0"/>
              <a:t>Aircraft has no anti-ice/de-icing capability</a:t>
            </a:r>
          </a:p>
          <a:p>
            <a:r>
              <a:rPr lang="en-US" dirty="0"/>
              <a:t>Induction icing is the #1 danger</a:t>
            </a:r>
          </a:p>
          <a:p>
            <a:r>
              <a:rPr lang="en-US" dirty="0"/>
              <a:t>If ice is encountered on takeoff, a climb check is accomplished to determine effects on flight characteristics</a:t>
            </a:r>
          </a:p>
          <a:p>
            <a:pPr lvl="1"/>
            <a:r>
              <a:rPr lang="en-US" dirty="0"/>
              <a:t>If climb performance is affected, aircrew must sublimate the ice to continue climbing</a:t>
            </a:r>
          </a:p>
          <a:p>
            <a:pPr lvl="1"/>
            <a:r>
              <a:rPr lang="en-US" dirty="0"/>
              <a:t>Sublimation can vary in time depending on the amount of ice and the amount of sunlight</a:t>
            </a:r>
          </a:p>
        </p:txBody>
      </p:sp>
    </p:spTree>
    <p:extLst>
      <p:ext uri="{BB962C8B-B14F-4D97-AF65-F5344CB8AC3E}">
        <p14:creationId xmlns:p14="http://schemas.microsoft.com/office/powerpoint/2010/main" val="1341075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FB5D9-451A-73E6-011D-BEC4FAEC16C3}"/>
              </a:ext>
            </a:extLst>
          </p:cNvPr>
          <p:cNvSpPr>
            <a:spLocks noGrp="1"/>
          </p:cNvSpPr>
          <p:nvPr>
            <p:ph type="title"/>
          </p:nvPr>
        </p:nvSpPr>
        <p:spPr/>
        <p:txBody>
          <a:bodyPr/>
          <a:lstStyle/>
          <a:p>
            <a:r>
              <a:rPr lang="en-US" dirty="0"/>
              <a:t>Weather Lessons Learned</a:t>
            </a:r>
          </a:p>
        </p:txBody>
      </p:sp>
      <p:sp>
        <p:nvSpPr>
          <p:cNvPr id="3" name="Content Placeholder 2">
            <a:extLst>
              <a:ext uri="{FF2B5EF4-FFF2-40B4-BE49-F238E27FC236}">
                <a16:creationId xmlns:a16="http://schemas.microsoft.com/office/drawing/2014/main" id="{6ADFF78A-5FD6-E05A-F415-55EA4986EDA3}"/>
              </a:ext>
            </a:extLst>
          </p:cNvPr>
          <p:cNvSpPr>
            <a:spLocks noGrp="1"/>
          </p:cNvSpPr>
          <p:nvPr>
            <p:ph idx="1"/>
          </p:nvPr>
        </p:nvSpPr>
        <p:spPr/>
        <p:txBody>
          <a:bodyPr/>
          <a:lstStyle/>
          <a:p>
            <a:r>
              <a:rPr lang="en-US" dirty="0"/>
              <a:t>Having 24/7 weather personnel support during operations is CRITICAL</a:t>
            </a:r>
          </a:p>
          <a:p>
            <a:r>
              <a:rPr lang="en-US" dirty="0"/>
              <a:t>Onboard weather radar vs Satellite weather is situational on most cases</a:t>
            </a:r>
          </a:p>
          <a:p>
            <a:pPr lvl="1"/>
            <a:r>
              <a:rPr lang="en-US" dirty="0"/>
              <a:t>Global Hawk crews prefer satellite weather and weather personnel</a:t>
            </a:r>
          </a:p>
          <a:p>
            <a:pPr lvl="2"/>
            <a:r>
              <a:rPr lang="en-US" dirty="0"/>
              <a:t>If we bob and weave in between the weather, what happens if we lose link?</a:t>
            </a:r>
          </a:p>
          <a:p>
            <a:r>
              <a:rPr lang="en-US" dirty="0"/>
              <a:t>PIREPS are extremely useful for unmanned systems (we can’t look out the window)</a:t>
            </a:r>
          </a:p>
          <a:p>
            <a:r>
              <a:rPr lang="en-US" dirty="0"/>
              <a:t>Having alternates ready and making a decision early is a requirement</a:t>
            </a:r>
          </a:p>
          <a:p>
            <a:endParaRPr lang="en-US" dirty="0"/>
          </a:p>
        </p:txBody>
      </p:sp>
    </p:spTree>
    <p:extLst>
      <p:ext uri="{BB962C8B-B14F-4D97-AF65-F5344CB8AC3E}">
        <p14:creationId xmlns:p14="http://schemas.microsoft.com/office/powerpoint/2010/main" val="777243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665A-6300-09A1-9828-1896F3505EBC}"/>
              </a:ext>
            </a:extLst>
          </p:cNvPr>
          <p:cNvSpPr>
            <a:spLocks noGrp="1"/>
          </p:cNvSpPr>
          <p:nvPr>
            <p:ph type="title"/>
          </p:nvPr>
        </p:nvSpPr>
        <p:spPr/>
        <p:txBody>
          <a:bodyPr/>
          <a:lstStyle/>
          <a:p>
            <a:r>
              <a:rPr lang="en-US" dirty="0"/>
              <a:t>Environmental Information</a:t>
            </a:r>
          </a:p>
        </p:txBody>
      </p:sp>
      <p:sp>
        <p:nvSpPr>
          <p:cNvPr id="3" name="Content Placeholder 2">
            <a:extLst>
              <a:ext uri="{FF2B5EF4-FFF2-40B4-BE49-F238E27FC236}">
                <a16:creationId xmlns:a16="http://schemas.microsoft.com/office/drawing/2014/main" id="{9869A32B-92FF-8277-F9FB-70BD9D464D3E}"/>
              </a:ext>
            </a:extLst>
          </p:cNvPr>
          <p:cNvSpPr>
            <a:spLocks noGrp="1"/>
          </p:cNvSpPr>
          <p:nvPr>
            <p:ph idx="1"/>
          </p:nvPr>
        </p:nvSpPr>
        <p:spPr>
          <a:xfrm>
            <a:off x="1394427" y="1105384"/>
            <a:ext cx="9439880" cy="4647232"/>
          </a:xfrm>
        </p:spPr>
        <p:txBody>
          <a:bodyPr/>
          <a:lstStyle/>
          <a:p>
            <a:endParaRPr lang="en-US" dirty="0"/>
          </a:p>
        </p:txBody>
      </p:sp>
    </p:spTree>
    <p:extLst>
      <p:ext uri="{BB962C8B-B14F-4D97-AF65-F5344CB8AC3E}">
        <p14:creationId xmlns:p14="http://schemas.microsoft.com/office/powerpoint/2010/main" val="1840625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5D94-6CB7-EE47-2DCC-E4D4692A2AF9}"/>
              </a:ext>
            </a:extLst>
          </p:cNvPr>
          <p:cNvSpPr>
            <a:spLocks noGrp="1"/>
          </p:cNvSpPr>
          <p:nvPr>
            <p:ph type="title"/>
          </p:nvPr>
        </p:nvSpPr>
        <p:spPr/>
        <p:txBody>
          <a:bodyPr/>
          <a:lstStyle/>
          <a:p>
            <a:r>
              <a:rPr lang="en-US" dirty="0"/>
              <a:t>Environmental Control System</a:t>
            </a:r>
          </a:p>
        </p:txBody>
      </p:sp>
      <p:pic>
        <p:nvPicPr>
          <p:cNvPr id="6" name="Picture 5" descr="A picture containing map&#10;&#10;Description automatically generated">
            <a:extLst>
              <a:ext uri="{FF2B5EF4-FFF2-40B4-BE49-F238E27FC236}">
                <a16:creationId xmlns:a16="http://schemas.microsoft.com/office/drawing/2014/main" id="{B6554596-1CCF-C1BA-2DAC-6444512C0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05" y="1214538"/>
            <a:ext cx="5905233" cy="4428925"/>
          </a:xfrm>
          <a:prstGeom prst="rect">
            <a:avLst/>
          </a:prstGeom>
        </p:spPr>
      </p:pic>
      <p:sp>
        <p:nvSpPr>
          <p:cNvPr id="9" name="Content Placeholder 2">
            <a:extLst>
              <a:ext uri="{FF2B5EF4-FFF2-40B4-BE49-F238E27FC236}">
                <a16:creationId xmlns:a16="http://schemas.microsoft.com/office/drawing/2014/main" id="{9D93CB69-52CB-512F-C52A-0F02E061A3B8}"/>
              </a:ext>
            </a:extLst>
          </p:cNvPr>
          <p:cNvSpPr>
            <a:spLocks noGrp="1"/>
          </p:cNvSpPr>
          <p:nvPr>
            <p:ph idx="1"/>
          </p:nvPr>
        </p:nvSpPr>
        <p:spPr>
          <a:xfrm>
            <a:off x="6279837" y="1105384"/>
            <a:ext cx="5912163" cy="4647232"/>
          </a:xfrm>
        </p:spPr>
        <p:txBody>
          <a:bodyPr>
            <a:normAutofit/>
          </a:bodyPr>
          <a:lstStyle/>
          <a:p>
            <a:r>
              <a:rPr lang="en-US" dirty="0"/>
              <a:t>The ECS circulation loop is at the heart of the system and is designed to route temperature-controlled fuel to avionics compartments to maintain air temperatures and fuel system temperatures</a:t>
            </a:r>
          </a:p>
          <a:p>
            <a:r>
              <a:rPr lang="en-US" dirty="0"/>
              <a:t>Under certain quantity and temperature conditions, fuel is used for equipment cooling and returned to the fuel tanks where heat is dissipated through contact with the outer surfaces. This fuel is commonly referred to as “ECS return fuel”</a:t>
            </a:r>
          </a:p>
          <a:p>
            <a:r>
              <a:rPr lang="en-US" dirty="0"/>
              <a:t>If we are delayed on the ground in a hot environment, we can push fuel to the wing tips to cool it before it reenters the system</a:t>
            </a:r>
          </a:p>
        </p:txBody>
      </p:sp>
    </p:spTree>
    <p:extLst>
      <p:ext uri="{BB962C8B-B14F-4D97-AF65-F5344CB8AC3E}">
        <p14:creationId xmlns:p14="http://schemas.microsoft.com/office/powerpoint/2010/main" val="3739955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7488-ADDE-70E9-B5FA-92D98F68C476}"/>
              </a:ext>
            </a:extLst>
          </p:cNvPr>
          <p:cNvSpPr>
            <a:spLocks noGrp="1"/>
          </p:cNvSpPr>
          <p:nvPr>
            <p:ph type="title"/>
          </p:nvPr>
        </p:nvSpPr>
        <p:spPr/>
        <p:txBody>
          <a:bodyPr/>
          <a:lstStyle/>
          <a:p>
            <a:r>
              <a:rPr lang="en-US" dirty="0"/>
              <a:t>Temperature Considerations</a:t>
            </a:r>
          </a:p>
        </p:txBody>
      </p:sp>
      <p:sp>
        <p:nvSpPr>
          <p:cNvPr id="3" name="Content Placeholder 2">
            <a:extLst>
              <a:ext uri="{FF2B5EF4-FFF2-40B4-BE49-F238E27FC236}">
                <a16:creationId xmlns:a16="http://schemas.microsoft.com/office/drawing/2014/main" id="{F2BDE07E-4C72-7A62-ED96-F686AF6499D5}"/>
              </a:ext>
            </a:extLst>
          </p:cNvPr>
          <p:cNvSpPr>
            <a:spLocks noGrp="1"/>
          </p:cNvSpPr>
          <p:nvPr>
            <p:ph idx="1"/>
          </p:nvPr>
        </p:nvSpPr>
        <p:spPr/>
        <p:txBody>
          <a:bodyPr/>
          <a:lstStyle/>
          <a:p>
            <a:r>
              <a:rPr lang="en-US" dirty="0"/>
              <a:t>Tires/Struts</a:t>
            </a:r>
          </a:p>
          <a:p>
            <a:pPr lvl="1"/>
            <a:r>
              <a:rPr lang="en-US" dirty="0"/>
              <a:t>No colder than −70°C (−94 °F) in the first 3 hours, after first 3 hours no colder than −68 °C (-90°F) </a:t>
            </a:r>
          </a:p>
          <a:p>
            <a:r>
              <a:rPr lang="en-US" dirty="0"/>
              <a:t>Sensor/Payload</a:t>
            </a:r>
          </a:p>
          <a:p>
            <a:pPr lvl="1"/>
            <a:r>
              <a:rPr lang="en-US" dirty="0"/>
              <a:t>When the sensor is in use, it must be cooled. When its off, it cools rapidly at altitude (danger of cold soaking)</a:t>
            </a:r>
          </a:p>
          <a:p>
            <a:r>
              <a:rPr lang="en-US" dirty="0"/>
              <a:t>Temperature increase due to friction</a:t>
            </a:r>
          </a:p>
          <a:p>
            <a:pPr lvl="1"/>
            <a:r>
              <a:rPr lang="en-US" dirty="0"/>
              <a:t>Normally expect 12 degrees increase in temperature on the aircraft compared to ambient temps</a:t>
            </a:r>
          </a:p>
          <a:p>
            <a:r>
              <a:rPr lang="en-US" dirty="0"/>
              <a:t>Inversion Layer</a:t>
            </a:r>
          </a:p>
          <a:p>
            <a:pPr lvl="1"/>
            <a:r>
              <a:rPr lang="en-US" dirty="0"/>
              <a:t>Depending on the location of the inversion layer, aircrew will climb or descend to maintain certain temperatures</a:t>
            </a:r>
          </a:p>
          <a:p>
            <a:r>
              <a:rPr lang="en-US" dirty="0"/>
              <a:t>Mission Planning for temperature</a:t>
            </a:r>
          </a:p>
          <a:p>
            <a:pPr lvl="1"/>
            <a:r>
              <a:rPr lang="en-US" dirty="0"/>
              <a:t>Locations and temperature at altitude are considered for fuel, location, and altitude for flights</a:t>
            </a:r>
          </a:p>
          <a:p>
            <a:r>
              <a:rPr lang="en-US" dirty="0"/>
              <a:t>Nonstandard systems used to manage heating or cooling</a:t>
            </a:r>
          </a:p>
          <a:p>
            <a:pPr lvl="1"/>
            <a:r>
              <a:rPr lang="en-US" dirty="0"/>
              <a:t>Turning on a system to use the warmth from its power supply</a:t>
            </a:r>
          </a:p>
        </p:txBody>
      </p:sp>
    </p:spTree>
    <p:extLst>
      <p:ext uri="{BB962C8B-B14F-4D97-AF65-F5344CB8AC3E}">
        <p14:creationId xmlns:p14="http://schemas.microsoft.com/office/powerpoint/2010/main" val="3187585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77DC7-C9FB-FF7D-0F8B-98DB863C5E2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1B470B2C-408D-14F0-88F5-795AE9C11E14}"/>
              </a:ext>
            </a:extLst>
          </p:cNvPr>
          <p:cNvSpPr>
            <a:spLocks noGrp="1"/>
          </p:cNvSpPr>
          <p:nvPr>
            <p:ph idx="1"/>
          </p:nvPr>
        </p:nvSpPr>
        <p:spPr/>
        <p:txBody>
          <a:bodyPr/>
          <a:lstStyle/>
          <a:p>
            <a:r>
              <a:rPr lang="en-US" dirty="0"/>
              <a:t>Aircraft</a:t>
            </a:r>
          </a:p>
          <a:p>
            <a:r>
              <a:rPr lang="en-US" dirty="0"/>
              <a:t>Cockpit</a:t>
            </a:r>
          </a:p>
          <a:p>
            <a:r>
              <a:rPr lang="en-US" dirty="0"/>
              <a:t>Scheduling</a:t>
            </a:r>
          </a:p>
          <a:p>
            <a:r>
              <a:rPr lang="en-US" dirty="0"/>
              <a:t>Weather</a:t>
            </a:r>
          </a:p>
          <a:p>
            <a:r>
              <a:rPr lang="en-US" dirty="0"/>
              <a:t>Environmental Information</a:t>
            </a:r>
          </a:p>
          <a:p>
            <a:r>
              <a:rPr lang="en-US" dirty="0"/>
              <a:t>Temperature Considerations</a:t>
            </a:r>
          </a:p>
          <a:p>
            <a:r>
              <a:rPr lang="en-US" dirty="0"/>
              <a:t>Flight Characteristics</a:t>
            </a:r>
          </a:p>
          <a:p>
            <a:r>
              <a:rPr lang="en-US" dirty="0"/>
              <a:t>Emergency Procedures</a:t>
            </a:r>
          </a:p>
          <a:p>
            <a:endParaRPr lang="en-US" dirty="0"/>
          </a:p>
        </p:txBody>
      </p:sp>
    </p:spTree>
    <p:extLst>
      <p:ext uri="{BB962C8B-B14F-4D97-AF65-F5344CB8AC3E}">
        <p14:creationId xmlns:p14="http://schemas.microsoft.com/office/powerpoint/2010/main" val="150503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C11F-BD4B-32C7-1BE8-D62F93823A68}"/>
              </a:ext>
            </a:extLst>
          </p:cNvPr>
          <p:cNvSpPr>
            <a:spLocks noGrp="1"/>
          </p:cNvSpPr>
          <p:nvPr>
            <p:ph type="title"/>
          </p:nvPr>
        </p:nvSpPr>
        <p:spPr/>
        <p:txBody>
          <a:bodyPr/>
          <a:lstStyle/>
          <a:p>
            <a:r>
              <a:rPr lang="en-US" dirty="0"/>
              <a:t>Flight Characteristics</a:t>
            </a:r>
          </a:p>
        </p:txBody>
      </p:sp>
      <p:sp>
        <p:nvSpPr>
          <p:cNvPr id="3" name="Content Placeholder 2">
            <a:extLst>
              <a:ext uri="{FF2B5EF4-FFF2-40B4-BE49-F238E27FC236}">
                <a16:creationId xmlns:a16="http://schemas.microsoft.com/office/drawing/2014/main" id="{6E975484-2B52-0EED-52C0-F2ACF04C6DD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118548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83A5-DB98-3464-3408-D6A1A4914AFF}"/>
              </a:ext>
            </a:extLst>
          </p:cNvPr>
          <p:cNvSpPr>
            <a:spLocks noGrp="1"/>
          </p:cNvSpPr>
          <p:nvPr>
            <p:ph type="title"/>
          </p:nvPr>
        </p:nvSpPr>
        <p:spPr/>
        <p:txBody>
          <a:bodyPr/>
          <a:lstStyle/>
          <a:p>
            <a:r>
              <a:rPr lang="en-US" dirty="0"/>
              <a:t>Turn Rate/Radius</a:t>
            </a:r>
          </a:p>
        </p:txBody>
      </p:sp>
      <p:sp>
        <p:nvSpPr>
          <p:cNvPr id="3" name="Content Placeholder 2">
            <a:extLst>
              <a:ext uri="{FF2B5EF4-FFF2-40B4-BE49-F238E27FC236}">
                <a16:creationId xmlns:a16="http://schemas.microsoft.com/office/drawing/2014/main" id="{7E5C8883-E83F-CCBF-9F3D-6D95B3476FC1}"/>
              </a:ext>
            </a:extLst>
          </p:cNvPr>
          <p:cNvSpPr>
            <a:spLocks noGrp="1"/>
          </p:cNvSpPr>
          <p:nvPr>
            <p:ph idx="1"/>
          </p:nvPr>
        </p:nvSpPr>
        <p:spPr>
          <a:xfrm>
            <a:off x="1157834" y="1281980"/>
            <a:ext cx="4155917" cy="4647232"/>
          </a:xfrm>
        </p:spPr>
        <p:txBody>
          <a:bodyPr/>
          <a:lstStyle/>
          <a:p>
            <a:r>
              <a:rPr lang="en-US" dirty="0"/>
              <a:t>Aircraft is limited to 15-20° of bank during normal flight operations</a:t>
            </a:r>
          </a:p>
          <a:p>
            <a:pPr lvl="1"/>
            <a:r>
              <a:rPr lang="en-US" dirty="0"/>
              <a:t>This limitation creates a longer turn radius, the higher we fly.</a:t>
            </a:r>
          </a:p>
          <a:p>
            <a:r>
              <a:rPr lang="en-US" dirty="0"/>
              <a:t>Turn radius, lost link scenarios, and workstation lock up requires us to create a stand off from any borders or restricted areas</a:t>
            </a:r>
          </a:p>
          <a:p>
            <a:r>
              <a:rPr lang="en-US" dirty="0"/>
              <a:t>Limited bank angle creates a limitation for some situations</a:t>
            </a:r>
          </a:p>
        </p:txBody>
      </p:sp>
      <p:pic>
        <p:nvPicPr>
          <p:cNvPr id="5" name="Picture 4">
            <a:extLst>
              <a:ext uri="{FF2B5EF4-FFF2-40B4-BE49-F238E27FC236}">
                <a16:creationId xmlns:a16="http://schemas.microsoft.com/office/drawing/2014/main" id="{CEAAAC76-0EBC-2EA4-5C77-0F3FF03A7CC7}"/>
              </a:ext>
            </a:extLst>
          </p:cNvPr>
          <p:cNvPicPr>
            <a:picLocks noChangeAspect="1"/>
          </p:cNvPicPr>
          <p:nvPr/>
        </p:nvPicPr>
        <p:blipFill>
          <a:blip r:embed="rId2"/>
          <a:stretch>
            <a:fillRect/>
          </a:stretch>
        </p:blipFill>
        <p:spPr>
          <a:xfrm>
            <a:off x="5268990" y="928787"/>
            <a:ext cx="6923010" cy="5000425"/>
          </a:xfrm>
          <a:prstGeom prst="rect">
            <a:avLst/>
          </a:prstGeom>
        </p:spPr>
      </p:pic>
      <p:sp>
        <p:nvSpPr>
          <p:cNvPr id="6" name="Rectangle 5">
            <a:extLst>
              <a:ext uri="{FF2B5EF4-FFF2-40B4-BE49-F238E27FC236}">
                <a16:creationId xmlns:a16="http://schemas.microsoft.com/office/drawing/2014/main" id="{B79F4AA2-62AB-FA92-F44A-57B74F4CC405}"/>
              </a:ext>
            </a:extLst>
          </p:cNvPr>
          <p:cNvSpPr/>
          <p:nvPr/>
        </p:nvSpPr>
        <p:spPr>
          <a:xfrm>
            <a:off x="5420325" y="5659049"/>
            <a:ext cx="1195754" cy="179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C1A40C9-2B6C-23F5-D72C-703422221FE8}"/>
              </a:ext>
            </a:extLst>
          </p:cNvPr>
          <p:cNvPicPr>
            <a:picLocks noChangeAspect="1"/>
          </p:cNvPicPr>
          <p:nvPr/>
        </p:nvPicPr>
        <p:blipFill rotWithShape="1">
          <a:blip r:embed="rId3"/>
          <a:srcRect l="3011" r="6712"/>
          <a:stretch/>
        </p:blipFill>
        <p:spPr>
          <a:xfrm>
            <a:off x="5268991" y="950862"/>
            <a:ext cx="6923010" cy="4978349"/>
          </a:xfrm>
          <a:prstGeom prst="rect">
            <a:avLst/>
          </a:prstGeom>
        </p:spPr>
      </p:pic>
      <p:sp>
        <p:nvSpPr>
          <p:cNvPr id="7" name="Rectangle 6">
            <a:extLst>
              <a:ext uri="{FF2B5EF4-FFF2-40B4-BE49-F238E27FC236}">
                <a16:creationId xmlns:a16="http://schemas.microsoft.com/office/drawing/2014/main" id="{7C40B6EF-D451-BE8C-E524-F3C53C168AEC}"/>
              </a:ext>
            </a:extLst>
          </p:cNvPr>
          <p:cNvSpPr/>
          <p:nvPr/>
        </p:nvSpPr>
        <p:spPr>
          <a:xfrm>
            <a:off x="7302410" y="992274"/>
            <a:ext cx="2717624" cy="201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86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FD8E-3DD4-7301-AD6A-C9791922681B}"/>
              </a:ext>
            </a:extLst>
          </p:cNvPr>
          <p:cNvSpPr>
            <a:spLocks noGrp="1"/>
          </p:cNvSpPr>
          <p:nvPr>
            <p:ph type="title"/>
          </p:nvPr>
        </p:nvSpPr>
        <p:spPr/>
        <p:txBody>
          <a:bodyPr/>
          <a:lstStyle/>
          <a:p>
            <a:r>
              <a:rPr lang="en-US" dirty="0"/>
              <a:t>Altitude, Airspeed, &amp; Fuel Burn</a:t>
            </a:r>
          </a:p>
        </p:txBody>
      </p:sp>
      <p:sp>
        <p:nvSpPr>
          <p:cNvPr id="3" name="Content Placeholder 2">
            <a:extLst>
              <a:ext uri="{FF2B5EF4-FFF2-40B4-BE49-F238E27FC236}">
                <a16:creationId xmlns:a16="http://schemas.microsoft.com/office/drawing/2014/main" id="{4E6240D8-8541-0D6F-00BA-A4F6F2FB3703}"/>
              </a:ext>
            </a:extLst>
          </p:cNvPr>
          <p:cNvSpPr>
            <a:spLocks noGrp="1"/>
          </p:cNvSpPr>
          <p:nvPr>
            <p:ph idx="1"/>
          </p:nvPr>
        </p:nvSpPr>
        <p:spPr/>
        <p:txBody>
          <a:bodyPr/>
          <a:lstStyle/>
          <a:p>
            <a:r>
              <a:rPr lang="en-US" dirty="0"/>
              <a:t>In altitude hold at or below 45,000 feet, the ruddervators and spoilers are used to control the altitude and the throttle is adjusted to control airspeed and altitude control has priority over airspeed control.</a:t>
            </a:r>
          </a:p>
          <a:p>
            <a:r>
              <a:rPr lang="en-US" dirty="0"/>
              <a:t>In altitude hold above 45,000 feet, the ruddervators are used to control airspeed and the throttle is adjusted to manage both altitude and airspeed (energy). </a:t>
            </a:r>
          </a:p>
          <a:p>
            <a:pPr lvl="1"/>
            <a:r>
              <a:rPr lang="en-US" dirty="0"/>
              <a:t>Altitude variations up to 500 feet from the commanded altitude are possible.</a:t>
            </a:r>
          </a:p>
          <a:p>
            <a:r>
              <a:rPr lang="en-US" dirty="0"/>
              <a:t>Fuel Burn</a:t>
            </a:r>
          </a:p>
          <a:p>
            <a:pPr lvl="1"/>
            <a:r>
              <a:rPr lang="en-US" dirty="0"/>
              <a:t>Higher altitude doesn’t necessarily mean better fuel burn</a:t>
            </a:r>
          </a:p>
          <a:p>
            <a:pPr lvl="1"/>
            <a:r>
              <a:rPr lang="en-US" dirty="0"/>
              <a:t>Closer to the equator creates cooler temperatures which lowers the fuel burn</a:t>
            </a:r>
          </a:p>
          <a:p>
            <a:r>
              <a:rPr lang="en-US" dirty="0"/>
              <a:t>When traveling long distances over various temperatures, fuel burn changes along with wind speed</a:t>
            </a:r>
          </a:p>
          <a:p>
            <a:pPr lvl="1"/>
            <a:endParaRPr lang="en-US" dirty="0"/>
          </a:p>
        </p:txBody>
      </p:sp>
    </p:spTree>
    <p:extLst>
      <p:ext uri="{BB962C8B-B14F-4D97-AF65-F5344CB8AC3E}">
        <p14:creationId xmlns:p14="http://schemas.microsoft.com/office/powerpoint/2010/main" val="3220712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2B37-9CC6-C85D-2C42-E7CBA53DBE9B}"/>
              </a:ext>
            </a:extLst>
          </p:cNvPr>
          <p:cNvSpPr>
            <a:spLocks noGrp="1"/>
          </p:cNvSpPr>
          <p:nvPr>
            <p:ph type="title"/>
          </p:nvPr>
        </p:nvSpPr>
        <p:spPr/>
        <p:txBody>
          <a:bodyPr/>
          <a:lstStyle/>
          <a:p>
            <a:r>
              <a:rPr lang="en-US" dirty="0"/>
              <a:t>Emergency Procedures</a:t>
            </a:r>
          </a:p>
        </p:txBody>
      </p:sp>
      <p:sp>
        <p:nvSpPr>
          <p:cNvPr id="3" name="Content Placeholder 2">
            <a:extLst>
              <a:ext uri="{FF2B5EF4-FFF2-40B4-BE49-F238E27FC236}">
                <a16:creationId xmlns:a16="http://schemas.microsoft.com/office/drawing/2014/main" id="{7CE8EBF7-9F6A-E8C4-C619-1EF07F407CD8}"/>
              </a:ext>
            </a:extLst>
          </p:cNvPr>
          <p:cNvSpPr>
            <a:spLocks noGrp="1"/>
          </p:cNvSpPr>
          <p:nvPr>
            <p:ph idx="1"/>
          </p:nvPr>
        </p:nvSpPr>
        <p:spPr/>
        <p:txBody>
          <a:bodyPr/>
          <a:lstStyle/>
          <a:p>
            <a:pPr marL="0" indent="0">
              <a:buNone/>
            </a:pPr>
            <a:r>
              <a:rPr lang="en-US" dirty="0"/>
              <a:t>Managing abnormal or emergency situations beyond line of sight &amp; at altitude creates a unique environment different than a manned aircraft</a:t>
            </a:r>
          </a:p>
          <a:p>
            <a:r>
              <a:rPr lang="en-US" dirty="0"/>
              <a:t>We are not inside of it &amp; we can’t see the aircraft, so diagnosing a problem is a required skill for aircrew</a:t>
            </a:r>
          </a:p>
          <a:p>
            <a:r>
              <a:rPr lang="en-US" dirty="0"/>
              <a:t>Losing link to the aircraft means I must diagnose using context clues</a:t>
            </a:r>
          </a:p>
          <a:p>
            <a:r>
              <a:rPr lang="en-US" dirty="0"/>
              <a:t>Sitting on the ground in Grand Forks while the aircraft is somewhere over the pacific ocean has a potential for complacency and concern</a:t>
            </a:r>
          </a:p>
          <a:p>
            <a:r>
              <a:rPr lang="en-US" dirty="0"/>
              <a:t>Communicating with other agencies can look odd sometimes</a:t>
            </a:r>
          </a:p>
          <a:p>
            <a:pPr lvl="1"/>
            <a:r>
              <a:rPr lang="en-US" dirty="0"/>
              <a:t>Calling on the phone for a problem is normal</a:t>
            </a:r>
          </a:p>
          <a:p>
            <a:r>
              <a:rPr lang="en-US" dirty="0"/>
              <a:t>What will the aircraft do if I never acquire a link back to the aircraft?</a:t>
            </a:r>
          </a:p>
          <a:p>
            <a:r>
              <a:rPr lang="en-US" dirty="0"/>
              <a:t>Single engine limitations</a:t>
            </a:r>
          </a:p>
          <a:p>
            <a:endParaRPr lang="en-US" dirty="0"/>
          </a:p>
        </p:txBody>
      </p:sp>
    </p:spTree>
    <p:extLst>
      <p:ext uri="{BB962C8B-B14F-4D97-AF65-F5344CB8AC3E}">
        <p14:creationId xmlns:p14="http://schemas.microsoft.com/office/powerpoint/2010/main" val="3017451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77DC7-C9FB-FF7D-0F8B-98DB863C5E2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1B470B2C-408D-14F0-88F5-795AE9C11E14}"/>
              </a:ext>
            </a:extLst>
          </p:cNvPr>
          <p:cNvSpPr>
            <a:spLocks noGrp="1"/>
          </p:cNvSpPr>
          <p:nvPr>
            <p:ph idx="1"/>
          </p:nvPr>
        </p:nvSpPr>
        <p:spPr/>
        <p:txBody>
          <a:bodyPr/>
          <a:lstStyle/>
          <a:p>
            <a:r>
              <a:rPr lang="en-US" dirty="0"/>
              <a:t>Aircraft</a:t>
            </a:r>
          </a:p>
          <a:p>
            <a:r>
              <a:rPr lang="en-US" dirty="0"/>
              <a:t>Cockpit</a:t>
            </a:r>
          </a:p>
          <a:p>
            <a:r>
              <a:rPr lang="en-US" dirty="0"/>
              <a:t>Scheduling</a:t>
            </a:r>
          </a:p>
          <a:p>
            <a:r>
              <a:rPr lang="en-US" dirty="0"/>
              <a:t>Weather</a:t>
            </a:r>
          </a:p>
          <a:p>
            <a:r>
              <a:rPr lang="en-US" dirty="0"/>
              <a:t>Environmental Information</a:t>
            </a:r>
          </a:p>
          <a:p>
            <a:r>
              <a:rPr lang="en-US" dirty="0"/>
              <a:t>Temperature Considerations</a:t>
            </a:r>
          </a:p>
          <a:p>
            <a:r>
              <a:rPr lang="en-US" dirty="0"/>
              <a:t>Flight Characteristics</a:t>
            </a:r>
          </a:p>
          <a:p>
            <a:r>
              <a:rPr lang="en-US" dirty="0"/>
              <a:t>Emergency Procedures</a:t>
            </a:r>
          </a:p>
          <a:p>
            <a:endParaRPr lang="en-US" dirty="0"/>
          </a:p>
        </p:txBody>
      </p:sp>
    </p:spTree>
    <p:extLst>
      <p:ext uri="{BB962C8B-B14F-4D97-AF65-F5344CB8AC3E}">
        <p14:creationId xmlns:p14="http://schemas.microsoft.com/office/powerpoint/2010/main" val="677710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79E5-6DDD-FDFE-1D78-F01C4C11DE2F}"/>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41A22907-1B9B-C12C-436F-B13A7CBBCA30}"/>
              </a:ext>
            </a:extLst>
          </p:cNvPr>
          <p:cNvSpPr>
            <a:spLocks noGrp="1"/>
          </p:cNvSpPr>
          <p:nvPr>
            <p:ph idx="1"/>
          </p:nvPr>
        </p:nvSpPr>
        <p:spPr/>
        <p:txBody>
          <a:bodyPr/>
          <a:lstStyle/>
          <a:p>
            <a:pPr marL="0" indent="0">
              <a:buNone/>
            </a:pPr>
            <a:r>
              <a:rPr lang="en-US" sz="1800" b="1" dirty="0">
                <a:effectLst/>
                <a:latin typeface="Calibri" panose="020F0502020204030204" pitchFamily="34" charset="0"/>
              </a:rPr>
              <a:t>Ryan "Machete" </a:t>
            </a:r>
            <a:r>
              <a:rPr lang="en-US" sz="1800" b="1" dirty="0" err="1">
                <a:effectLst/>
                <a:latin typeface="Calibri" panose="020F0502020204030204" pitchFamily="34" charset="0"/>
              </a:rPr>
              <a:t>Blakeney,</a:t>
            </a:r>
            <a:r>
              <a:rPr lang="en-US" sz="1800" b="1" dirty="0">
                <a:effectLst/>
                <a:latin typeface="Calibri" panose="020F0502020204030204" pitchFamily="34" charset="0"/>
              </a:rPr>
              <a:t> Major, USAF</a:t>
            </a:r>
            <a:endParaRPr lang="en-US" sz="1800" b="1" dirty="0">
              <a:effectLst/>
              <a:latin typeface="Arial" panose="020B0604020202020204" pitchFamily="34" charset="0"/>
            </a:endParaRPr>
          </a:p>
          <a:p>
            <a:pPr marL="0" indent="0">
              <a:buNone/>
            </a:pPr>
            <a:r>
              <a:rPr lang="en-US" sz="1800" b="1" dirty="0">
                <a:effectLst/>
                <a:latin typeface="Calibri" panose="020F0502020204030204" pitchFamily="34" charset="0"/>
              </a:rPr>
              <a:t>A3 Director of Operations</a:t>
            </a:r>
            <a:endParaRPr lang="en-US" sz="1800" b="1" dirty="0">
              <a:effectLst/>
              <a:latin typeface="Arial" panose="020B0604020202020204" pitchFamily="34" charset="0"/>
            </a:endParaRPr>
          </a:p>
          <a:p>
            <a:pPr marL="0" indent="0">
              <a:buNone/>
            </a:pPr>
            <a:r>
              <a:rPr lang="en-US" sz="1800" b="1" dirty="0">
                <a:effectLst/>
                <a:latin typeface="Calibri" panose="020F0502020204030204" pitchFamily="34" charset="0"/>
              </a:rPr>
              <a:t>319th Reconnaissance Wing</a:t>
            </a:r>
          </a:p>
          <a:p>
            <a:pPr marL="0" indent="0">
              <a:buNone/>
            </a:pPr>
            <a:r>
              <a:rPr lang="en-US" b="1" dirty="0">
                <a:latin typeface="Calibri" panose="020F0502020204030204" pitchFamily="34" charset="0"/>
              </a:rPr>
              <a:t>NIPR: ryan.blakeney.1@us.af.mil</a:t>
            </a:r>
            <a:endParaRPr lang="en-US" sz="1800" b="1" dirty="0">
              <a:effectLst/>
              <a:latin typeface="Arial" panose="020B0604020202020204" pitchFamily="34" charset="0"/>
            </a:endParaRPr>
          </a:p>
          <a:p>
            <a:pPr marL="0" indent="0">
              <a:buNone/>
            </a:pPr>
            <a:r>
              <a:rPr lang="en-US" sz="1800" b="1" dirty="0">
                <a:effectLst/>
                <a:latin typeface="Calibri" panose="020F0502020204030204" pitchFamily="34" charset="0"/>
              </a:rPr>
              <a:t>SIPR: ryan.a.blakeney.mil@mail.smil.mil</a:t>
            </a:r>
            <a:endParaRPr lang="en-US" sz="1800" b="1" dirty="0">
              <a:effectLst/>
              <a:latin typeface="Arial" panose="020B0604020202020204" pitchFamily="34" charset="0"/>
            </a:endParaRPr>
          </a:p>
          <a:p>
            <a:pPr marL="0" indent="0">
              <a:buNone/>
            </a:pPr>
            <a:r>
              <a:rPr lang="en-US" sz="1800" b="1" dirty="0">
                <a:effectLst/>
                <a:latin typeface="Calibri" panose="020F0502020204030204" pitchFamily="34" charset="0"/>
              </a:rPr>
              <a:t>JWICS: ryan.blakeney@af.ic.gov</a:t>
            </a:r>
            <a:endParaRPr lang="en-US" sz="1800" b="1" dirty="0">
              <a:effectLst/>
              <a:latin typeface="Arial" panose="020B0604020202020204" pitchFamily="34" charset="0"/>
            </a:endParaRPr>
          </a:p>
        </p:txBody>
      </p:sp>
    </p:spTree>
    <p:extLst>
      <p:ext uri="{BB962C8B-B14F-4D97-AF65-F5344CB8AC3E}">
        <p14:creationId xmlns:p14="http://schemas.microsoft.com/office/powerpoint/2010/main" val="47475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0A55F-208B-73E1-ADCA-EDCA4CB21FB0}"/>
              </a:ext>
            </a:extLst>
          </p:cNvPr>
          <p:cNvSpPr>
            <a:spLocks noGrp="1"/>
          </p:cNvSpPr>
          <p:nvPr>
            <p:ph type="title"/>
          </p:nvPr>
        </p:nvSpPr>
        <p:spPr/>
        <p:txBody>
          <a:bodyPr/>
          <a:lstStyle/>
          <a:p>
            <a:r>
              <a:rPr lang="en-US" dirty="0"/>
              <a:t>RQ-4B Global Hawk</a:t>
            </a:r>
          </a:p>
        </p:txBody>
      </p:sp>
      <p:pic>
        <p:nvPicPr>
          <p:cNvPr id="8" name="Content Placeholder 7" descr="A picture containing aircraft, airplane">
            <a:extLst>
              <a:ext uri="{FF2B5EF4-FFF2-40B4-BE49-F238E27FC236}">
                <a16:creationId xmlns:a16="http://schemas.microsoft.com/office/drawing/2014/main" id="{143D585F-3013-7CA7-5EBF-59AD571BB7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622" y="1581672"/>
            <a:ext cx="7946060" cy="3390921"/>
          </a:xfrm>
        </p:spPr>
      </p:pic>
      <p:sp>
        <p:nvSpPr>
          <p:cNvPr id="10" name="Content Placeholder 2">
            <a:extLst>
              <a:ext uri="{FF2B5EF4-FFF2-40B4-BE49-F238E27FC236}">
                <a16:creationId xmlns:a16="http://schemas.microsoft.com/office/drawing/2014/main" id="{5047A83A-FAB2-7B53-EC96-2D3D0F70018C}"/>
              </a:ext>
            </a:extLst>
          </p:cNvPr>
          <p:cNvSpPr txBox="1">
            <a:spLocks/>
          </p:cNvSpPr>
          <p:nvPr/>
        </p:nvSpPr>
        <p:spPr>
          <a:xfrm>
            <a:off x="8150683" y="1911927"/>
            <a:ext cx="4041318" cy="2730411"/>
          </a:xfrm>
          <a:prstGeom prst="rect">
            <a:avLst/>
          </a:prstGeom>
        </p:spPr>
        <p:txBody>
          <a:bodyPr vert="horz" lIns="91440" tIns="45720" rIns="91440" bIns="45720" rtlCol="0" anchor="ctr" anchorCtr="0">
            <a:normAutofit/>
          </a:bodyPr>
          <a:lst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Times New Roman" panose="02020603050405020304" pitchFamily="18" charset="0"/>
                <a:ea typeface="+mn-ea"/>
                <a:cs typeface="Times New Roman" panose="02020603050405020304" pitchFamily="18" charset="0"/>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Times New Roman" panose="02020603050405020304" pitchFamily="18" charset="0"/>
                <a:ea typeface="+mn-ea"/>
                <a:cs typeface="Times New Roman" panose="02020603050405020304" pitchFamily="18" charset="0"/>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Times New Roman" panose="02020603050405020304" pitchFamily="18" charset="0"/>
                <a:ea typeface="+mn-ea"/>
                <a:cs typeface="Times New Roman" panose="02020603050405020304" pitchFamily="18" charset="0"/>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Times New Roman" panose="02020603050405020304" pitchFamily="18" charset="0"/>
                <a:ea typeface="+mn-ea"/>
                <a:cs typeface="Times New Roman" panose="02020603050405020304" pitchFamily="18" charset="0"/>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Times New Roman" panose="02020603050405020304" pitchFamily="18" charset="0"/>
                <a:ea typeface="+mn-ea"/>
                <a:cs typeface="Times New Roman" panose="02020603050405020304" pitchFamily="18" charset="0"/>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a:lstStyle>
          <a:p>
            <a:r>
              <a:rPr lang="en-US" dirty="0"/>
              <a:t>Unmanned High Altitude Long Endurance Aircraft</a:t>
            </a:r>
          </a:p>
          <a:p>
            <a:pPr lvl="1"/>
            <a:r>
              <a:rPr lang="en-US" dirty="0"/>
              <a:t>The wingspan is 130 feet 10 inches</a:t>
            </a:r>
          </a:p>
          <a:p>
            <a:pPr lvl="1"/>
            <a:r>
              <a:rPr lang="en-US" dirty="0"/>
              <a:t>The height at the tail is 15 feet 5 inches</a:t>
            </a:r>
          </a:p>
          <a:p>
            <a:pPr lvl="1"/>
            <a:r>
              <a:rPr lang="en-US" dirty="0"/>
              <a:t>The fuselage length is 47 feet 7 inches</a:t>
            </a:r>
          </a:p>
          <a:p>
            <a:r>
              <a:rPr lang="en-US" dirty="0"/>
              <a:t>Up to 60,000 ft</a:t>
            </a:r>
          </a:p>
          <a:p>
            <a:r>
              <a:rPr lang="en-US" dirty="0"/>
              <a:t>Longest duration 34.3 </a:t>
            </a:r>
            <a:r>
              <a:rPr lang="en-US" dirty="0" err="1"/>
              <a:t>hrs</a:t>
            </a:r>
            <a:endParaRPr lang="en-US" dirty="0"/>
          </a:p>
        </p:txBody>
      </p:sp>
      <p:pic>
        <p:nvPicPr>
          <p:cNvPr id="4" name="Picture 3" descr="A picture containing ground, plane, airplane, aircraft&#10;&#10;Description automatically generated">
            <a:extLst>
              <a:ext uri="{FF2B5EF4-FFF2-40B4-BE49-F238E27FC236}">
                <a16:creationId xmlns:a16="http://schemas.microsoft.com/office/drawing/2014/main" id="{9C27089B-011D-071B-2379-0A6BE9E9BFC7}"/>
              </a:ext>
            </a:extLst>
          </p:cNvPr>
          <p:cNvPicPr>
            <a:picLocks noChangeAspect="1"/>
          </p:cNvPicPr>
          <p:nvPr/>
        </p:nvPicPr>
        <p:blipFill rotWithShape="1">
          <a:blip r:embed="rId4">
            <a:extLst>
              <a:ext uri="{28A0092B-C50C-407E-A947-70E740481C1C}">
                <a14:useLocalDpi xmlns:a14="http://schemas.microsoft.com/office/drawing/2010/main" val="0"/>
              </a:ext>
            </a:extLst>
          </a:blip>
          <a:srcRect t="20386" r="8898"/>
          <a:stretch/>
        </p:blipFill>
        <p:spPr>
          <a:xfrm>
            <a:off x="1947026" y="699052"/>
            <a:ext cx="8297949" cy="5459896"/>
          </a:xfrm>
          <a:prstGeom prst="rect">
            <a:avLst/>
          </a:prstGeom>
        </p:spPr>
      </p:pic>
    </p:spTree>
    <p:extLst>
      <p:ext uri="{BB962C8B-B14F-4D97-AF65-F5344CB8AC3E}">
        <p14:creationId xmlns:p14="http://schemas.microsoft.com/office/powerpoint/2010/main" val="85609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indoor, floor, station, platform&#10;&#10;Description automatically generated">
            <a:extLst>
              <a:ext uri="{FF2B5EF4-FFF2-40B4-BE49-F238E27FC236}">
                <a16:creationId xmlns:a16="http://schemas.microsoft.com/office/drawing/2014/main" id="{E4461466-D3C3-B1E5-DE36-DDD4890DFB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14211" y="1236663"/>
            <a:ext cx="7000090" cy="4646612"/>
          </a:xfrm>
        </p:spPr>
      </p:pic>
      <p:sp>
        <p:nvSpPr>
          <p:cNvPr id="8" name="Title 1">
            <a:extLst>
              <a:ext uri="{FF2B5EF4-FFF2-40B4-BE49-F238E27FC236}">
                <a16:creationId xmlns:a16="http://schemas.microsoft.com/office/drawing/2014/main" id="{105871B5-0ED2-86AA-6878-095818A6791D}"/>
              </a:ext>
            </a:extLst>
          </p:cNvPr>
          <p:cNvSpPr>
            <a:spLocks noGrp="1"/>
          </p:cNvSpPr>
          <p:nvPr>
            <p:ph type="title"/>
          </p:nvPr>
        </p:nvSpPr>
        <p:spPr>
          <a:xfrm>
            <a:off x="1207982" y="54267"/>
            <a:ext cx="9743876" cy="1051560"/>
          </a:xfrm>
        </p:spPr>
        <p:txBody>
          <a:bodyPr/>
          <a:lstStyle/>
          <a:p>
            <a:r>
              <a:rPr lang="en-US" dirty="0"/>
              <a:t>Cockpit</a:t>
            </a:r>
          </a:p>
        </p:txBody>
      </p:sp>
      <p:pic>
        <p:nvPicPr>
          <p:cNvPr id="9" name="Picture 8">
            <a:extLst>
              <a:ext uri="{FF2B5EF4-FFF2-40B4-BE49-F238E27FC236}">
                <a16:creationId xmlns:a16="http://schemas.microsoft.com/office/drawing/2014/main" id="{9CC701DB-9710-1E23-75BD-EA381B7BA3EA}"/>
              </a:ext>
            </a:extLst>
          </p:cNvPr>
          <p:cNvPicPr>
            <a:picLocks noChangeAspect="1"/>
          </p:cNvPicPr>
          <p:nvPr/>
        </p:nvPicPr>
        <p:blipFill>
          <a:blip r:embed="rId3"/>
          <a:stretch>
            <a:fillRect/>
          </a:stretch>
        </p:blipFill>
        <p:spPr>
          <a:xfrm>
            <a:off x="1902286" y="897545"/>
            <a:ext cx="8387429" cy="5937542"/>
          </a:xfrm>
          <a:prstGeom prst="rect">
            <a:avLst/>
          </a:prstGeom>
        </p:spPr>
      </p:pic>
      <p:grpSp>
        <p:nvGrpSpPr>
          <p:cNvPr id="12" name="Group 11">
            <a:extLst>
              <a:ext uri="{FF2B5EF4-FFF2-40B4-BE49-F238E27FC236}">
                <a16:creationId xmlns:a16="http://schemas.microsoft.com/office/drawing/2014/main" id="{56DA746A-D322-A7B2-36EC-CD556F8751BB}"/>
              </a:ext>
            </a:extLst>
          </p:cNvPr>
          <p:cNvGrpSpPr/>
          <p:nvPr/>
        </p:nvGrpSpPr>
        <p:grpSpPr>
          <a:xfrm>
            <a:off x="12020" y="1025195"/>
            <a:ext cx="12192000" cy="4916145"/>
            <a:chOff x="0" y="1105827"/>
            <a:chExt cx="12192000" cy="4916145"/>
          </a:xfrm>
        </p:grpSpPr>
        <p:pic>
          <p:nvPicPr>
            <p:cNvPr id="10" name="Picture 9">
              <a:extLst>
                <a:ext uri="{FF2B5EF4-FFF2-40B4-BE49-F238E27FC236}">
                  <a16:creationId xmlns:a16="http://schemas.microsoft.com/office/drawing/2014/main" id="{19EBF97B-1FE2-99B1-9EEB-131883103F7F}"/>
                </a:ext>
              </a:extLst>
            </p:cNvPr>
            <p:cNvPicPr>
              <a:picLocks noChangeAspect="1"/>
            </p:cNvPicPr>
            <p:nvPr/>
          </p:nvPicPr>
          <p:blipFill rotWithShape="1">
            <a:blip r:embed="rId4"/>
            <a:srcRect l="24703" r="24370" b="3674"/>
            <a:stretch/>
          </p:blipFill>
          <p:spPr>
            <a:xfrm>
              <a:off x="5983031" y="1105827"/>
              <a:ext cx="6208969" cy="4916145"/>
            </a:xfrm>
            <a:prstGeom prst="rect">
              <a:avLst/>
            </a:prstGeom>
          </p:spPr>
        </p:pic>
        <p:pic>
          <p:nvPicPr>
            <p:cNvPr id="11" name="Picture 2" descr="G:\69-RG\69 RG Command Section\CAG\1. Tasks\150206 - GH 101 Brief\PilotScreenLeft.JPG">
              <a:extLst>
                <a:ext uri="{FF2B5EF4-FFF2-40B4-BE49-F238E27FC236}">
                  <a16:creationId xmlns:a16="http://schemas.microsoft.com/office/drawing/2014/main" id="{E59A44B7-3ADC-F0C7-7B93-6DD4BE44F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05827"/>
              <a:ext cx="5983030" cy="49161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740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E5B2-AB57-5BC4-4B14-92802460702E}"/>
              </a:ext>
            </a:extLst>
          </p:cNvPr>
          <p:cNvSpPr>
            <a:spLocks noGrp="1"/>
          </p:cNvSpPr>
          <p:nvPr>
            <p:ph type="title"/>
          </p:nvPr>
        </p:nvSpPr>
        <p:spPr/>
        <p:txBody>
          <a:bodyPr/>
          <a:lstStyle/>
          <a:p>
            <a:r>
              <a:rPr lang="en-US" dirty="0"/>
              <a:t>Scheduling</a:t>
            </a:r>
          </a:p>
        </p:txBody>
      </p:sp>
      <p:sp>
        <p:nvSpPr>
          <p:cNvPr id="3" name="Content Placeholder 2">
            <a:extLst>
              <a:ext uri="{FF2B5EF4-FFF2-40B4-BE49-F238E27FC236}">
                <a16:creationId xmlns:a16="http://schemas.microsoft.com/office/drawing/2014/main" id="{576B5360-C462-4E7F-266A-5ACD80EA3FB7}"/>
              </a:ext>
            </a:extLst>
          </p:cNvPr>
          <p:cNvSpPr>
            <a:spLocks noGrp="1"/>
          </p:cNvSpPr>
          <p:nvPr>
            <p:ph idx="1"/>
          </p:nvPr>
        </p:nvSpPr>
        <p:spPr>
          <a:xfrm>
            <a:off x="1394427" y="1105384"/>
            <a:ext cx="9439880" cy="4647232"/>
          </a:xfrm>
        </p:spPr>
        <p:txBody>
          <a:bodyPr/>
          <a:lstStyle/>
          <a:p>
            <a:r>
              <a:rPr lang="en-US" dirty="0"/>
              <a:t>Crew Scheduling</a:t>
            </a:r>
          </a:p>
          <a:p>
            <a:pPr lvl="1"/>
            <a:r>
              <a:rPr lang="en-US" dirty="0"/>
              <a:t>Considering multiple 24 hour+ flights</a:t>
            </a:r>
          </a:p>
          <a:p>
            <a:pPr lvl="2"/>
            <a:r>
              <a:rPr lang="en-US" dirty="0"/>
              <a:t>4-12 hour shifts with 8 hours being the sweet spot</a:t>
            </a:r>
          </a:p>
          <a:p>
            <a:pPr lvl="1"/>
            <a:r>
              <a:rPr lang="en-US" dirty="0"/>
              <a:t>Require aircrew to be qualified in different aspects of the mission (takeoff, landing, mid-mission)</a:t>
            </a:r>
          </a:p>
          <a:p>
            <a:pPr lvl="1"/>
            <a:r>
              <a:rPr lang="en-US" dirty="0"/>
              <a:t>If you have multiple crew stations, scheduling becomes more complex (pilot &amp; sensor operator)</a:t>
            </a:r>
          </a:p>
          <a:p>
            <a:pPr lvl="1"/>
            <a:r>
              <a:rPr lang="en-US" dirty="0"/>
              <a:t>Performing the same mission every time they fly can create complacency</a:t>
            </a:r>
          </a:p>
          <a:p>
            <a:pPr lvl="1"/>
            <a:r>
              <a:rPr lang="en-US" dirty="0"/>
              <a:t>What is someone is sick, on leave, unable to fly?</a:t>
            </a:r>
          </a:p>
          <a:p>
            <a:r>
              <a:rPr lang="en-US" dirty="0"/>
              <a:t>Crew Rest</a:t>
            </a:r>
          </a:p>
          <a:p>
            <a:pPr lvl="1"/>
            <a:r>
              <a:rPr lang="en-US" dirty="0"/>
              <a:t>12 hours in between flight duty days</a:t>
            </a:r>
          </a:p>
          <a:p>
            <a:r>
              <a:rPr lang="en-US" dirty="0"/>
              <a:t>Debrief/Lessons Learned</a:t>
            </a:r>
          </a:p>
          <a:p>
            <a:pPr lvl="1"/>
            <a:r>
              <a:rPr lang="en-US" dirty="0"/>
              <a:t>How can we do that better next time? (commonly overlooked)</a:t>
            </a:r>
          </a:p>
        </p:txBody>
      </p:sp>
    </p:spTree>
    <p:extLst>
      <p:ext uri="{BB962C8B-B14F-4D97-AF65-F5344CB8AC3E}">
        <p14:creationId xmlns:p14="http://schemas.microsoft.com/office/powerpoint/2010/main" val="3888265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77CC8-E812-ECE6-9915-0F0079420CCE}"/>
              </a:ext>
            </a:extLst>
          </p:cNvPr>
          <p:cNvSpPr>
            <a:spLocks noGrp="1"/>
          </p:cNvSpPr>
          <p:nvPr>
            <p:ph type="title"/>
          </p:nvPr>
        </p:nvSpPr>
        <p:spPr/>
        <p:txBody>
          <a:bodyPr/>
          <a:lstStyle/>
          <a:p>
            <a:r>
              <a:rPr lang="en-US" dirty="0"/>
              <a:t>Crew Scheduling</a:t>
            </a:r>
          </a:p>
        </p:txBody>
      </p:sp>
      <p:pic>
        <p:nvPicPr>
          <p:cNvPr id="9" name="Picture 8">
            <a:extLst>
              <a:ext uri="{FF2B5EF4-FFF2-40B4-BE49-F238E27FC236}">
                <a16:creationId xmlns:a16="http://schemas.microsoft.com/office/drawing/2014/main" id="{C97B1596-3FB8-4E8E-46B6-983B9580BED6}"/>
              </a:ext>
            </a:extLst>
          </p:cNvPr>
          <p:cNvPicPr>
            <a:picLocks noChangeAspect="1"/>
          </p:cNvPicPr>
          <p:nvPr/>
        </p:nvPicPr>
        <p:blipFill>
          <a:blip r:embed="rId2"/>
          <a:stretch>
            <a:fillRect/>
          </a:stretch>
        </p:blipFill>
        <p:spPr>
          <a:xfrm>
            <a:off x="2046219" y="933867"/>
            <a:ext cx="8099561" cy="5869866"/>
          </a:xfrm>
          <a:prstGeom prst="rect">
            <a:avLst/>
          </a:prstGeom>
        </p:spPr>
      </p:pic>
    </p:spTree>
    <p:extLst>
      <p:ext uri="{BB962C8B-B14F-4D97-AF65-F5344CB8AC3E}">
        <p14:creationId xmlns:p14="http://schemas.microsoft.com/office/powerpoint/2010/main" val="1521656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D52C-1316-E665-A7EE-14803EBAA2B6}"/>
              </a:ext>
            </a:extLst>
          </p:cNvPr>
          <p:cNvSpPr>
            <a:spLocks noGrp="1"/>
          </p:cNvSpPr>
          <p:nvPr>
            <p:ph type="title"/>
          </p:nvPr>
        </p:nvSpPr>
        <p:spPr/>
        <p:txBody>
          <a:bodyPr/>
          <a:lstStyle/>
          <a:p>
            <a:r>
              <a:rPr lang="en-US" dirty="0"/>
              <a:t>Crew Scheduling</a:t>
            </a:r>
          </a:p>
        </p:txBody>
      </p:sp>
      <p:sp>
        <p:nvSpPr>
          <p:cNvPr id="3" name="Content Placeholder 2">
            <a:extLst>
              <a:ext uri="{FF2B5EF4-FFF2-40B4-BE49-F238E27FC236}">
                <a16:creationId xmlns:a16="http://schemas.microsoft.com/office/drawing/2014/main" id="{ACB0538D-4045-0AB7-C43D-63EE25437C84}"/>
              </a:ext>
            </a:extLst>
          </p:cNvPr>
          <p:cNvSpPr>
            <a:spLocks noGrp="1"/>
          </p:cNvSpPr>
          <p:nvPr>
            <p:ph idx="1"/>
          </p:nvPr>
        </p:nvSpPr>
        <p:spPr>
          <a:xfrm>
            <a:off x="8671559" y="1236042"/>
            <a:ext cx="3520441" cy="4647232"/>
          </a:xfrm>
        </p:spPr>
        <p:txBody>
          <a:bodyPr/>
          <a:lstStyle/>
          <a:p>
            <a:r>
              <a:rPr lang="en-US" dirty="0"/>
              <a:t>24 Hour Scheduling</a:t>
            </a:r>
          </a:p>
          <a:p>
            <a:r>
              <a:rPr lang="en-US" dirty="0"/>
              <a:t>Crew Rest</a:t>
            </a:r>
          </a:p>
          <a:p>
            <a:r>
              <a:rPr lang="en-US" dirty="0"/>
              <a:t>Debrief</a:t>
            </a:r>
          </a:p>
        </p:txBody>
      </p:sp>
      <p:pic>
        <p:nvPicPr>
          <p:cNvPr id="9" name="Picture 8">
            <a:extLst>
              <a:ext uri="{FF2B5EF4-FFF2-40B4-BE49-F238E27FC236}">
                <a16:creationId xmlns:a16="http://schemas.microsoft.com/office/drawing/2014/main" id="{424E2791-1BED-4654-74E3-7DCC0DEE16EE}"/>
              </a:ext>
            </a:extLst>
          </p:cNvPr>
          <p:cNvPicPr>
            <a:picLocks noChangeAspect="1"/>
          </p:cNvPicPr>
          <p:nvPr/>
        </p:nvPicPr>
        <p:blipFill rotWithShape="1">
          <a:blip r:embed="rId2"/>
          <a:srcRect b="12222"/>
          <a:stretch/>
        </p:blipFill>
        <p:spPr>
          <a:xfrm>
            <a:off x="0" y="989966"/>
            <a:ext cx="8481060" cy="5883274"/>
          </a:xfrm>
          <a:prstGeom prst="rect">
            <a:avLst/>
          </a:prstGeom>
        </p:spPr>
      </p:pic>
    </p:spTree>
    <p:extLst>
      <p:ext uri="{BB962C8B-B14F-4D97-AF65-F5344CB8AC3E}">
        <p14:creationId xmlns:p14="http://schemas.microsoft.com/office/powerpoint/2010/main" val="1696356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665A-6300-09A1-9828-1896F3505EBC}"/>
              </a:ext>
            </a:extLst>
          </p:cNvPr>
          <p:cNvSpPr>
            <a:spLocks noGrp="1"/>
          </p:cNvSpPr>
          <p:nvPr>
            <p:ph type="title"/>
          </p:nvPr>
        </p:nvSpPr>
        <p:spPr/>
        <p:txBody>
          <a:bodyPr/>
          <a:lstStyle/>
          <a:p>
            <a:r>
              <a:rPr lang="en-US" dirty="0"/>
              <a:t>Weather</a:t>
            </a:r>
          </a:p>
        </p:txBody>
      </p:sp>
      <p:sp>
        <p:nvSpPr>
          <p:cNvPr id="3" name="Content Placeholder 2">
            <a:extLst>
              <a:ext uri="{FF2B5EF4-FFF2-40B4-BE49-F238E27FC236}">
                <a16:creationId xmlns:a16="http://schemas.microsoft.com/office/drawing/2014/main" id="{9869A32B-92FF-8277-F9FB-70BD9D464D3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169193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1340" y="1259453"/>
            <a:ext cx="6674960" cy="4199611"/>
          </a:xfrm>
          <a:prstGeom prst="rect">
            <a:avLst/>
          </a:prstGeom>
          <a:noFill/>
        </p:spPr>
        <p:txBody>
          <a:bodyPr wrap="square" rtlCol="0">
            <a:spAutoFit/>
          </a:bodyPr>
          <a:lstStyle/>
          <a:p>
            <a:pPr>
              <a:lnSpc>
                <a:spcPct val="150000"/>
              </a:lnSpc>
            </a:pPr>
            <a:r>
              <a:rPr lang="en-US" sz="2000" dirty="0">
                <a:solidFill>
                  <a:schemeClr val="tx2"/>
                </a:solidFill>
              </a:rPr>
              <a:t>CLOUDS:		FEW015</a:t>
            </a:r>
          </a:p>
          <a:p>
            <a:pPr>
              <a:lnSpc>
                <a:spcPct val="150000"/>
              </a:lnSpc>
            </a:pPr>
            <a:r>
              <a:rPr lang="en-US" sz="2000" dirty="0">
                <a:solidFill>
                  <a:schemeClr val="tx2"/>
                </a:solidFill>
              </a:rPr>
              <a:t>VIS/WX:			9999 / NSW </a:t>
            </a:r>
          </a:p>
          <a:p>
            <a:pPr>
              <a:lnSpc>
                <a:spcPct val="150000"/>
              </a:lnSpc>
            </a:pPr>
            <a:r>
              <a:rPr lang="en-US" sz="2000" dirty="0">
                <a:solidFill>
                  <a:schemeClr val="tx2"/>
                </a:solidFill>
              </a:rPr>
              <a:t>WINDS:			09015KT</a:t>
            </a:r>
          </a:p>
          <a:p>
            <a:pPr>
              <a:lnSpc>
                <a:spcPct val="150000"/>
              </a:lnSpc>
            </a:pPr>
            <a:r>
              <a:rPr lang="en-US" sz="2000" dirty="0">
                <a:solidFill>
                  <a:schemeClr val="tx2"/>
                </a:solidFill>
              </a:rPr>
              <a:t>TEMP/DEWPT:		27°C / 22°C</a:t>
            </a:r>
          </a:p>
          <a:p>
            <a:pPr>
              <a:lnSpc>
                <a:spcPct val="150000"/>
              </a:lnSpc>
            </a:pPr>
            <a:r>
              <a:rPr lang="en-US" sz="2000" dirty="0">
                <a:solidFill>
                  <a:schemeClr val="tx2"/>
                </a:solidFill>
              </a:rPr>
              <a:t>ALSTG/PA: 		29.94 /  +600FT</a:t>
            </a:r>
          </a:p>
          <a:p>
            <a:pPr>
              <a:lnSpc>
                <a:spcPct val="150000"/>
              </a:lnSpc>
            </a:pPr>
            <a:r>
              <a:rPr lang="en-US" sz="2000" dirty="0">
                <a:solidFill>
                  <a:schemeClr val="tx2"/>
                </a:solidFill>
              </a:rPr>
              <a:t>HAZARDS: 		NONE</a:t>
            </a:r>
          </a:p>
          <a:p>
            <a:pPr>
              <a:lnSpc>
                <a:spcPct val="150000"/>
              </a:lnSpc>
            </a:pPr>
            <a:r>
              <a:rPr lang="en-US" sz="2000" dirty="0">
                <a:solidFill>
                  <a:schemeClr val="tx2"/>
                </a:solidFill>
              </a:rPr>
              <a:t>WWA: 			NONE </a:t>
            </a:r>
          </a:p>
          <a:p>
            <a:pPr>
              <a:lnSpc>
                <a:spcPct val="150000"/>
              </a:lnSpc>
            </a:pPr>
            <a:r>
              <a:rPr lang="en-US" sz="2000" dirty="0">
                <a:solidFill>
                  <a:schemeClr val="tx2"/>
                </a:solidFill>
              </a:rPr>
              <a:t>FZ LEVEL: 		170</a:t>
            </a:r>
          </a:p>
          <a:p>
            <a:pPr>
              <a:lnSpc>
                <a:spcPct val="150000"/>
              </a:lnSpc>
            </a:pPr>
            <a:r>
              <a:rPr lang="en-US" sz="2000" dirty="0">
                <a:solidFill>
                  <a:schemeClr val="tx2"/>
                </a:solidFill>
              </a:rPr>
              <a:t>CLIMB WINDS:	PLEASE SEE CHART</a:t>
            </a:r>
          </a:p>
        </p:txBody>
      </p:sp>
      <p:sp>
        <p:nvSpPr>
          <p:cNvPr id="2" name="Title 1"/>
          <p:cNvSpPr>
            <a:spLocks noGrp="1"/>
          </p:cNvSpPr>
          <p:nvPr>
            <p:ph type="title"/>
          </p:nvPr>
        </p:nvSpPr>
        <p:spPr/>
        <p:txBody>
          <a:bodyPr/>
          <a:lstStyle/>
          <a:p>
            <a:r>
              <a:rPr lang="en-US" dirty="0">
                <a:latin typeface="Calibri" pitchFamily="34" charset="0"/>
                <a:cs typeface="Calibri" pitchFamily="34" charset="0"/>
              </a:rPr>
              <a:t>Takeoff Weather</a:t>
            </a:r>
            <a:br>
              <a:rPr lang="en-US" dirty="0">
                <a:latin typeface="Calibri" pitchFamily="34" charset="0"/>
                <a:cs typeface="Calibri" pitchFamily="34" charset="0"/>
              </a:rPr>
            </a:br>
            <a:r>
              <a:rPr lang="en-US" sz="2000" dirty="0">
                <a:latin typeface="Calibri" pitchFamily="34" charset="0"/>
                <a:cs typeface="Calibri" pitchFamily="34" charset="0"/>
              </a:rPr>
              <a:t>VT: 18 JAN 2023</a:t>
            </a:r>
            <a:endParaRPr lang="en-US" dirty="0">
              <a:latin typeface="Calibri" pitchFamily="34" charset="0"/>
              <a:cs typeface="Calibri" pitchFamily="34" charset="0"/>
            </a:endParaRPr>
          </a:p>
        </p:txBody>
      </p:sp>
      <p:sp>
        <p:nvSpPr>
          <p:cNvPr id="4" name="TextBox 3"/>
          <p:cNvSpPr txBox="1"/>
          <p:nvPr/>
        </p:nvSpPr>
        <p:spPr>
          <a:xfrm>
            <a:off x="2143392" y="6058851"/>
            <a:ext cx="3040319" cy="276999"/>
          </a:xfrm>
          <a:prstGeom prst="rect">
            <a:avLst/>
          </a:prstGeom>
          <a:noFill/>
        </p:spPr>
        <p:txBody>
          <a:bodyPr wrap="none" rtlCol="0">
            <a:spAutoFit/>
          </a:bodyPr>
          <a:lstStyle/>
          <a:p>
            <a:r>
              <a:rPr lang="en-US" sz="1200" b="1" dirty="0">
                <a:solidFill>
                  <a:srgbClr val="FF0000"/>
                </a:solidFill>
              </a:rPr>
              <a:t>RED</a:t>
            </a:r>
            <a:r>
              <a:rPr lang="en-US" sz="1200" dirty="0"/>
              <a:t> </a:t>
            </a:r>
            <a:r>
              <a:rPr lang="en-US" sz="1200" dirty="0">
                <a:solidFill>
                  <a:schemeClr val="tx2"/>
                </a:solidFill>
              </a:rPr>
              <a:t>indicates X wind </a:t>
            </a:r>
            <a:r>
              <a:rPr lang="en-US" sz="1200" u="sng" dirty="0">
                <a:solidFill>
                  <a:schemeClr val="tx2"/>
                </a:solidFill>
              </a:rPr>
              <a:t>&gt;</a:t>
            </a:r>
            <a:r>
              <a:rPr lang="en-US" sz="1200" dirty="0">
                <a:solidFill>
                  <a:schemeClr val="tx2"/>
                </a:solidFill>
              </a:rPr>
              <a:t> 15KT, CIG/VIS &lt; 3200’ </a:t>
            </a:r>
          </a:p>
        </p:txBody>
      </p:sp>
      <p:pic>
        <p:nvPicPr>
          <p:cNvPr id="7" name="Picture 6">
            <a:extLst>
              <a:ext uri="{FF2B5EF4-FFF2-40B4-BE49-F238E27FC236}">
                <a16:creationId xmlns:a16="http://schemas.microsoft.com/office/drawing/2014/main" id="{0C4AD3A3-A700-5D93-D3C2-38B7BD65BEC6}"/>
              </a:ext>
            </a:extLst>
          </p:cNvPr>
          <p:cNvPicPr>
            <a:picLocks noChangeAspect="1"/>
          </p:cNvPicPr>
          <p:nvPr/>
        </p:nvPicPr>
        <p:blipFill>
          <a:blip r:embed="rId3"/>
          <a:stretch>
            <a:fillRect/>
          </a:stretch>
        </p:blipFill>
        <p:spPr>
          <a:xfrm>
            <a:off x="8560607" y="1576913"/>
            <a:ext cx="3017733" cy="3920767"/>
          </a:xfrm>
          <a:prstGeom prst="rect">
            <a:avLst/>
          </a:prstGeom>
        </p:spPr>
      </p:pic>
    </p:spTree>
    <p:extLst>
      <p:ext uri="{BB962C8B-B14F-4D97-AF65-F5344CB8AC3E}">
        <p14:creationId xmlns:p14="http://schemas.microsoft.com/office/powerpoint/2010/main" val="20684562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Custom 6">
      <a:dk1>
        <a:srgbClr val="002060"/>
      </a:dk1>
      <a:lt1>
        <a:sysClr val="window" lastClr="FFFFFF"/>
      </a:lt1>
      <a:dk2>
        <a:srgbClr val="212121"/>
      </a:dk2>
      <a:lt2>
        <a:srgbClr val="CDD0D1"/>
      </a:lt2>
      <a:accent1>
        <a:srgbClr val="FFC000"/>
      </a:accent1>
      <a:accent2>
        <a:srgbClr val="002060"/>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orUpdates xmlns="a51f42c9-a0ff-4071-80e4-633e96b4e16b">
      <Value>A5</Value>
      <Value>A3</Value>
      <Value>A4</Value>
    </DirectorUpdate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2AAD2CFC9AC594F952AE4A12E87154B" ma:contentTypeVersion="7" ma:contentTypeDescription="Create a new document." ma:contentTypeScope="" ma:versionID="b70d0a8d2ad44b867bdbc1f8b4f34f4e">
  <xsd:schema xmlns:xsd="http://www.w3.org/2001/XMLSchema" xmlns:xs="http://www.w3.org/2001/XMLSchema" xmlns:p="http://schemas.microsoft.com/office/2006/metadata/properties" xmlns:ns2="a51f42c9-a0ff-4071-80e4-633e96b4e16b" targetNamespace="http://schemas.microsoft.com/office/2006/metadata/properties" ma:root="true" ma:fieldsID="d53f6140e05ab2f1096f927b9dfae46a" ns2:_="">
    <xsd:import namespace="a51f42c9-a0ff-4071-80e4-633e96b4e16b"/>
    <xsd:element name="properties">
      <xsd:complexType>
        <xsd:sequence>
          <xsd:element name="documentManagement">
            <xsd:complexType>
              <xsd:all>
                <xsd:element ref="ns2:DirectorUpdates"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1f42c9-a0ff-4071-80e4-633e96b4e16b" elementFormDefault="qualified">
    <xsd:import namespace="http://schemas.microsoft.com/office/2006/documentManagement/types"/>
    <xsd:import namespace="http://schemas.microsoft.com/office/infopath/2007/PartnerControls"/>
    <xsd:element name="DirectorUpdates" ma:index="8" nillable="true" ma:displayName="Updated by Directorate" ma:description="Each Directorate is Required to acknowledge they've updated via their selection." ma:format="Dropdown" ma:internalName="DirectorUpdates">
      <xsd:complexType>
        <xsd:complexContent>
          <xsd:extension base="dms:MultiChoice">
            <xsd:sequence>
              <xsd:element name="Value" maxOccurs="unbounded" minOccurs="0" nillable="true">
                <xsd:simpleType>
                  <xsd:restriction base="dms:Choice">
                    <xsd:enumeration value="A1"/>
                    <xsd:enumeration value="A2"/>
                    <xsd:enumeration value="A3"/>
                    <xsd:enumeration value="A4"/>
                    <xsd:enumeration value="A5"/>
                    <xsd:enumeration value="A6"/>
                  </xsd:restriction>
                </xsd:simple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A63D86-74E5-48C1-AC33-3A0891C1C27E}">
  <ds:schemaRefs>
    <ds:schemaRef ds:uri="http://schemas.microsoft.com/sharepoint/v3/contenttype/forms"/>
  </ds:schemaRefs>
</ds:datastoreItem>
</file>

<file path=customXml/itemProps2.xml><?xml version="1.0" encoding="utf-8"?>
<ds:datastoreItem xmlns:ds="http://schemas.openxmlformats.org/officeDocument/2006/customXml" ds:itemID="{15D0BDFF-2F60-493D-B681-66CA214E0367}">
  <ds:schemaRefs>
    <ds:schemaRef ds:uri="a51f42c9-a0ff-4071-80e4-633e96b4e16b"/>
    <ds:schemaRef ds:uri="http://schemas.microsoft.com/office/infopath/2007/PartnerControls"/>
    <ds:schemaRef ds:uri="http://purl.org/dc/elements/1.1/"/>
    <ds:schemaRef ds:uri="http://purl.org/dc/dcmitype/"/>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E9F4069-2429-4E27-B756-4E37A4A91C00}">
  <ds:schemaRefs>
    <ds:schemaRef ds:uri="a51f42c9-a0ff-4071-80e4-633e96b4e1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3352</TotalTime>
  <Words>1346</Words>
  <Application>Microsoft Office PowerPoint</Application>
  <PresentationFormat>Widescreen</PresentationFormat>
  <Paragraphs>170</Paragraphs>
  <Slides>25</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Calisto MT</vt:lpstr>
      <vt:lpstr>Corbel</vt:lpstr>
      <vt:lpstr>Segoe UI</vt:lpstr>
      <vt:lpstr>Times New Roman</vt:lpstr>
      <vt:lpstr>Parallax</vt:lpstr>
      <vt:lpstr>RQ-4B Global Hawk Lessons learned from stratospheric operations</vt:lpstr>
      <vt:lpstr>Overview</vt:lpstr>
      <vt:lpstr>RQ-4B Global Hawk</vt:lpstr>
      <vt:lpstr>Cockpit</vt:lpstr>
      <vt:lpstr>Scheduling</vt:lpstr>
      <vt:lpstr>Crew Scheduling</vt:lpstr>
      <vt:lpstr>Crew Scheduling</vt:lpstr>
      <vt:lpstr>Weather</vt:lpstr>
      <vt:lpstr>Takeoff Weather VT: 18 JAN 2023</vt:lpstr>
      <vt:lpstr>FL540 Winds &amp; Temps</vt:lpstr>
      <vt:lpstr>Upper-level Turbulence</vt:lpstr>
      <vt:lpstr>Volcanic Events </vt:lpstr>
      <vt:lpstr>Landing Weather VT: 19 JAN 2023</vt:lpstr>
      <vt:lpstr>Thunderstorm Avoidance</vt:lpstr>
      <vt:lpstr>Icing</vt:lpstr>
      <vt:lpstr>Weather Lessons Learned</vt:lpstr>
      <vt:lpstr>Environmental Information</vt:lpstr>
      <vt:lpstr>Environmental Control System</vt:lpstr>
      <vt:lpstr>Temperature Considerations</vt:lpstr>
      <vt:lpstr>Flight Characteristics</vt:lpstr>
      <vt:lpstr>Turn Rate/Radius</vt:lpstr>
      <vt:lpstr>Altitude, Airspeed, &amp; Fuel Burn</vt:lpstr>
      <vt:lpstr>Emergency Procedures</vt:lpstr>
      <vt:lpstr>Overview</vt:lpstr>
      <vt:lpstr>Questions?</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PUCCI, MICHAEL J TSgt USAF ACC 319 CES/CCA</dc:creator>
  <cp:lastModifiedBy>Blakeney, Ryan</cp:lastModifiedBy>
  <cp:revision>93</cp:revision>
  <cp:lastPrinted>2023-02-22T17:13:35Z</cp:lastPrinted>
  <dcterms:created xsi:type="dcterms:W3CDTF">2022-03-02T13:38:22Z</dcterms:created>
  <dcterms:modified xsi:type="dcterms:W3CDTF">2023-03-21T19:38:58Z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0x01010042AAD2CFC9AC594F952AE4A12E87154B</vt:lpwstr>
  </property>
  <property fmtid="{D5CDD505-2E9C-101B-9397-08002B2CF9AE}" pid="3" name="A3Update">
    <vt:bool>false</vt:bool>
  </property>
  <property fmtid="{D5CDD505-2E9C-101B-9397-08002B2CF9AE}" pid="4" name="A2Update">
    <vt:bool>true</vt:bool>
  </property>
  <property fmtid="{D5CDD505-2E9C-101B-9397-08002B2CF9AE}" pid="5" name="A1Update">
    <vt:bool>false</vt:bool>
  </property>
  <property fmtid="{D5CDD505-2E9C-101B-9397-08002B2CF9AE}" pid="6" name="A4Update">
    <vt:bool>false</vt:bool>
  </property>
</Properties>
</file>